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60"/>
  </p:notesMasterIdLst>
  <p:sldIdLst>
    <p:sldId id="264" r:id="rId2"/>
    <p:sldId id="518" r:id="rId3"/>
    <p:sldId id="665" r:id="rId4"/>
    <p:sldId id="615" r:id="rId5"/>
    <p:sldId id="666" r:id="rId6"/>
    <p:sldId id="522" r:id="rId7"/>
    <p:sldId id="281" r:id="rId8"/>
    <p:sldId id="282" r:id="rId9"/>
    <p:sldId id="519" r:id="rId10"/>
    <p:sldId id="521" r:id="rId11"/>
    <p:sldId id="520" r:id="rId12"/>
    <p:sldId id="524" r:id="rId13"/>
    <p:sldId id="523" r:id="rId14"/>
    <p:sldId id="285" r:id="rId15"/>
    <p:sldId id="323" r:id="rId16"/>
    <p:sldId id="526" r:id="rId17"/>
    <p:sldId id="528" r:id="rId18"/>
    <p:sldId id="529" r:id="rId19"/>
    <p:sldId id="289" r:id="rId20"/>
    <p:sldId id="290" r:id="rId21"/>
    <p:sldId id="291" r:id="rId22"/>
    <p:sldId id="292" r:id="rId23"/>
    <p:sldId id="525" r:id="rId24"/>
    <p:sldId id="527" r:id="rId25"/>
    <p:sldId id="530" r:id="rId26"/>
    <p:sldId id="531" r:id="rId27"/>
    <p:sldId id="532" r:id="rId28"/>
    <p:sldId id="533" r:id="rId29"/>
    <p:sldId id="662" r:id="rId30"/>
    <p:sldId id="325" r:id="rId31"/>
    <p:sldId id="329" r:id="rId32"/>
    <p:sldId id="327" r:id="rId33"/>
    <p:sldId id="631" r:id="rId34"/>
    <p:sldId id="297" r:id="rId35"/>
    <p:sldId id="331" r:id="rId36"/>
    <p:sldId id="333" r:id="rId37"/>
    <p:sldId id="650" r:id="rId38"/>
    <p:sldId id="667" r:id="rId39"/>
    <p:sldId id="300" r:id="rId40"/>
    <p:sldId id="306" r:id="rId41"/>
    <p:sldId id="654" r:id="rId42"/>
    <p:sldId id="653" r:id="rId43"/>
    <p:sldId id="330" r:id="rId44"/>
    <p:sldId id="334" r:id="rId45"/>
    <p:sldId id="338" r:id="rId46"/>
    <p:sldId id="320" r:id="rId47"/>
    <p:sldId id="321" r:id="rId48"/>
    <p:sldId id="655" r:id="rId49"/>
    <p:sldId id="656" r:id="rId50"/>
    <p:sldId id="657" r:id="rId51"/>
    <p:sldId id="660" r:id="rId52"/>
    <p:sldId id="658" r:id="rId53"/>
    <p:sldId id="659" r:id="rId54"/>
    <p:sldId id="661" r:id="rId55"/>
    <p:sldId id="652" r:id="rId56"/>
    <p:sldId id="663" r:id="rId57"/>
    <p:sldId id="664" r:id="rId58"/>
    <p:sldId id="505" r:id="rId5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F5EA"/>
    <a:srgbClr val="05AE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062"/>
    <p:restoredTop sz="96040"/>
  </p:normalViewPr>
  <p:slideViewPr>
    <p:cSldViewPr snapToGrid="0">
      <p:cViewPr varScale="1">
        <p:scale>
          <a:sx n="172" d="100"/>
          <a:sy n="172" d="100"/>
        </p:scale>
        <p:origin x="352" y="19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3" d="100"/>
          <a:sy n="93" d="100"/>
        </p:scale>
        <p:origin x="3568"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BE83B-754F-B948-8CD7-D8047F5EE2C4}" type="datetimeFigureOut">
              <a:rPr kumimoji="1" lang="zh-TW" altLang="en-US" smtClean="0"/>
              <a:t>2025/4/21</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36D1C-D09F-2A41-BBEA-6549EF3DDB65}" type="slidenum">
              <a:rPr kumimoji="1" lang="zh-TW" altLang="en-US" smtClean="0"/>
              <a:t>‹#›</a:t>
            </a:fld>
            <a:endParaRPr kumimoji="1" lang="zh-TW" altLang="en-US"/>
          </a:p>
        </p:txBody>
      </p:sp>
    </p:spTree>
    <p:extLst>
      <p:ext uri="{BB962C8B-B14F-4D97-AF65-F5344CB8AC3E}">
        <p14:creationId xmlns:p14="http://schemas.microsoft.com/office/powerpoint/2010/main" val="2951419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https://</a:t>
            </a:r>
            <a:r>
              <a:rPr kumimoji="1" lang="en-US" altLang="zh-TW" dirty="0" err="1"/>
              <a:t>web.stanford.edu</a:t>
            </a:r>
            <a:r>
              <a:rPr kumimoji="1" lang="en-US" altLang="zh-TW" dirty="0"/>
              <a:t>/class/cs224n/slides/cs224n-2021-lecture09-transformers.pdf </a:t>
            </a:r>
          </a:p>
          <a:p>
            <a:r>
              <a:rPr kumimoji="1" lang="en-US" altLang="zh-TW" dirty="0"/>
              <a:t>https://</a:t>
            </a:r>
            <a:r>
              <a:rPr kumimoji="1" lang="en-US" altLang="zh-TW" dirty="0" err="1"/>
              <a:t>drive.google.com</a:t>
            </a:r>
            <a:r>
              <a:rPr kumimoji="1" lang="en-US" altLang="zh-TW" dirty="0"/>
              <a:t>/file/d/1zMGuiJLn0CBjiOYnUn3MG29nMtVpttM7/</a:t>
            </a:r>
            <a:r>
              <a:rPr kumimoji="1" lang="en-US" altLang="zh-TW" dirty="0" err="1"/>
              <a:t>view?usp</a:t>
            </a:r>
            <a:r>
              <a:rPr kumimoji="1" lang="en-US" altLang="zh-TW" dirty="0"/>
              <a:t>=sharing</a:t>
            </a:r>
          </a:p>
          <a:p>
            <a:r>
              <a:rPr kumimoji="1" lang="zh-TW" altLang="en-US" dirty="0"/>
              <a:t>例子：自己想的（</a:t>
            </a:r>
            <a:r>
              <a:rPr kumimoji="1" lang="en-US" altLang="zh-TW" dirty="0"/>
              <a:t>inspired by Stanford course slides</a:t>
            </a:r>
            <a:r>
              <a:rPr kumimoji="1" lang="zh-TW" altLang="en-US" dirty="0"/>
              <a:t>）</a:t>
            </a:r>
            <a:endParaRPr kumimoji="1" lang="en-US" altLang="zh-TW" dirty="0"/>
          </a:p>
          <a:p>
            <a:r>
              <a:rPr kumimoji="1" lang="zh-TW" altLang="en-US" dirty="0"/>
              <a:t>圖：自己畫的，可以改上面</a:t>
            </a:r>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7</a:t>
            </a:fld>
            <a:endParaRPr kumimoji="1" lang="zh-TW" altLang="en-US"/>
          </a:p>
        </p:txBody>
      </p:sp>
    </p:spTree>
    <p:extLst>
      <p:ext uri="{BB962C8B-B14F-4D97-AF65-F5344CB8AC3E}">
        <p14:creationId xmlns:p14="http://schemas.microsoft.com/office/powerpoint/2010/main" val="1273527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21</a:t>
            </a:fld>
            <a:endParaRPr kumimoji="1" lang="zh-TW" altLang="en-US"/>
          </a:p>
        </p:txBody>
      </p:sp>
    </p:spTree>
    <p:extLst>
      <p:ext uri="{BB962C8B-B14F-4D97-AF65-F5344CB8AC3E}">
        <p14:creationId xmlns:p14="http://schemas.microsoft.com/office/powerpoint/2010/main" val="1405394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25</a:t>
            </a:fld>
            <a:endParaRPr kumimoji="1" lang="zh-TW" altLang="en-US"/>
          </a:p>
        </p:txBody>
      </p:sp>
    </p:spTree>
    <p:extLst>
      <p:ext uri="{BB962C8B-B14F-4D97-AF65-F5344CB8AC3E}">
        <p14:creationId xmlns:p14="http://schemas.microsoft.com/office/powerpoint/2010/main" val="3606081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26</a:t>
            </a:fld>
            <a:endParaRPr kumimoji="1" lang="zh-TW" altLang="en-US"/>
          </a:p>
        </p:txBody>
      </p:sp>
    </p:spTree>
    <p:extLst>
      <p:ext uri="{BB962C8B-B14F-4D97-AF65-F5344CB8AC3E}">
        <p14:creationId xmlns:p14="http://schemas.microsoft.com/office/powerpoint/2010/main" val="297155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31</a:t>
            </a:fld>
            <a:endParaRPr kumimoji="1" lang="zh-TW" altLang="en-US"/>
          </a:p>
        </p:txBody>
      </p:sp>
    </p:spTree>
    <p:extLst>
      <p:ext uri="{BB962C8B-B14F-4D97-AF65-F5344CB8AC3E}">
        <p14:creationId xmlns:p14="http://schemas.microsoft.com/office/powerpoint/2010/main" val="1240934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32</a:t>
            </a:fld>
            <a:endParaRPr kumimoji="1" lang="zh-TW" altLang="en-US"/>
          </a:p>
        </p:txBody>
      </p:sp>
    </p:spTree>
    <p:extLst>
      <p:ext uri="{BB962C8B-B14F-4D97-AF65-F5344CB8AC3E}">
        <p14:creationId xmlns:p14="http://schemas.microsoft.com/office/powerpoint/2010/main" val="59457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34</a:t>
            </a:fld>
            <a:endParaRPr kumimoji="1" lang="zh-TW" altLang="en-US"/>
          </a:p>
        </p:txBody>
      </p:sp>
    </p:spTree>
    <p:extLst>
      <p:ext uri="{BB962C8B-B14F-4D97-AF65-F5344CB8AC3E}">
        <p14:creationId xmlns:p14="http://schemas.microsoft.com/office/powerpoint/2010/main" val="136285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35</a:t>
            </a:fld>
            <a:endParaRPr kumimoji="1" lang="zh-TW" altLang="en-US"/>
          </a:p>
        </p:txBody>
      </p:sp>
    </p:spTree>
    <p:extLst>
      <p:ext uri="{BB962C8B-B14F-4D97-AF65-F5344CB8AC3E}">
        <p14:creationId xmlns:p14="http://schemas.microsoft.com/office/powerpoint/2010/main" val="1160778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36</a:t>
            </a:fld>
            <a:endParaRPr kumimoji="1" lang="zh-TW" altLang="en-US"/>
          </a:p>
        </p:txBody>
      </p:sp>
    </p:spTree>
    <p:extLst>
      <p:ext uri="{BB962C8B-B14F-4D97-AF65-F5344CB8AC3E}">
        <p14:creationId xmlns:p14="http://schemas.microsoft.com/office/powerpoint/2010/main" val="980340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solidFill>
                  <a:schemeClr val="tx1"/>
                </a:solidFill>
                <a:latin typeface="Calibri" panose="020F0502020204030204" pitchFamily="34" charset="0"/>
                <a:cs typeface="Calibri" panose="020F0502020204030204" pitchFamily="34" charset="0"/>
              </a:rPr>
              <a:t>RNNs use the recurrent nature to encode relative distance, but self-attention alone does not have the concept of distance. </a:t>
            </a:r>
          </a:p>
          <a:p>
            <a:r>
              <a:rPr kumimoji="1" lang="en-US" altLang="zh-TW" dirty="0">
                <a:solidFill>
                  <a:schemeClr val="tx1"/>
                </a:solidFill>
                <a:latin typeface="Calibri" panose="020F0502020204030204" pitchFamily="34" charset="0"/>
                <a:cs typeface="Calibri" panose="020F0502020204030204" pitchFamily="34" charset="0"/>
              </a:rPr>
              <a:t>Figure link: https://</a:t>
            </a:r>
            <a:r>
              <a:rPr kumimoji="1" lang="en-US" altLang="zh-TW" dirty="0" err="1">
                <a:solidFill>
                  <a:schemeClr val="tx1"/>
                </a:solidFill>
                <a:latin typeface="Calibri" panose="020F0502020204030204" pitchFamily="34" charset="0"/>
                <a:cs typeface="Calibri" panose="020F0502020204030204" pitchFamily="34" charset="0"/>
              </a:rPr>
              <a:t>www.google.com</a:t>
            </a:r>
            <a:r>
              <a:rPr kumimoji="1" lang="en-US" altLang="zh-TW" dirty="0">
                <a:solidFill>
                  <a:schemeClr val="tx1"/>
                </a:solidFill>
                <a:latin typeface="Calibri" panose="020F0502020204030204" pitchFamily="34" charset="0"/>
                <a:cs typeface="Calibri" panose="020F0502020204030204" pitchFamily="34" charset="0"/>
              </a:rPr>
              <a:t>/</a:t>
            </a:r>
            <a:r>
              <a:rPr kumimoji="1" lang="en-US" altLang="zh-TW" dirty="0" err="1">
                <a:solidFill>
                  <a:schemeClr val="tx1"/>
                </a:solidFill>
                <a:latin typeface="Calibri" panose="020F0502020204030204" pitchFamily="34" charset="0"/>
                <a:cs typeface="Calibri" panose="020F0502020204030204" pitchFamily="34" charset="0"/>
              </a:rPr>
              <a:t>imgres?imgurl</a:t>
            </a:r>
            <a:r>
              <a:rPr kumimoji="1" lang="en-US" altLang="zh-TW" dirty="0">
                <a:solidFill>
                  <a:schemeClr val="tx1"/>
                </a:solidFill>
                <a:latin typeface="Calibri" panose="020F0502020204030204" pitchFamily="34" charset="0"/>
                <a:cs typeface="Calibri" panose="020F0502020204030204" pitchFamily="34" charset="0"/>
              </a:rPr>
              <a:t>=https%3A%2F%2Fen.pimg.jp%2F062%2F372%2F497%2F1%2F62372497.jpg&amp;tbnid=h12XO59LOC-2AM&amp;vet=12ahUKEwi-hZz5-aeEAxUjiq8BHWxaD30QMygLegQIARBw..i&amp;imgrefurl=https%3A%2F%2Fwww.pixtastock.com%2Fillustration%2F62372497&amp;docid=</a:t>
            </a:r>
            <a:r>
              <a:rPr kumimoji="1" lang="en-US" altLang="zh-TW" dirty="0" err="1">
                <a:solidFill>
                  <a:schemeClr val="tx1"/>
                </a:solidFill>
                <a:latin typeface="Calibri" panose="020F0502020204030204" pitchFamily="34" charset="0"/>
                <a:cs typeface="Calibri" panose="020F0502020204030204" pitchFamily="34" charset="0"/>
              </a:rPr>
              <a:t>EjyqzObtASteNM&amp;w</a:t>
            </a:r>
            <a:r>
              <a:rPr kumimoji="1" lang="en-US" altLang="zh-TW" dirty="0">
                <a:solidFill>
                  <a:schemeClr val="tx1"/>
                </a:solidFill>
                <a:latin typeface="Calibri" panose="020F0502020204030204" pitchFamily="34" charset="0"/>
                <a:cs typeface="Calibri" panose="020F0502020204030204" pitchFamily="34" charset="0"/>
              </a:rPr>
              <a:t>=450&amp;h=468&amp;q=trouble%20face%20cute%20&amp;ved=2ahUKEwi-hZz5-aeEAxUjiq8BHWxaD30QMygLegQIARBw</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39</a:t>
            </a:fld>
            <a:endParaRPr kumimoji="1" lang="zh-TW" altLang="en-US"/>
          </a:p>
        </p:txBody>
      </p:sp>
    </p:spTree>
    <p:extLst>
      <p:ext uri="{BB962C8B-B14F-4D97-AF65-F5344CB8AC3E}">
        <p14:creationId xmlns:p14="http://schemas.microsoft.com/office/powerpoint/2010/main" val="1578347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solidFill>
                  <a:schemeClr val="tx1"/>
                </a:solidFill>
                <a:latin typeface="Calibri" panose="020F0502020204030204" pitchFamily="34" charset="0"/>
                <a:cs typeface="Calibri" panose="020F0502020204030204" pitchFamily="34" charset="0"/>
              </a:rPr>
              <a:t>RNNs use the recurrent nature to encode relative distance, but self-attention alone does not have the concept of distance. </a:t>
            </a:r>
          </a:p>
          <a:p>
            <a:r>
              <a:rPr kumimoji="1" lang="en-US" altLang="zh-TW" dirty="0">
                <a:solidFill>
                  <a:schemeClr val="tx1"/>
                </a:solidFill>
                <a:latin typeface="Calibri" panose="020F0502020204030204" pitchFamily="34" charset="0"/>
                <a:cs typeface="Calibri" panose="020F0502020204030204" pitchFamily="34" charset="0"/>
              </a:rPr>
              <a:t>Inside the transformer, the tokens in Inputs are encoded as Input Embedding, and then simply add the positional encoding of their position. </a:t>
            </a:r>
          </a:p>
          <a:p>
            <a:r>
              <a:rPr kumimoji="1" lang="en-US" altLang="zh-TW" dirty="0">
                <a:solidFill>
                  <a:schemeClr val="tx1"/>
                </a:solidFill>
                <a:latin typeface="Calibri" panose="020F0502020204030204" pitchFamily="34" charset="0"/>
                <a:cs typeface="Calibri" panose="020F0502020204030204" pitchFamily="34" charset="0"/>
              </a:rPr>
              <a:t>Figure link: https://</a:t>
            </a:r>
            <a:r>
              <a:rPr kumimoji="1" lang="en-US" altLang="zh-TW" dirty="0" err="1">
                <a:solidFill>
                  <a:schemeClr val="tx1"/>
                </a:solidFill>
                <a:latin typeface="Calibri" panose="020F0502020204030204" pitchFamily="34" charset="0"/>
                <a:cs typeface="Calibri" panose="020F0502020204030204" pitchFamily="34" charset="0"/>
              </a:rPr>
              <a:t>www.google.com</a:t>
            </a:r>
            <a:r>
              <a:rPr kumimoji="1" lang="en-US" altLang="zh-TW" dirty="0">
                <a:solidFill>
                  <a:schemeClr val="tx1"/>
                </a:solidFill>
                <a:latin typeface="Calibri" panose="020F0502020204030204" pitchFamily="34" charset="0"/>
                <a:cs typeface="Calibri" panose="020F0502020204030204" pitchFamily="34" charset="0"/>
              </a:rPr>
              <a:t>/</a:t>
            </a:r>
            <a:r>
              <a:rPr kumimoji="1" lang="en-US" altLang="zh-TW" dirty="0" err="1">
                <a:solidFill>
                  <a:schemeClr val="tx1"/>
                </a:solidFill>
                <a:latin typeface="Calibri" panose="020F0502020204030204" pitchFamily="34" charset="0"/>
                <a:cs typeface="Calibri" panose="020F0502020204030204" pitchFamily="34" charset="0"/>
              </a:rPr>
              <a:t>imgres?imgurl</a:t>
            </a:r>
            <a:r>
              <a:rPr kumimoji="1" lang="en-US" altLang="zh-TW" dirty="0">
                <a:solidFill>
                  <a:schemeClr val="tx1"/>
                </a:solidFill>
                <a:latin typeface="Calibri" panose="020F0502020204030204" pitchFamily="34" charset="0"/>
                <a:cs typeface="Calibri" panose="020F0502020204030204" pitchFamily="34" charset="0"/>
              </a:rPr>
              <a:t>=https%3A%2F%2Fen.pimg.jp%2F062%2F372%2F497%2F1%2F62372497.jpg&amp;tbnid=h12XO59LOC-2AM&amp;vet=12ahUKEwi-hZz5-aeEAxUjiq8BHWxaD30QMygLegQIARBw..i&amp;imgrefurl=https%3A%2F%2Fwww.pixtastock.com%2Fillustration%2F62372497&amp;docid=</a:t>
            </a:r>
            <a:r>
              <a:rPr kumimoji="1" lang="en-US" altLang="zh-TW" dirty="0" err="1">
                <a:solidFill>
                  <a:schemeClr val="tx1"/>
                </a:solidFill>
                <a:latin typeface="Calibri" panose="020F0502020204030204" pitchFamily="34" charset="0"/>
                <a:cs typeface="Calibri" panose="020F0502020204030204" pitchFamily="34" charset="0"/>
              </a:rPr>
              <a:t>EjyqzObtASteNM&amp;w</a:t>
            </a:r>
            <a:r>
              <a:rPr kumimoji="1" lang="en-US" altLang="zh-TW" dirty="0">
                <a:solidFill>
                  <a:schemeClr val="tx1"/>
                </a:solidFill>
                <a:latin typeface="Calibri" panose="020F0502020204030204" pitchFamily="34" charset="0"/>
                <a:cs typeface="Calibri" panose="020F0502020204030204" pitchFamily="34" charset="0"/>
              </a:rPr>
              <a:t>=450&amp;h=468&amp;q=trouble%20face%20cute%20&amp;ved=2ahUKEwi-hZz5-aeEAxUjiq8BHWxaD30QMygLegQIARBw</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40</a:t>
            </a:fld>
            <a:endParaRPr kumimoji="1" lang="zh-TW" altLang="en-US"/>
          </a:p>
        </p:txBody>
      </p:sp>
    </p:spTree>
    <p:extLst>
      <p:ext uri="{BB962C8B-B14F-4D97-AF65-F5344CB8AC3E}">
        <p14:creationId xmlns:p14="http://schemas.microsoft.com/office/powerpoint/2010/main" val="3372960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https://</a:t>
            </a:r>
            <a:r>
              <a:rPr kumimoji="1" lang="en-US" altLang="zh-TW" dirty="0" err="1"/>
              <a:t>drive.google.com</a:t>
            </a:r>
            <a:r>
              <a:rPr kumimoji="1" lang="en-US" altLang="zh-TW" dirty="0"/>
              <a:t>/file/d/1zMGuiJLn0CBjiOYnUn3MG29nMtVpttM7/</a:t>
            </a:r>
            <a:r>
              <a:rPr kumimoji="1" lang="en-US" altLang="zh-TW" dirty="0" err="1"/>
              <a:t>view?usp</a:t>
            </a:r>
            <a:r>
              <a:rPr kumimoji="1" lang="en-US" altLang="zh-TW" dirty="0"/>
              <a:t>=sharing</a:t>
            </a:r>
          </a:p>
          <a:p>
            <a:r>
              <a:rPr kumimoji="1" lang="zh-TW" altLang="en-US" dirty="0"/>
              <a:t>例子：自己想的（</a:t>
            </a:r>
            <a:r>
              <a:rPr kumimoji="1" lang="en-US" altLang="zh-TW" dirty="0"/>
              <a:t>inspired by Stanford course slides</a:t>
            </a:r>
            <a:r>
              <a:rPr kumimoji="1" lang="zh-TW" altLang="en-US" dirty="0"/>
              <a:t>）</a:t>
            </a:r>
            <a:endParaRPr kumimoji="1" lang="en-US" altLang="zh-TW" dirty="0"/>
          </a:p>
          <a:p>
            <a:r>
              <a:rPr kumimoji="1" lang="zh-TW" altLang="en-US" dirty="0"/>
              <a:t>圖：自己畫的，可以改上面</a:t>
            </a:r>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8</a:t>
            </a:fld>
            <a:endParaRPr kumimoji="1" lang="zh-TW" altLang="en-US"/>
          </a:p>
        </p:txBody>
      </p:sp>
    </p:spTree>
    <p:extLst>
      <p:ext uri="{BB962C8B-B14F-4D97-AF65-F5344CB8AC3E}">
        <p14:creationId xmlns:p14="http://schemas.microsoft.com/office/powerpoint/2010/main" val="3346277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43</a:t>
            </a:fld>
            <a:endParaRPr kumimoji="1" lang="zh-TW" altLang="en-US"/>
          </a:p>
        </p:txBody>
      </p:sp>
    </p:spTree>
    <p:extLst>
      <p:ext uri="{BB962C8B-B14F-4D97-AF65-F5344CB8AC3E}">
        <p14:creationId xmlns:p14="http://schemas.microsoft.com/office/powerpoint/2010/main" val="3802682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spcBef>
                <a:spcPts val="200"/>
              </a:spcBef>
              <a:buNone/>
            </a:pPr>
            <a:r>
              <a:rPr kumimoji="1" lang="en-US" altLang="zh-TW" dirty="0">
                <a:latin typeface="Calibri" panose="020F0502020204030204" pitchFamily="34" charset="0"/>
                <a:cs typeface="Calibri" panose="020F0502020204030204" pitchFamily="34" charset="0"/>
              </a:rPr>
              <a:t>K, V uses the output from encoder as their X; </a:t>
            </a:r>
          </a:p>
          <a:p>
            <a:pPr marL="0" indent="0">
              <a:spcBef>
                <a:spcPts val="200"/>
              </a:spcBef>
              <a:buNone/>
            </a:pPr>
            <a:r>
              <a:rPr kumimoji="1" lang="en-US" altLang="zh-TW" dirty="0">
                <a:latin typeface="Calibri" panose="020F0502020204030204" pitchFamily="34" charset="0"/>
                <a:cs typeface="Calibri" panose="020F0502020204030204" pitchFamily="34" charset="0"/>
              </a:rPr>
              <a:t>Q uses the decoder’s information as X. </a:t>
            </a:r>
            <a:endParaRPr kumimoji="1" lang="zh-TW" altLang="en-US" dirty="0">
              <a:latin typeface="Calibri" panose="020F0502020204030204" pitchFamily="34" charset="0"/>
              <a:cs typeface="Calibri" panose="020F0502020204030204" pitchFamily="34" charset="0"/>
            </a:endParaRPr>
          </a:p>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44</a:t>
            </a:fld>
            <a:endParaRPr kumimoji="1" lang="zh-TW" altLang="en-US"/>
          </a:p>
        </p:txBody>
      </p:sp>
    </p:spTree>
    <p:extLst>
      <p:ext uri="{BB962C8B-B14F-4D97-AF65-F5344CB8AC3E}">
        <p14:creationId xmlns:p14="http://schemas.microsoft.com/office/powerpoint/2010/main" val="2245751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45</a:t>
            </a:fld>
            <a:endParaRPr kumimoji="1" lang="zh-TW" altLang="en-US"/>
          </a:p>
        </p:txBody>
      </p:sp>
    </p:spTree>
    <p:extLst>
      <p:ext uri="{BB962C8B-B14F-4D97-AF65-F5344CB8AC3E}">
        <p14:creationId xmlns:p14="http://schemas.microsoft.com/office/powerpoint/2010/main" val="2131575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50</a:t>
            </a:fld>
            <a:endParaRPr kumimoji="1" lang="zh-TW" altLang="en-US"/>
          </a:p>
        </p:txBody>
      </p:sp>
    </p:spTree>
    <p:extLst>
      <p:ext uri="{BB962C8B-B14F-4D97-AF65-F5344CB8AC3E}">
        <p14:creationId xmlns:p14="http://schemas.microsoft.com/office/powerpoint/2010/main" val="2691147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52</a:t>
            </a:fld>
            <a:endParaRPr kumimoji="1" lang="zh-TW" altLang="en-US"/>
          </a:p>
        </p:txBody>
      </p:sp>
    </p:spTree>
    <p:extLst>
      <p:ext uri="{BB962C8B-B14F-4D97-AF65-F5344CB8AC3E}">
        <p14:creationId xmlns:p14="http://schemas.microsoft.com/office/powerpoint/2010/main" val="567797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55</a:t>
            </a:fld>
            <a:endParaRPr kumimoji="1" lang="zh-TW" altLang="en-US"/>
          </a:p>
        </p:txBody>
      </p:sp>
    </p:spTree>
    <p:extLst>
      <p:ext uri="{BB962C8B-B14F-4D97-AF65-F5344CB8AC3E}">
        <p14:creationId xmlns:p14="http://schemas.microsoft.com/office/powerpoint/2010/main" val="239151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11</a:t>
            </a:fld>
            <a:endParaRPr kumimoji="1" lang="zh-TW" altLang="en-US"/>
          </a:p>
        </p:txBody>
      </p:sp>
    </p:spTree>
    <p:extLst>
      <p:ext uri="{BB962C8B-B14F-4D97-AF65-F5344CB8AC3E}">
        <p14:creationId xmlns:p14="http://schemas.microsoft.com/office/powerpoint/2010/main" val="2210920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13</a:t>
            </a:fld>
            <a:endParaRPr kumimoji="1" lang="zh-TW" altLang="en-US"/>
          </a:p>
        </p:txBody>
      </p:sp>
    </p:spTree>
    <p:extLst>
      <p:ext uri="{BB962C8B-B14F-4D97-AF65-F5344CB8AC3E}">
        <p14:creationId xmlns:p14="http://schemas.microsoft.com/office/powerpoint/2010/main" val="341699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https://</a:t>
            </a:r>
            <a:r>
              <a:rPr kumimoji="1" lang="en" altLang="zh-TW" dirty="0" err="1"/>
              <a:t>stats.stackexchange.com</a:t>
            </a:r>
            <a:r>
              <a:rPr kumimoji="1" lang="en" altLang="zh-TW" dirty="0"/>
              <a:t>/questions/421935/what-exactly-are-keys-queries-and-values-in-attention-mechanisms</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14</a:t>
            </a:fld>
            <a:endParaRPr kumimoji="1" lang="zh-TW" altLang="en-US"/>
          </a:p>
        </p:txBody>
      </p:sp>
    </p:spTree>
    <p:extLst>
      <p:ext uri="{BB962C8B-B14F-4D97-AF65-F5344CB8AC3E}">
        <p14:creationId xmlns:p14="http://schemas.microsoft.com/office/powerpoint/2010/main" val="238109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15</a:t>
            </a:fld>
            <a:endParaRPr kumimoji="1" lang="zh-TW" altLang="en-US"/>
          </a:p>
        </p:txBody>
      </p:sp>
    </p:spTree>
    <p:extLst>
      <p:ext uri="{BB962C8B-B14F-4D97-AF65-F5344CB8AC3E}">
        <p14:creationId xmlns:p14="http://schemas.microsoft.com/office/powerpoint/2010/main" val="2152147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16</a:t>
            </a:fld>
            <a:endParaRPr kumimoji="1" lang="zh-TW" altLang="en-US"/>
          </a:p>
        </p:txBody>
      </p:sp>
    </p:spTree>
    <p:extLst>
      <p:ext uri="{BB962C8B-B14F-4D97-AF65-F5344CB8AC3E}">
        <p14:creationId xmlns:p14="http://schemas.microsoft.com/office/powerpoint/2010/main" val="3983599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19</a:t>
            </a:fld>
            <a:endParaRPr kumimoji="1" lang="zh-TW" altLang="en-US"/>
          </a:p>
        </p:txBody>
      </p:sp>
    </p:spTree>
    <p:extLst>
      <p:ext uri="{BB962C8B-B14F-4D97-AF65-F5344CB8AC3E}">
        <p14:creationId xmlns:p14="http://schemas.microsoft.com/office/powerpoint/2010/main" val="3780605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20</a:t>
            </a:fld>
            <a:endParaRPr kumimoji="1" lang="zh-TW" altLang="en-US"/>
          </a:p>
        </p:txBody>
      </p:sp>
    </p:spTree>
    <p:extLst>
      <p:ext uri="{BB962C8B-B14F-4D97-AF65-F5344CB8AC3E}">
        <p14:creationId xmlns:p14="http://schemas.microsoft.com/office/powerpoint/2010/main" val="2666106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a:p>
        </p:txBody>
      </p:sp>
      <p:sp>
        <p:nvSpPr>
          <p:cNvPr id="4" name="Date Placeholder 3"/>
          <p:cNvSpPr>
            <a:spLocks noGrp="1"/>
          </p:cNvSpPr>
          <p:nvPr>
            <p:ph type="dt" sz="half" idx="10"/>
          </p:nvPr>
        </p:nvSpPr>
        <p:spPr/>
        <p:txBody>
          <a:bodyPr/>
          <a:lstStyle/>
          <a:p>
            <a:fld id="{4BDF68E2-58F2-4D09-BE8B-E3BD06533059}" type="datetimeFigureOut">
              <a:rPr lang="en-US" dirty="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53428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2E2D6473-DF6D-4702-B328-E0DD40540A4E}" type="datetimeFigureOut">
              <a:rPr lang="en-US" dirty="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Title 1">
            <a:extLst>
              <a:ext uri="{FF2B5EF4-FFF2-40B4-BE49-F238E27FC236}">
                <a16:creationId xmlns:a16="http://schemas.microsoft.com/office/drawing/2014/main" id="{25B6B208-0D45-71D0-C7BE-D6974D30EB1D}"/>
              </a:ext>
            </a:extLst>
          </p:cNvPr>
          <p:cNvSpPr>
            <a:spLocks noGrp="1"/>
          </p:cNvSpPr>
          <p:nvPr>
            <p:ph type="title"/>
          </p:nvPr>
        </p:nvSpPr>
        <p:spPr>
          <a:xfrm>
            <a:off x="1097280" y="356088"/>
            <a:ext cx="10058400" cy="1033416"/>
          </a:xfrm>
        </p:spPr>
        <p:txBody>
          <a:bodyPr/>
          <a:lstStyle>
            <a:lvl1pPr marL="0">
              <a:defRPr/>
            </a:lvl1pPr>
          </a:lstStyle>
          <a:p>
            <a:r>
              <a:rPr lang="zh-TW" altLang="en-US"/>
              <a:t>按一下以編輯母片標題樣式</a:t>
            </a:r>
            <a:endParaRPr lang="en-US" dirty="0"/>
          </a:p>
        </p:txBody>
      </p:sp>
    </p:spTree>
    <p:extLst>
      <p:ext uri="{BB962C8B-B14F-4D97-AF65-F5344CB8AC3E}">
        <p14:creationId xmlns:p14="http://schemas.microsoft.com/office/powerpoint/2010/main" val="9010684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E26F7E3A-B166-407D-9866-32884E7D5B37}" type="datetimeFigureOut">
              <a:rPr lang="en-US" dirty="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341436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653143" y="356088"/>
            <a:ext cx="10918371" cy="1033416"/>
          </a:xfrm>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a:xfrm>
            <a:off x="653143" y="1845734"/>
            <a:ext cx="10918371"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lvl1pPr>
              <a:defRPr sz="1400"/>
            </a:lvl1pPr>
          </a:lstStyle>
          <a:p>
            <a:endParaRPr lang="en-US" dirty="0"/>
          </a:p>
        </p:txBody>
      </p:sp>
      <p:sp>
        <p:nvSpPr>
          <p:cNvPr id="5" name="Footer Placeholder 4"/>
          <p:cNvSpPr>
            <a:spLocks noGrp="1"/>
          </p:cNvSpPr>
          <p:nvPr>
            <p:ph type="ftr" sz="quarter" idx="11"/>
          </p:nvPr>
        </p:nvSpPr>
        <p:spPr/>
        <p:txBody>
          <a:bodyPr/>
          <a:lstStyle>
            <a:lvl1pPr>
              <a:defRPr sz="1400"/>
            </a:lvl1pPr>
          </a:lstStyle>
          <a:p>
            <a:endParaRPr lang="en-US" dirty="0"/>
          </a:p>
        </p:txBody>
      </p:sp>
      <p:pic>
        <p:nvPicPr>
          <p:cNvPr id="8" name="圖片 7" descr="一張含有 黑暗, 鮮豔, 圓形, 對稱 的圖片&#10;&#10;自動產生的描述">
            <a:extLst>
              <a:ext uri="{FF2B5EF4-FFF2-40B4-BE49-F238E27FC236}">
                <a16:creationId xmlns:a16="http://schemas.microsoft.com/office/drawing/2014/main" id="{7B42FF8E-DE09-ED24-7D18-F64355A345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7020" y="6349567"/>
            <a:ext cx="462323" cy="453571"/>
          </a:xfrm>
          <a:prstGeom prst="rect">
            <a:avLst/>
          </a:prstGeom>
        </p:spPr>
      </p:pic>
      <p:sp>
        <p:nvSpPr>
          <p:cNvPr id="14" name="Slide Number Placeholder 5">
            <a:extLst>
              <a:ext uri="{FF2B5EF4-FFF2-40B4-BE49-F238E27FC236}">
                <a16:creationId xmlns:a16="http://schemas.microsoft.com/office/drawing/2014/main" id="{47DAD89E-131D-FDCA-9260-AC41911030D0}"/>
              </a:ext>
            </a:extLst>
          </p:cNvPr>
          <p:cNvSpPr>
            <a:spLocks noGrp="1"/>
          </p:cNvSpPr>
          <p:nvPr>
            <p:ph type="sldNum" sz="quarter" idx="12"/>
          </p:nvPr>
        </p:nvSpPr>
        <p:spPr>
          <a:xfrm>
            <a:off x="10612955" y="6415560"/>
            <a:ext cx="1312025" cy="365125"/>
          </a:xfrm>
        </p:spPr>
        <p:txBody>
          <a:bodyPr/>
          <a:lstStyle>
            <a:lvl1pPr>
              <a:defRPr sz="1400">
                <a:solidFill>
                  <a:schemeClr val="tx1"/>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41798683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20EBB0C4-6273-4C6E-B9BD-2EDC30F1CD52}" type="datetimeFigureOut">
              <a:rPr lang="en-US" dirty="0"/>
              <a:t>4/21/25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1656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19AB4D41-86C1-4908-B66A-0B50CEB3BF29}" type="datetimeFigureOut">
              <a:rPr lang="en-US" dirty="0"/>
              <a:t>4/21/25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
        <p:nvSpPr>
          <p:cNvPr id="2" name="Title Placeholder 1">
            <a:extLst>
              <a:ext uri="{FF2B5EF4-FFF2-40B4-BE49-F238E27FC236}">
                <a16:creationId xmlns:a16="http://schemas.microsoft.com/office/drawing/2014/main" id="{23DAB314-DF41-49F3-8643-5960470A9A8E}"/>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1776496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E6426E2C-56C1-4E0D-A793-0088A7FDD37E}" type="datetimeFigureOut">
              <a:rPr lang="en-US" dirty="0"/>
              <a:t>4/21/25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
        <p:nvSpPr>
          <p:cNvPr id="2" name="Title Placeholder 1">
            <a:extLst>
              <a:ext uri="{FF2B5EF4-FFF2-40B4-BE49-F238E27FC236}">
                <a16:creationId xmlns:a16="http://schemas.microsoft.com/office/drawing/2014/main" id="{826FF28B-EE0C-0976-1882-688F90260E58}"/>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31637920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dirty="0"/>
              <a:t>4/21/25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
        <p:nvSpPr>
          <p:cNvPr id="6" name="Title Placeholder 1">
            <a:extLst>
              <a:ext uri="{FF2B5EF4-FFF2-40B4-BE49-F238E27FC236}">
                <a16:creationId xmlns:a16="http://schemas.microsoft.com/office/drawing/2014/main" id="{78DE478E-C0B1-6FFC-0061-DA2334C3F997}"/>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256671989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4/21/25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41131067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4/21/25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1792268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userDrawn="1"/>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9CAD897-D46E-4AD2-BD9B-49DD3E640873}" type="datetimeFigureOut">
              <a:rPr lang="en-US" dirty="0"/>
              <a:t>4/21/25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4916162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676003" y="1355758"/>
            <a:ext cx="10839994" cy="45719"/>
          </a:xfrm>
          <a:prstGeom prst="rect">
            <a:avLst/>
          </a:prstGeom>
          <a:solidFill>
            <a:srgbClr val="05AED6"/>
          </a:solidFill>
          <a:ln>
            <a:solidFill>
              <a:srgbClr val="05AED6"/>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chemeClr val="tx1"/>
                </a:solidFill>
              </a:defRPr>
            </a:lvl1pPr>
          </a:lstStyle>
          <a:p>
            <a:r>
              <a:rPr lang="en-US" dirty="0"/>
              <a:t>CGU</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5671012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app.sli.do/event/tAZp8C8nPawMP1QjTMcniK" TargetMode="External"/><Relationship Id="rId4" Type="http://schemas.openxmlformats.org/officeDocument/2006/relationships/hyperlink" Target="https://github.com/mcps5601/CGUDL_2025_Spr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www.researchgate.net/figure/An-example-of-the-self-attention-mechanism-following-long-distance-dependency-in-the_fig1_34230187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190.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00.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0.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1.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12.xml"/><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8.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0.png"/><Relationship Id="rId10" Type="http://schemas.openxmlformats.org/officeDocument/2006/relationships/image" Target="../media/image96.png"/><Relationship Id="rId4" Type="http://schemas.openxmlformats.org/officeDocument/2006/relationships/image" Target="../media/image89.png"/><Relationship Id="rId9" Type="http://schemas.openxmlformats.org/officeDocument/2006/relationships/image" Target="../media/image95.png"/></Relationships>
</file>

<file path=ppt/slides/_rels/slide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9.png"/><Relationship Id="rId7" Type="http://schemas.openxmlformats.org/officeDocument/2006/relationships/image" Target="../media/image97.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image" Target="../media/image101.png"/><Relationship Id="rId16"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36.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2.pn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37.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050.png"/><Relationship Id="rId1" Type="http://schemas.openxmlformats.org/officeDocument/2006/relationships/slideLayout" Target="../slideLayouts/slideLayout2.xml"/><Relationship Id="rId6" Type="http://schemas.openxmlformats.org/officeDocument/2006/relationships/image" Target="../media/image1090.png"/><Relationship Id="rId5" Type="http://schemas.openxmlformats.org/officeDocument/2006/relationships/image" Target="../media/image1080.png"/><Relationship Id="rId4" Type="http://schemas.openxmlformats.org/officeDocument/2006/relationships/image" Target="../media/image1070.png"/></Relationships>
</file>

<file path=ppt/slides/_rels/slide3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0.png"/></Relationships>
</file>

<file path=ppt/slides/_rels/slide4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5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hyperlink" Target="https://pytorch.org/docs/stable/index.html"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8886F629-FA5E-7D22-67D5-6023703A9DCD}"/>
              </a:ext>
            </a:extLst>
          </p:cNvPr>
          <p:cNvPicPr>
            <a:picLocks noChangeAspect="1"/>
          </p:cNvPicPr>
          <p:nvPr/>
        </p:nvPicPr>
        <p:blipFill>
          <a:blip r:embed="rId2"/>
          <a:stretch>
            <a:fillRect/>
          </a:stretch>
        </p:blipFill>
        <p:spPr>
          <a:xfrm>
            <a:off x="6461764" y="4542902"/>
            <a:ext cx="1903732" cy="1903732"/>
          </a:xfrm>
          <a:prstGeom prst="rect">
            <a:avLst/>
          </a:prstGeom>
        </p:spPr>
      </p:pic>
      <p:sp>
        <p:nvSpPr>
          <p:cNvPr id="5" name="圓角矩形 4">
            <a:extLst>
              <a:ext uri="{FF2B5EF4-FFF2-40B4-BE49-F238E27FC236}">
                <a16:creationId xmlns:a16="http://schemas.microsoft.com/office/drawing/2014/main" id="{3C6264BC-1151-9168-C7F5-CC114FF3CC95}"/>
              </a:ext>
            </a:extLst>
          </p:cNvPr>
          <p:cNvSpPr/>
          <p:nvPr/>
        </p:nvSpPr>
        <p:spPr>
          <a:xfrm>
            <a:off x="667422" y="2025546"/>
            <a:ext cx="10857156" cy="2426189"/>
          </a:xfrm>
          <a:prstGeom prst="roundRect">
            <a:avLst/>
          </a:prstGeom>
          <a:solidFill>
            <a:srgbClr val="9EF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8C058193-D513-E805-2BD5-118E50D976F8}"/>
              </a:ext>
            </a:extLst>
          </p:cNvPr>
          <p:cNvSpPr>
            <a:spLocks noGrp="1"/>
          </p:cNvSpPr>
          <p:nvPr>
            <p:ph type="ctrTitle"/>
          </p:nvPr>
        </p:nvSpPr>
        <p:spPr>
          <a:xfrm>
            <a:off x="901959" y="1006002"/>
            <a:ext cx="5437882" cy="3224045"/>
          </a:xfrm>
        </p:spPr>
        <p:txBody>
          <a:bodyPr anchor="b">
            <a:normAutofit/>
          </a:bodyPr>
          <a:lstStyle/>
          <a:p>
            <a:r>
              <a:rPr kumimoji="1" lang="zh-TW" altLang="en-US" sz="5800" b="1" dirty="0">
                <a:ea typeface="Microsoft JhengHei" panose="020B0604030504040204" pitchFamily="34" charset="-120"/>
              </a:rPr>
              <a:t>深度學習</a:t>
            </a:r>
            <a:br>
              <a:rPr kumimoji="1" lang="en-US" altLang="zh-TW" sz="5800" b="1" dirty="0">
                <a:ea typeface="Microsoft JhengHei" panose="020B0604030504040204" pitchFamily="34" charset="-120"/>
              </a:rPr>
            </a:br>
            <a:r>
              <a:rPr kumimoji="1" lang="en-US" altLang="zh-TW" sz="5800" b="1" dirty="0">
                <a:ea typeface="Microsoft JhengHei" panose="020B0604030504040204" pitchFamily="34" charset="-120"/>
              </a:rPr>
              <a:t>Deep Learning</a:t>
            </a:r>
            <a:endParaRPr kumimoji="1" lang="zh-TW" altLang="en-US" sz="5800" b="1" dirty="0">
              <a:ea typeface="Microsoft JhengHei" panose="020B0604030504040204" pitchFamily="34" charset="-120"/>
            </a:endParaRPr>
          </a:p>
        </p:txBody>
      </p:sp>
      <p:sp>
        <p:nvSpPr>
          <p:cNvPr id="10" name="文字方塊 9">
            <a:extLst>
              <a:ext uri="{FF2B5EF4-FFF2-40B4-BE49-F238E27FC236}">
                <a16:creationId xmlns:a16="http://schemas.microsoft.com/office/drawing/2014/main" id="{6598A032-0E8B-F9E1-A926-2F2E78D575C6}"/>
              </a:ext>
            </a:extLst>
          </p:cNvPr>
          <p:cNvSpPr txBox="1"/>
          <p:nvPr/>
        </p:nvSpPr>
        <p:spPr>
          <a:xfrm>
            <a:off x="901959" y="4749453"/>
            <a:ext cx="5080830" cy="892552"/>
          </a:xfrm>
          <a:prstGeom prst="rect">
            <a:avLst/>
          </a:prstGeom>
          <a:noFill/>
        </p:spPr>
        <p:txBody>
          <a:bodyPr wrap="square" rtlCol="0">
            <a:spAutoFit/>
          </a:bodyPr>
          <a:lstStyle/>
          <a:p>
            <a:r>
              <a:rPr kumimoji="1" lang="en-US" altLang="zh-TW" sz="2800" b="1" dirty="0">
                <a:solidFill>
                  <a:srgbClr val="0070C0"/>
                </a:solidFill>
                <a:latin typeface="+mj-lt"/>
                <a:cs typeface="Calibri" panose="020F0502020204030204" pitchFamily="34" charset="0"/>
              </a:rPr>
              <a:t>Transformers</a:t>
            </a:r>
          </a:p>
          <a:p>
            <a:r>
              <a:rPr kumimoji="1" lang="zh-TW" altLang="en-US" sz="2400" b="1" dirty="0">
                <a:solidFill>
                  <a:srgbClr val="0070C0"/>
                </a:solidFill>
                <a:latin typeface="Microsoft JhengHei" panose="020B0604030504040204" pitchFamily="34" charset="-120"/>
                <a:ea typeface="Microsoft JhengHei" panose="020B0604030504040204" pitchFamily="34" charset="-120"/>
                <a:cs typeface="Calibri" panose="020F0502020204030204" pitchFamily="34" charset="0"/>
              </a:rPr>
              <a:t>自注意力機制模型</a:t>
            </a:r>
          </a:p>
        </p:txBody>
      </p:sp>
      <p:sp>
        <p:nvSpPr>
          <p:cNvPr id="12" name="文字方塊 11">
            <a:extLst>
              <a:ext uri="{FF2B5EF4-FFF2-40B4-BE49-F238E27FC236}">
                <a16:creationId xmlns:a16="http://schemas.microsoft.com/office/drawing/2014/main" id="{2F843A79-3FEF-CDAD-6B9A-C5A7AD279D2D}"/>
              </a:ext>
            </a:extLst>
          </p:cNvPr>
          <p:cNvSpPr txBox="1"/>
          <p:nvPr/>
        </p:nvSpPr>
        <p:spPr>
          <a:xfrm>
            <a:off x="901959" y="5827136"/>
            <a:ext cx="3638108" cy="707886"/>
          </a:xfrm>
          <a:prstGeom prst="rect">
            <a:avLst/>
          </a:prstGeom>
          <a:noFill/>
        </p:spPr>
        <p:txBody>
          <a:bodyPr wrap="square" rtlCol="0">
            <a:spAutoFit/>
          </a:bodyPr>
          <a:lstStyle/>
          <a:p>
            <a:r>
              <a:rPr kumimoji="1" lang="en-US" altLang="zh-TW" sz="2000" b="1" dirty="0">
                <a:latin typeface="+mj-lt"/>
                <a:ea typeface="Microsoft JhengHei" panose="020B0604030504040204" pitchFamily="34" charset="-120"/>
                <a:cs typeface="Calibri" panose="020F0502020204030204" pitchFamily="34" charset="0"/>
              </a:rPr>
              <a:t>Instructor: </a:t>
            </a:r>
            <a:r>
              <a:rPr kumimoji="1" lang="zh-TW" altLang="en-US" sz="2000" b="1" dirty="0">
                <a:latin typeface="+mj-lt"/>
                <a:ea typeface="Microsoft JhengHei" panose="020B0604030504040204" pitchFamily="34" charset="-120"/>
                <a:cs typeface="Calibri" panose="020F0502020204030204" pitchFamily="34" charset="0"/>
              </a:rPr>
              <a:t>林英嘉 </a:t>
            </a:r>
            <a:r>
              <a:rPr kumimoji="1" lang="en-US" altLang="zh-TW" sz="2000" b="1" dirty="0">
                <a:latin typeface="+mj-lt"/>
                <a:ea typeface="Microsoft JhengHei" panose="020B0604030504040204" pitchFamily="34" charset="-120"/>
                <a:cs typeface="Calibri" panose="020F0502020204030204" pitchFamily="34" charset="0"/>
              </a:rPr>
              <a:t>(Ying-Jia Lin)</a:t>
            </a:r>
          </a:p>
          <a:p>
            <a:r>
              <a:rPr kumimoji="1" lang="en-US" altLang="zh-TW" sz="2000" b="1" dirty="0">
                <a:latin typeface="+mj-lt"/>
                <a:ea typeface="Microsoft JhengHei" panose="020B0604030504040204" pitchFamily="34" charset="-120"/>
                <a:cs typeface="Calibri" panose="020F0502020204030204" pitchFamily="34" charset="0"/>
              </a:rPr>
              <a:t>2025/04/07</a:t>
            </a:r>
            <a:endParaRPr kumimoji="1" lang="zh-TW" altLang="en-US" sz="2000" b="1" dirty="0">
              <a:latin typeface="+mj-lt"/>
              <a:ea typeface="Microsoft JhengHei" panose="020B0604030504040204" pitchFamily="34" charset="-120"/>
              <a:cs typeface="Calibri" panose="020F0502020204030204" pitchFamily="34" charset="0"/>
            </a:endParaRPr>
          </a:p>
        </p:txBody>
      </p:sp>
      <p:pic>
        <p:nvPicPr>
          <p:cNvPr id="3" name="圖片 2">
            <a:extLst>
              <a:ext uri="{FF2B5EF4-FFF2-40B4-BE49-F238E27FC236}">
                <a16:creationId xmlns:a16="http://schemas.microsoft.com/office/drawing/2014/main" id="{2C0C8410-1877-4FB2-39F9-E0CFE0480EEA}"/>
              </a:ext>
            </a:extLst>
          </p:cNvPr>
          <p:cNvPicPr>
            <a:picLocks noChangeAspect="1"/>
          </p:cNvPicPr>
          <p:nvPr/>
        </p:nvPicPr>
        <p:blipFill>
          <a:blip r:embed="rId3"/>
          <a:stretch>
            <a:fillRect/>
          </a:stretch>
        </p:blipFill>
        <p:spPr>
          <a:xfrm>
            <a:off x="10029528" y="253272"/>
            <a:ext cx="1468923" cy="1468923"/>
          </a:xfrm>
          <a:prstGeom prst="rect">
            <a:avLst/>
          </a:prstGeom>
        </p:spPr>
      </p:pic>
      <p:sp>
        <p:nvSpPr>
          <p:cNvPr id="7" name="文字方塊 6">
            <a:extLst>
              <a:ext uri="{FF2B5EF4-FFF2-40B4-BE49-F238E27FC236}">
                <a16:creationId xmlns:a16="http://schemas.microsoft.com/office/drawing/2014/main" id="{06E2C9EE-FDD5-78EA-2636-913A4243AEB1}"/>
              </a:ext>
            </a:extLst>
          </p:cNvPr>
          <p:cNvSpPr txBox="1"/>
          <p:nvPr/>
        </p:nvSpPr>
        <p:spPr>
          <a:xfrm>
            <a:off x="6627734" y="6296804"/>
            <a:ext cx="1571792" cy="369332"/>
          </a:xfrm>
          <a:prstGeom prst="rect">
            <a:avLst/>
          </a:prstGeom>
          <a:noFill/>
        </p:spPr>
        <p:txBody>
          <a:bodyPr wrap="square" rtlCol="0">
            <a:spAutoFit/>
          </a:bodyPr>
          <a:lstStyle/>
          <a:p>
            <a:pPr algn="ctr"/>
            <a:r>
              <a:rPr kumimoji="1" lang="en-US" altLang="zh-TW" dirty="0">
                <a:hlinkClick r:id="rId4"/>
              </a:rPr>
              <a:t>Course GitHub</a:t>
            </a:r>
            <a:endParaRPr kumimoji="1" lang="zh-TW" altLang="en-US" dirty="0"/>
          </a:p>
        </p:txBody>
      </p:sp>
      <p:sp>
        <p:nvSpPr>
          <p:cNvPr id="9" name="文字方塊 8">
            <a:extLst>
              <a:ext uri="{FF2B5EF4-FFF2-40B4-BE49-F238E27FC236}">
                <a16:creationId xmlns:a16="http://schemas.microsoft.com/office/drawing/2014/main" id="{0E7A67D5-5AC8-9967-75E0-2F84F254D546}"/>
              </a:ext>
            </a:extLst>
          </p:cNvPr>
          <p:cNvSpPr txBox="1"/>
          <p:nvPr/>
        </p:nvSpPr>
        <p:spPr>
          <a:xfrm>
            <a:off x="9164788" y="6296804"/>
            <a:ext cx="1717560" cy="369332"/>
          </a:xfrm>
          <a:prstGeom prst="rect">
            <a:avLst/>
          </a:prstGeom>
          <a:noFill/>
        </p:spPr>
        <p:txBody>
          <a:bodyPr wrap="square" rtlCol="0">
            <a:spAutoFit/>
          </a:bodyPr>
          <a:lstStyle/>
          <a:p>
            <a:pPr algn="ctr"/>
            <a:r>
              <a:rPr kumimoji="1" lang="en-US" altLang="zh-TW" dirty="0">
                <a:hlinkClick r:id="rId5"/>
              </a:rPr>
              <a:t>Slido # DL_0407</a:t>
            </a:r>
            <a:endParaRPr kumimoji="1" lang="zh-TW" altLang="en-US" dirty="0"/>
          </a:p>
        </p:txBody>
      </p:sp>
      <p:pic>
        <p:nvPicPr>
          <p:cNvPr id="11" name="圖片 10">
            <a:extLst>
              <a:ext uri="{FF2B5EF4-FFF2-40B4-BE49-F238E27FC236}">
                <a16:creationId xmlns:a16="http://schemas.microsoft.com/office/drawing/2014/main" id="{C701D671-1CC1-23AC-3674-7E5B1126DB37}"/>
              </a:ext>
            </a:extLst>
          </p:cNvPr>
          <p:cNvPicPr>
            <a:picLocks noChangeAspect="1"/>
          </p:cNvPicPr>
          <p:nvPr/>
        </p:nvPicPr>
        <p:blipFill>
          <a:blip r:embed="rId6"/>
          <a:stretch>
            <a:fillRect/>
          </a:stretch>
        </p:blipFill>
        <p:spPr>
          <a:xfrm>
            <a:off x="9249892" y="4721092"/>
            <a:ext cx="1547351" cy="1547351"/>
          </a:xfrm>
          <a:prstGeom prst="rect">
            <a:avLst/>
          </a:prstGeom>
        </p:spPr>
      </p:pic>
    </p:spTree>
    <p:extLst>
      <p:ext uri="{BB962C8B-B14F-4D97-AF65-F5344CB8AC3E}">
        <p14:creationId xmlns:p14="http://schemas.microsoft.com/office/powerpoint/2010/main" val="385131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278DEF-6E89-E355-EA39-783FBA72A13C}"/>
              </a:ext>
            </a:extLst>
          </p:cNvPr>
          <p:cNvSpPr>
            <a:spLocks noGrp="1"/>
          </p:cNvSpPr>
          <p:nvPr>
            <p:ph type="title"/>
          </p:nvPr>
        </p:nvSpPr>
        <p:spPr/>
        <p:txBody>
          <a:bodyPr/>
          <a:lstStyle/>
          <a:p>
            <a:r>
              <a:rPr kumimoji="1" lang="en-US" altLang="zh-TW" dirty="0"/>
              <a:t>Transformers</a:t>
            </a:r>
            <a:endParaRPr kumimoji="1" lang="zh-TW" altLang="en-US" dirty="0"/>
          </a:p>
        </p:txBody>
      </p:sp>
      <p:sp>
        <p:nvSpPr>
          <p:cNvPr id="4" name="投影片編號版面配置區 3">
            <a:extLst>
              <a:ext uri="{FF2B5EF4-FFF2-40B4-BE49-F238E27FC236}">
                <a16:creationId xmlns:a16="http://schemas.microsoft.com/office/drawing/2014/main" id="{41922932-B69B-701E-CDFA-192BFB5BA0D8}"/>
              </a:ext>
            </a:extLst>
          </p:cNvPr>
          <p:cNvSpPr>
            <a:spLocks noGrp="1"/>
          </p:cNvSpPr>
          <p:nvPr>
            <p:ph type="sldNum" sz="quarter" idx="12"/>
          </p:nvPr>
        </p:nvSpPr>
        <p:spPr/>
        <p:txBody>
          <a:bodyPr/>
          <a:lstStyle/>
          <a:p>
            <a:fld id="{6113E31D-E2AB-40D1-8B51-AFA5AFEF393A}" type="slidenum">
              <a:rPr lang="en-US" smtClean="0"/>
              <a:pPr/>
              <a:t>10</a:t>
            </a:fld>
            <a:endParaRPr lang="en-US" dirty="0"/>
          </a:p>
        </p:txBody>
      </p:sp>
      <p:sp>
        <p:nvSpPr>
          <p:cNvPr id="5" name="文字方塊 4">
            <a:extLst>
              <a:ext uri="{FF2B5EF4-FFF2-40B4-BE49-F238E27FC236}">
                <a16:creationId xmlns:a16="http://schemas.microsoft.com/office/drawing/2014/main" id="{CB0E5907-2812-4288-312F-44F6E8A0D411}"/>
              </a:ext>
            </a:extLst>
          </p:cNvPr>
          <p:cNvSpPr txBox="1"/>
          <p:nvPr/>
        </p:nvSpPr>
        <p:spPr>
          <a:xfrm>
            <a:off x="653143" y="1586847"/>
            <a:ext cx="10918370"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Attention Is All You Need (Vaswani et al., </a:t>
            </a:r>
            <a:r>
              <a:rPr kumimoji="1" lang="en-US" altLang="zh-TW" sz="2400" dirty="0" err="1"/>
              <a:t>NeurIPS</a:t>
            </a:r>
            <a:r>
              <a:rPr kumimoji="1" lang="en-US" altLang="zh-TW" sz="2400" dirty="0"/>
              <a:t> 2017)</a:t>
            </a:r>
          </a:p>
          <a:p>
            <a:pPr marL="342900" indent="-342900">
              <a:lnSpc>
                <a:spcPct val="150000"/>
              </a:lnSpc>
              <a:buFont typeface="Arial" panose="020B0604020202020204" pitchFamily="34" charset="0"/>
              <a:buChar char="•"/>
            </a:pPr>
            <a:endParaRPr kumimoji="1" lang="en-US" altLang="zh-TW" sz="2400" dirty="0"/>
          </a:p>
        </p:txBody>
      </p:sp>
      <p:sp>
        <p:nvSpPr>
          <p:cNvPr id="6" name="文字方塊 5">
            <a:extLst>
              <a:ext uri="{FF2B5EF4-FFF2-40B4-BE49-F238E27FC236}">
                <a16:creationId xmlns:a16="http://schemas.microsoft.com/office/drawing/2014/main" id="{1817D8BC-95F5-7A53-7BE2-55410F937CEA}"/>
              </a:ext>
            </a:extLst>
          </p:cNvPr>
          <p:cNvSpPr txBox="1"/>
          <p:nvPr/>
        </p:nvSpPr>
        <p:spPr>
          <a:xfrm>
            <a:off x="1343608" y="2311303"/>
            <a:ext cx="2202024" cy="461665"/>
          </a:xfrm>
          <a:prstGeom prst="rect">
            <a:avLst/>
          </a:prstGeom>
          <a:noFill/>
        </p:spPr>
        <p:txBody>
          <a:bodyPr wrap="square" rtlCol="0">
            <a:spAutoFit/>
          </a:bodyPr>
          <a:lstStyle/>
          <a:p>
            <a:r>
              <a:rPr kumimoji="1" lang="en-US" altLang="zh-TW" sz="2400" dirty="0">
                <a:solidFill>
                  <a:srgbClr val="FF0000"/>
                </a:solidFill>
              </a:rPr>
              <a:t>Self-attention</a:t>
            </a:r>
            <a:endParaRPr kumimoji="1" lang="zh-TW" altLang="en-US" sz="2800" dirty="0">
              <a:solidFill>
                <a:srgbClr val="FF0000"/>
              </a:solidFill>
            </a:endParaRPr>
          </a:p>
        </p:txBody>
      </p:sp>
      <p:cxnSp>
        <p:nvCxnSpPr>
          <p:cNvPr id="8" name="直線接點 7">
            <a:extLst>
              <a:ext uri="{FF2B5EF4-FFF2-40B4-BE49-F238E27FC236}">
                <a16:creationId xmlns:a16="http://schemas.microsoft.com/office/drawing/2014/main" id="{9BA3667B-B657-D019-A11D-DC8620BB7E64}"/>
              </a:ext>
            </a:extLst>
          </p:cNvPr>
          <p:cNvCxnSpPr/>
          <p:nvPr/>
        </p:nvCxnSpPr>
        <p:spPr>
          <a:xfrm>
            <a:off x="1007706" y="2158382"/>
            <a:ext cx="12782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圖片 8">
            <a:extLst>
              <a:ext uri="{FF2B5EF4-FFF2-40B4-BE49-F238E27FC236}">
                <a16:creationId xmlns:a16="http://schemas.microsoft.com/office/drawing/2014/main" id="{81B22957-7A97-74E9-4354-AD87F97F47CE}"/>
              </a:ext>
            </a:extLst>
          </p:cNvPr>
          <p:cNvPicPr>
            <a:picLocks noChangeAspect="1"/>
          </p:cNvPicPr>
          <p:nvPr/>
        </p:nvPicPr>
        <p:blipFill>
          <a:blip r:embed="rId2"/>
          <a:stretch>
            <a:fillRect/>
          </a:stretch>
        </p:blipFill>
        <p:spPr>
          <a:xfrm>
            <a:off x="1231640" y="3207246"/>
            <a:ext cx="6200637" cy="3294666"/>
          </a:xfrm>
          <a:prstGeom prst="rect">
            <a:avLst/>
          </a:prstGeom>
        </p:spPr>
      </p:pic>
      <p:sp>
        <p:nvSpPr>
          <p:cNvPr id="10" name="文字方塊 9">
            <a:extLst>
              <a:ext uri="{FF2B5EF4-FFF2-40B4-BE49-F238E27FC236}">
                <a16:creationId xmlns:a16="http://schemas.microsoft.com/office/drawing/2014/main" id="{E6EE3752-2671-3386-9D05-A5DD8619D132}"/>
              </a:ext>
            </a:extLst>
          </p:cNvPr>
          <p:cNvSpPr txBox="1"/>
          <p:nvPr/>
        </p:nvSpPr>
        <p:spPr>
          <a:xfrm>
            <a:off x="7432277" y="5735313"/>
            <a:ext cx="4064398" cy="954107"/>
          </a:xfrm>
          <a:prstGeom prst="rect">
            <a:avLst/>
          </a:prstGeom>
          <a:noFill/>
        </p:spPr>
        <p:txBody>
          <a:bodyPr wrap="square" rtlCol="0">
            <a:spAutoFit/>
          </a:bodyPr>
          <a:lstStyle/>
          <a:p>
            <a:r>
              <a:rPr kumimoji="1" lang="en" altLang="zh-TW" sz="1400" dirty="0"/>
              <a:t>Figure source: https://</a:t>
            </a:r>
            <a:r>
              <a:rPr kumimoji="1" lang="en" altLang="zh-TW" sz="1400" dirty="0" err="1"/>
              <a:t>research.google</a:t>
            </a:r>
            <a:r>
              <a:rPr kumimoji="1" lang="en" altLang="zh-TW" sz="1400" dirty="0"/>
              <a:t>/blog/transformer-a-novel-neural-network-architecture-for-language-understanding/</a:t>
            </a:r>
            <a:endParaRPr kumimoji="1" lang="zh-TW" altLang="en-US" sz="1400" dirty="0"/>
          </a:p>
        </p:txBody>
      </p:sp>
      <p:pic>
        <p:nvPicPr>
          <p:cNvPr id="11" name="Picture 2" descr="An example of the self-attention mechanism following long-distance... |  Download Scientific Diagram">
            <a:extLst>
              <a:ext uri="{FF2B5EF4-FFF2-40B4-BE49-F238E27FC236}">
                <a16:creationId xmlns:a16="http://schemas.microsoft.com/office/drawing/2014/main" id="{D27BF699-1C9D-83B3-05F1-467BFC464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981" y="2100532"/>
            <a:ext cx="3477694" cy="3294658"/>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F1D241A5-B782-7E7D-94EF-C4CB6B319D2C}"/>
              </a:ext>
            </a:extLst>
          </p:cNvPr>
          <p:cNvSpPr txBox="1"/>
          <p:nvPr/>
        </p:nvSpPr>
        <p:spPr>
          <a:xfrm>
            <a:off x="8160351" y="1426376"/>
            <a:ext cx="3336324" cy="553998"/>
          </a:xfrm>
          <a:prstGeom prst="rect">
            <a:avLst/>
          </a:prstGeom>
          <a:noFill/>
        </p:spPr>
        <p:txBody>
          <a:bodyPr wrap="square" rtlCol="0">
            <a:spAutoFit/>
          </a:bodyPr>
          <a:lstStyle/>
          <a:p>
            <a:pPr algn="r"/>
            <a:r>
              <a:rPr kumimoji="1" lang="en-US" altLang="zh-TW" sz="1000" dirty="0"/>
              <a:t>Source:  </a:t>
            </a:r>
            <a:r>
              <a:rPr lang="en-US" altLang="zh-TW" sz="1000" dirty="0">
                <a:hlinkClick r:id="rId4"/>
              </a:rPr>
              <a:t>An example of the self-attention mechanism following long-distance... | Download Scientific Diagram (researchgate.net)</a:t>
            </a:r>
            <a:endParaRPr kumimoji="1" lang="zh-TW" altLang="en-US" sz="1000" dirty="0"/>
          </a:p>
        </p:txBody>
      </p:sp>
      <p:sp>
        <p:nvSpPr>
          <p:cNvPr id="13" name="文字方塊 12">
            <a:extLst>
              <a:ext uri="{FF2B5EF4-FFF2-40B4-BE49-F238E27FC236}">
                <a16:creationId xmlns:a16="http://schemas.microsoft.com/office/drawing/2014/main" id="{3596E24C-8837-E4CB-668B-111077149FF6}"/>
              </a:ext>
            </a:extLst>
          </p:cNvPr>
          <p:cNvSpPr txBox="1"/>
          <p:nvPr/>
        </p:nvSpPr>
        <p:spPr>
          <a:xfrm>
            <a:off x="3096207" y="2314418"/>
            <a:ext cx="3809417" cy="830997"/>
          </a:xfrm>
          <a:prstGeom prst="rect">
            <a:avLst/>
          </a:prstGeom>
          <a:noFill/>
        </p:spPr>
        <p:txBody>
          <a:bodyPr wrap="square" rtlCol="0">
            <a:spAutoFit/>
          </a:bodyPr>
          <a:lstStyle/>
          <a:p>
            <a:r>
              <a:rPr kumimoji="1" lang="en-US" altLang="zh-TW" sz="2400" dirty="0">
                <a:solidFill>
                  <a:srgbClr val="FF0000"/>
                </a:solidFill>
              </a:rPr>
              <a:t>: </a:t>
            </a:r>
            <a:r>
              <a:rPr kumimoji="1" lang="zh-TW" altLang="en-US" sz="2400" dirty="0">
                <a:solidFill>
                  <a:srgbClr val="FF0000"/>
                </a:solidFill>
                <a:latin typeface="Microsoft JhengHei" panose="020B0604030504040204" pitchFamily="34" charset="-120"/>
                <a:ea typeface="Microsoft JhengHei" panose="020B0604030504040204" pitchFamily="34" charset="-120"/>
              </a:rPr>
              <a:t>句子內的每個</a:t>
            </a:r>
            <a:r>
              <a:rPr kumimoji="1" lang="en-US" altLang="zh-TW" sz="2400" dirty="0">
                <a:solidFill>
                  <a:srgbClr val="FF0000"/>
                </a:solidFill>
                <a:latin typeface="Microsoft JhengHei" panose="020B0604030504040204" pitchFamily="34" charset="-120"/>
                <a:ea typeface="Microsoft JhengHei" panose="020B0604030504040204" pitchFamily="34" charset="-120"/>
              </a:rPr>
              <a:t> token </a:t>
            </a:r>
            <a:r>
              <a:rPr kumimoji="1" lang="zh-TW" altLang="en-US" sz="2400" dirty="0">
                <a:solidFill>
                  <a:srgbClr val="FF0000"/>
                </a:solidFill>
                <a:latin typeface="Microsoft JhengHei" panose="020B0604030504040204" pitchFamily="34" charset="-120"/>
                <a:ea typeface="Microsoft JhengHei" panose="020B0604030504040204" pitchFamily="34" charset="-120"/>
              </a:rPr>
              <a:t>自己跟自己做</a:t>
            </a:r>
            <a:r>
              <a:rPr kumimoji="1" lang="en-US" altLang="zh-TW" sz="2400" dirty="0">
                <a:solidFill>
                  <a:srgbClr val="FF0000"/>
                </a:solidFill>
                <a:latin typeface="Microsoft JhengHei" panose="020B0604030504040204" pitchFamily="34" charset="-120"/>
                <a:ea typeface="Microsoft JhengHei" panose="020B0604030504040204" pitchFamily="34" charset="-120"/>
              </a:rPr>
              <a:t>attention</a:t>
            </a:r>
            <a:endParaRPr kumimoji="1" lang="zh-TW" altLang="en-US" sz="2800" dirty="0">
              <a:solidFill>
                <a:srgbClr val="FF0000"/>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95916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45C4EA-0221-F241-375A-6D3155DD0DD9}"/>
              </a:ext>
            </a:extLst>
          </p:cNvPr>
          <p:cNvSpPr>
            <a:spLocks noGrp="1"/>
          </p:cNvSpPr>
          <p:nvPr>
            <p:ph type="sldNum" sz="quarter" idx="12"/>
          </p:nvPr>
        </p:nvSpPr>
        <p:spPr/>
        <p:txBody>
          <a:bodyPr/>
          <a:lstStyle/>
          <a:p>
            <a:fld id="{6113E31D-E2AB-40D1-8B51-AFA5AFEF393A}" type="slidenum">
              <a:rPr lang="en-US" smtClean="0"/>
              <a:pPr/>
              <a:t>11</a:t>
            </a:fld>
            <a:endParaRPr lang="en-US" dirty="0"/>
          </a:p>
        </p:txBody>
      </p:sp>
      <p:pic>
        <p:nvPicPr>
          <p:cNvPr id="7" name="圖片 6">
            <a:extLst>
              <a:ext uri="{FF2B5EF4-FFF2-40B4-BE49-F238E27FC236}">
                <a16:creationId xmlns:a16="http://schemas.microsoft.com/office/drawing/2014/main" id="{33658902-D0CD-CCD2-3F00-43B62E3BBC9B}"/>
              </a:ext>
            </a:extLst>
          </p:cNvPr>
          <p:cNvPicPr>
            <a:picLocks noChangeAspect="1"/>
          </p:cNvPicPr>
          <p:nvPr/>
        </p:nvPicPr>
        <p:blipFill>
          <a:blip r:embed="rId3"/>
          <a:stretch>
            <a:fillRect/>
          </a:stretch>
        </p:blipFill>
        <p:spPr>
          <a:xfrm>
            <a:off x="1520112" y="698830"/>
            <a:ext cx="9151776" cy="5264823"/>
          </a:xfrm>
          <a:prstGeom prst="rect">
            <a:avLst/>
          </a:prstGeom>
        </p:spPr>
      </p:pic>
      <p:sp>
        <p:nvSpPr>
          <p:cNvPr id="8" name="文字方塊 7">
            <a:extLst>
              <a:ext uri="{FF2B5EF4-FFF2-40B4-BE49-F238E27FC236}">
                <a16:creationId xmlns:a16="http://schemas.microsoft.com/office/drawing/2014/main" id="{98B69D55-0AF8-5594-8199-B6201BAE0577}"/>
              </a:ext>
            </a:extLst>
          </p:cNvPr>
          <p:cNvSpPr txBox="1"/>
          <p:nvPr/>
        </p:nvSpPr>
        <p:spPr>
          <a:xfrm>
            <a:off x="9814686" y="4208107"/>
            <a:ext cx="1312025" cy="461665"/>
          </a:xfrm>
          <a:prstGeom prst="rect">
            <a:avLst/>
          </a:prstGeom>
          <a:noFill/>
        </p:spPr>
        <p:txBody>
          <a:bodyPr wrap="square" rtlCol="0">
            <a:spAutoFit/>
          </a:bodyPr>
          <a:lstStyle/>
          <a:p>
            <a:pPr algn="ctr"/>
            <a:r>
              <a:rPr kumimoji="1" lang="en-US" altLang="zh-TW" sz="2400" dirty="0" err="1">
                <a:solidFill>
                  <a:srgbClr val="0070C0"/>
                </a:solidFill>
              </a:rPr>
              <a:t>OpenAI</a:t>
            </a:r>
            <a:endParaRPr kumimoji="1" lang="zh-TW" altLang="en-US" sz="2400" dirty="0">
              <a:solidFill>
                <a:srgbClr val="0070C0"/>
              </a:solidFill>
            </a:endParaRPr>
          </a:p>
        </p:txBody>
      </p:sp>
      <p:sp>
        <p:nvSpPr>
          <p:cNvPr id="9" name="文字方塊 8">
            <a:extLst>
              <a:ext uri="{FF2B5EF4-FFF2-40B4-BE49-F238E27FC236}">
                <a16:creationId xmlns:a16="http://schemas.microsoft.com/office/drawing/2014/main" id="{534E68DC-BD30-8156-D5D7-E93EBA19C2F7}"/>
              </a:ext>
            </a:extLst>
          </p:cNvPr>
          <p:cNvSpPr txBox="1"/>
          <p:nvPr/>
        </p:nvSpPr>
        <p:spPr>
          <a:xfrm>
            <a:off x="765111" y="4206352"/>
            <a:ext cx="1411014" cy="461665"/>
          </a:xfrm>
          <a:prstGeom prst="rect">
            <a:avLst/>
          </a:prstGeom>
          <a:noFill/>
        </p:spPr>
        <p:txBody>
          <a:bodyPr wrap="square" rtlCol="0">
            <a:spAutoFit/>
          </a:bodyPr>
          <a:lstStyle/>
          <a:p>
            <a:pPr algn="ctr"/>
            <a:r>
              <a:rPr kumimoji="1" lang="en-US" altLang="zh-TW" sz="2400" dirty="0">
                <a:solidFill>
                  <a:srgbClr val="0070C0"/>
                </a:solidFill>
              </a:rPr>
              <a:t>Sakana AI</a:t>
            </a:r>
            <a:endParaRPr kumimoji="1" lang="zh-TW" altLang="en-US" sz="2400" dirty="0">
              <a:solidFill>
                <a:srgbClr val="0070C0"/>
              </a:solidFill>
            </a:endParaRPr>
          </a:p>
        </p:txBody>
      </p:sp>
      <p:sp>
        <p:nvSpPr>
          <p:cNvPr id="10" name="文字方塊 9">
            <a:extLst>
              <a:ext uri="{FF2B5EF4-FFF2-40B4-BE49-F238E27FC236}">
                <a16:creationId xmlns:a16="http://schemas.microsoft.com/office/drawing/2014/main" id="{A80D19FC-6EB0-4E19-AE25-DB765FD97692}"/>
              </a:ext>
            </a:extLst>
          </p:cNvPr>
          <p:cNvSpPr txBox="1"/>
          <p:nvPr/>
        </p:nvSpPr>
        <p:spPr>
          <a:xfrm>
            <a:off x="5011387" y="3888756"/>
            <a:ext cx="1312025" cy="461665"/>
          </a:xfrm>
          <a:prstGeom prst="rect">
            <a:avLst/>
          </a:prstGeom>
          <a:noFill/>
        </p:spPr>
        <p:txBody>
          <a:bodyPr wrap="square" rtlCol="0">
            <a:spAutoFit/>
          </a:bodyPr>
          <a:lstStyle/>
          <a:p>
            <a:pPr algn="ctr"/>
            <a:r>
              <a:rPr kumimoji="1" lang="en-US" altLang="zh-TW" sz="2400" dirty="0">
                <a:solidFill>
                  <a:srgbClr val="0070C0"/>
                </a:solidFill>
              </a:rPr>
              <a:t>Cohere</a:t>
            </a:r>
            <a:endParaRPr kumimoji="1" lang="zh-TW" altLang="en-US" sz="2400" dirty="0">
              <a:solidFill>
                <a:srgbClr val="0070C0"/>
              </a:solidFill>
            </a:endParaRPr>
          </a:p>
        </p:txBody>
      </p:sp>
      <p:sp>
        <p:nvSpPr>
          <p:cNvPr id="11" name="文字方塊 10">
            <a:extLst>
              <a:ext uri="{FF2B5EF4-FFF2-40B4-BE49-F238E27FC236}">
                <a16:creationId xmlns:a16="http://schemas.microsoft.com/office/drawing/2014/main" id="{09C39924-8466-9C65-0F2C-B67FB074C2B4}"/>
              </a:ext>
            </a:extLst>
          </p:cNvPr>
          <p:cNvSpPr txBox="1"/>
          <p:nvPr/>
        </p:nvSpPr>
        <p:spPr>
          <a:xfrm>
            <a:off x="5439987" y="5004319"/>
            <a:ext cx="1312025" cy="461665"/>
          </a:xfrm>
          <a:prstGeom prst="rect">
            <a:avLst/>
          </a:prstGeom>
          <a:noFill/>
        </p:spPr>
        <p:txBody>
          <a:bodyPr wrap="square" rtlCol="0">
            <a:spAutoFit/>
          </a:bodyPr>
          <a:lstStyle/>
          <a:p>
            <a:pPr algn="ctr"/>
            <a:r>
              <a:rPr kumimoji="1" lang="en-US" altLang="zh-TW" sz="2400" dirty="0">
                <a:solidFill>
                  <a:srgbClr val="0070C0"/>
                </a:solidFill>
              </a:rPr>
              <a:t>NEAR</a:t>
            </a:r>
            <a:endParaRPr kumimoji="1" lang="zh-TW" altLang="en-US" sz="2400" dirty="0">
              <a:solidFill>
                <a:srgbClr val="0070C0"/>
              </a:solidFill>
            </a:endParaRPr>
          </a:p>
        </p:txBody>
      </p:sp>
      <p:sp>
        <p:nvSpPr>
          <p:cNvPr id="12" name="文字方塊 11">
            <a:extLst>
              <a:ext uri="{FF2B5EF4-FFF2-40B4-BE49-F238E27FC236}">
                <a16:creationId xmlns:a16="http://schemas.microsoft.com/office/drawing/2014/main" id="{0708CDF4-F66D-AA4A-0BBB-78B6404978FC}"/>
              </a:ext>
            </a:extLst>
          </p:cNvPr>
          <p:cNvSpPr txBox="1"/>
          <p:nvPr/>
        </p:nvSpPr>
        <p:spPr>
          <a:xfrm>
            <a:off x="2082819" y="2679883"/>
            <a:ext cx="1770724" cy="461665"/>
          </a:xfrm>
          <a:prstGeom prst="rect">
            <a:avLst/>
          </a:prstGeom>
          <a:noFill/>
        </p:spPr>
        <p:txBody>
          <a:bodyPr wrap="square" rtlCol="0">
            <a:spAutoFit/>
          </a:bodyPr>
          <a:lstStyle/>
          <a:p>
            <a:pPr algn="ctr"/>
            <a:r>
              <a:rPr kumimoji="1" lang="en-US" altLang="zh-TW" sz="2400" dirty="0">
                <a:solidFill>
                  <a:srgbClr val="0070C0"/>
                </a:solidFill>
              </a:rPr>
              <a:t>Essential AI</a:t>
            </a:r>
            <a:endParaRPr kumimoji="1" lang="zh-TW" altLang="en-US" sz="2400" dirty="0">
              <a:solidFill>
                <a:srgbClr val="0070C0"/>
              </a:solidFill>
            </a:endParaRPr>
          </a:p>
        </p:txBody>
      </p:sp>
      <p:sp>
        <p:nvSpPr>
          <p:cNvPr id="13" name="文字方塊 12">
            <a:extLst>
              <a:ext uri="{FF2B5EF4-FFF2-40B4-BE49-F238E27FC236}">
                <a16:creationId xmlns:a16="http://schemas.microsoft.com/office/drawing/2014/main" id="{B960FB2E-F740-FFF1-25A6-D1B3C112C612}"/>
              </a:ext>
            </a:extLst>
          </p:cNvPr>
          <p:cNvSpPr txBox="1"/>
          <p:nvPr/>
        </p:nvSpPr>
        <p:spPr>
          <a:xfrm>
            <a:off x="6595727" y="2679883"/>
            <a:ext cx="1770724" cy="461665"/>
          </a:xfrm>
          <a:prstGeom prst="rect">
            <a:avLst/>
          </a:prstGeom>
          <a:noFill/>
        </p:spPr>
        <p:txBody>
          <a:bodyPr wrap="square" rtlCol="0">
            <a:spAutoFit/>
          </a:bodyPr>
          <a:lstStyle/>
          <a:p>
            <a:pPr algn="ctr"/>
            <a:r>
              <a:rPr kumimoji="1" lang="en-US" altLang="zh-TW" sz="2400" dirty="0">
                <a:solidFill>
                  <a:srgbClr val="0070C0"/>
                </a:solidFill>
              </a:rPr>
              <a:t>Anthropic</a:t>
            </a:r>
            <a:endParaRPr kumimoji="1" lang="zh-TW" altLang="en-US" sz="2400" dirty="0">
              <a:solidFill>
                <a:srgbClr val="0070C0"/>
              </a:solidFill>
            </a:endParaRPr>
          </a:p>
        </p:txBody>
      </p:sp>
      <p:sp>
        <p:nvSpPr>
          <p:cNvPr id="14" name="文字方塊 13">
            <a:extLst>
              <a:ext uri="{FF2B5EF4-FFF2-40B4-BE49-F238E27FC236}">
                <a16:creationId xmlns:a16="http://schemas.microsoft.com/office/drawing/2014/main" id="{BDE5F3D4-5658-5E7D-AEA8-A32B6B92DA8E}"/>
              </a:ext>
            </a:extLst>
          </p:cNvPr>
          <p:cNvSpPr txBox="1"/>
          <p:nvPr/>
        </p:nvSpPr>
        <p:spPr>
          <a:xfrm>
            <a:off x="8699974" y="2670632"/>
            <a:ext cx="1770724" cy="461665"/>
          </a:xfrm>
          <a:prstGeom prst="rect">
            <a:avLst/>
          </a:prstGeom>
          <a:noFill/>
        </p:spPr>
        <p:txBody>
          <a:bodyPr wrap="square" rtlCol="0">
            <a:spAutoFit/>
          </a:bodyPr>
          <a:lstStyle/>
          <a:p>
            <a:pPr algn="ctr"/>
            <a:r>
              <a:rPr kumimoji="1" lang="en-US" altLang="zh-TW" sz="2400" dirty="0">
                <a:solidFill>
                  <a:srgbClr val="0070C0"/>
                </a:solidFill>
              </a:rPr>
              <a:t> Inceptive</a:t>
            </a:r>
            <a:endParaRPr kumimoji="1" lang="zh-TW" altLang="en-US" sz="2400" dirty="0">
              <a:solidFill>
                <a:srgbClr val="0070C0"/>
              </a:solidFill>
            </a:endParaRPr>
          </a:p>
        </p:txBody>
      </p:sp>
      <p:sp>
        <p:nvSpPr>
          <p:cNvPr id="15" name="文字方塊 14">
            <a:extLst>
              <a:ext uri="{FF2B5EF4-FFF2-40B4-BE49-F238E27FC236}">
                <a16:creationId xmlns:a16="http://schemas.microsoft.com/office/drawing/2014/main" id="{36D4BAF7-A3A9-B0B8-64BF-5E67A6D78254}"/>
              </a:ext>
            </a:extLst>
          </p:cNvPr>
          <p:cNvSpPr txBox="1"/>
          <p:nvPr/>
        </p:nvSpPr>
        <p:spPr>
          <a:xfrm>
            <a:off x="8078245" y="5963653"/>
            <a:ext cx="3644426" cy="369332"/>
          </a:xfrm>
          <a:prstGeom prst="rect">
            <a:avLst/>
          </a:prstGeom>
          <a:noFill/>
        </p:spPr>
        <p:txBody>
          <a:bodyPr wrap="square" rtlCol="0">
            <a:spAutoFit/>
          </a:bodyPr>
          <a:lstStyle/>
          <a:p>
            <a:r>
              <a:rPr kumimoji="1" lang="en" altLang="zh-TW" dirty="0"/>
              <a:t>https://</a:t>
            </a:r>
            <a:r>
              <a:rPr kumimoji="1" lang="en" altLang="zh-TW" dirty="0" err="1"/>
              <a:t>arxiv.org</a:t>
            </a:r>
            <a:r>
              <a:rPr kumimoji="1" lang="en" altLang="zh-TW" dirty="0"/>
              <a:t>/abs/1706.03762v6</a:t>
            </a:r>
            <a:endParaRPr kumimoji="1" lang="zh-TW" altLang="en-US" dirty="0"/>
          </a:p>
        </p:txBody>
      </p:sp>
    </p:spTree>
    <p:extLst>
      <p:ext uri="{BB962C8B-B14F-4D97-AF65-F5344CB8AC3E}">
        <p14:creationId xmlns:p14="http://schemas.microsoft.com/office/powerpoint/2010/main" val="25902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FE0A64-825F-4FC0-69B9-2C1DDD16A325}"/>
              </a:ext>
            </a:extLst>
          </p:cNvPr>
          <p:cNvSpPr>
            <a:spLocks noGrp="1"/>
          </p:cNvSpPr>
          <p:nvPr>
            <p:ph type="title"/>
          </p:nvPr>
        </p:nvSpPr>
        <p:spPr/>
        <p:txBody>
          <a:bodyPr/>
          <a:lstStyle/>
          <a:p>
            <a:r>
              <a:rPr kumimoji="1" lang="en" altLang="zh-TW" dirty="0"/>
              <a:t>Vanilla Transformers</a:t>
            </a:r>
            <a:endParaRPr kumimoji="1" lang="zh-TW" altLang="en-US" dirty="0"/>
          </a:p>
        </p:txBody>
      </p:sp>
      <p:sp>
        <p:nvSpPr>
          <p:cNvPr id="4" name="投影片編號版面配置區 3">
            <a:extLst>
              <a:ext uri="{FF2B5EF4-FFF2-40B4-BE49-F238E27FC236}">
                <a16:creationId xmlns:a16="http://schemas.microsoft.com/office/drawing/2014/main" id="{93D7F0D2-5EF2-9DE1-FF22-0617DF347BEC}"/>
              </a:ext>
            </a:extLst>
          </p:cNvPr>
          <p:cNvSpPr>
            <a:spLocks noGrp="1"/>
          </p:cNvSpPr>
          <p:nvPr>
            <p:ph type="sldNum" sz="quarter" idx="12"/>
          </p:nvPr>
        </p:nvSpPr>
        <p:spPr/>
        <p:txBody>
          <a:bodyPr/>
          <a:lstStyle/>
          <a:p>
            <a:fld id="{6113E31D-E2AB-40D1-8B51-AFA5AFEF393A}" type="slidenum">
              <a:rPr lang="en-US" smtClean="0"/>
              <a:pPr/>
              <a:t>12</a:t>
            </a:fld>
            <a:endParaRPr lang="en-US" dirty="0"/>
          </a:p>
        </p:txBody>
      </p:sp>
      <p:sp>
        <p:nvSpPr>
          <p:cNvPr id="5" name="文字方塊 4">
            <a:extLst>
              <a:ext uri="{FF2B5EF4-FFF2-40B4-BE49-F238E27FC236}">
                <a16:creationId xmlns:a16="http://schemas.microsoft.com/office/drawing/2014/main" id="{5E76BD71-BE8A-FD24-1FD3-418015074AD2}"/>
              </a:ext>
            </a:extLst>
          </p:cNvPr>
          <p:cNvSpPr txBox="1"/>
          <p:nvPr/>
        </p:nvSpPr>
        <p:spPr>
          <a:xfrm>
            <a:off x="653143" y="1805922"/>
            <a:ext cx="10918370"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The vanilla transformers (Vaswani et al., 2017) are also an encoder-decoder model!</a:t>
            </a:r>
          </a:p>
          <a:p>
            <a:pPr marL="342900" indent="-342900">
              <a:lnSpc>
                <a:spcPct val="150000"/>
              </a:lnSpc>
              <a:buFont typeface="Arial" panose="020B0604020202020204" pitchFamily="34" charset="0"/>
              <a:buChar char="•"/>
            </a:pPr>
            <a:r>
              <a:rPr kumimoji="1" lang="en-US" altLang="zh-TW" sz="2400" dirty="0"/>
              <a:t>Self-attention exists in both the encoder and decoder parts.</a:t>
            </a:r>
          </a:p>
        </p:txBody>
      </p:sp>
    </p:spTree>
    <p:extLst>
      <p:ext uri="{BB962C8B-B14F-4D97-AF65-F5344CB8AC3E}">
        <p14:creationId xmlns:p14="http://schemas.microsoft.com/office/powerpoint/2010/main" val="3489308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C7C744-4D6E-A486-0C23-1201579C9FD6}"/>
              </a:ext>
            </a:extLst>
          </p:cNvPr>
          <p:cNvSpPr>
            <a:spLocks noGrp="1"/>
          </p:cNvSpPr>
          <p:nvPr>
            <p:ph type="title"/>
          </p:nvPr>
        </p:nvSpPr>
        <p:spPr/>
        <p:txBody>
          <a:bodyPr/>
          <a:lstStyle/>
          <a:p>
            <a:r>
              <a:rPr kumimoji="1" lang="en-US" altLang="zh-TW" dirty="0"/>
              <a:t>Query (Q), Key (K), and Value (V)</a:t>
            </a:r>
            <a:endParaRPr kumimoji="1" lang="zh-TW" altLang="en-US" dirty="0"/>
          </a:p>
        </p:txBody>
      </p:sp>
      <p:sp>
        <p:nvSpPr>
          <p:cNvPr id="4" name="投影片編號版面配置區 3">
            <a:extLst>
              <a:ext uri="{FF2B5EF4-FFF2-40B4-BE49-F238E27FC236}">
                <a16:creationId xmlns:a16="http://schemas.microsoft.com/office/drawing/2014/main" id="{4A9207B4-7A63-4047-96AA-B65EEDFAAA72}"/>
              </a:ext>
            </a:extLst>
          </p:cNvPr>
          <p:cNvSpPr>
            <a:spLocks noGrp="1"/>
          </p:cNvSpPr>
          <p:nvPr>
            <p:ph type="sldNum" sz="quarter" idx="12"/>
          </p:nvPr>
        </p:nvSpPr>
        <p:spPr/>
        <p:txBody>
          <a:bodyPr/>
          <a:lstStyle/>
          <a:p>
            <a:fld id="{6113E31D-E2AB-40D1-8B51-AFA5AFEF393A}" type="slidenum">
              <a:rPr lang="en-US" smtClean="0"/>
              <a:pPr/>
              <a:t>13</a:t>
            </a:fld>
            <a:endParaRPr lang="en-US" dirty="0"/>
          </a:p>
        </p:txBody>
      </p:sp>
      <p:sp>
        <p:nvSpPr>
          <p:cNvPr id="16" name="圓角矩形 15">
            <a:extLst>
              <a:ext uri="{FF2B5EF4-FFF2-40B4-BE49-F238E27FC236}">
                <a16:creationId xmlns:a16="http://schemas.microsoft.com/office/drawing/2014/main" id="{71E07550-B1F4-F3A3-60C6-02A78EE367C2}"/>
              </a:ext>
            </a:extLst>
          </p:cNvPr>
          <p:cNvSpPr/>
          <p:nvPr/>
        </p:nvSpPr>
        <p:spPr>
          <a:xfrm>
            <a:off x="21146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7" name="圓角矩形 16">
            <a:extLst>
              <a:ext uri="{FF2B5EF4-FFF2-40B4-BE49-F238E27FC236}">
                <a16:creationId xmlns:a16="http://schemas.microsoft.com/office/drawing/2014/main" id="{958E9F76-24EA-EB9B-8EE4-61ADA15A3925}"/>
              </a:ext>
            </a:extLst>
          </p:cNvPr>
          <p:cNvSpPr/>
          <p:nvPr/>
        </p:nvSpPr>
        <p:spPr>
          <a:xfrm>
            <a:off x="14354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1</a:t>
            </a:r>
            <a:endParaRPr kumimoji="1" lang="zh-TW" altLang="en-US" sz="2200" baseline="-25000" dirty="0"/>
          </a:p>
        </p:txBody>
      </p:sp>
      <p:sp>
        <p:nvSpPr>
          <p:cNvPr id="18" name="圓角矩形 17">
            <a:extLst>
              <a:ext uri="{FF2B5EF4-FFF2-40B4-BE49-F238E27FC236}">
                <a16:creationId xmlns:a16="http://schemas.microsoft.com/office/drawing/2014/main" id="{6FADA9CA-5DE9-26C4-D855-0AED0A46A53A}"/>
              </a:ext>
            </a:extLst>
          </p:cNvPr>
          <p:cNvSpPr/>
          <p:nvPr/>
        </p:nvSpPr>
        <p:spPr>
          <a:xfrm>
            <a:off x="21072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1</a:t>
            </a:r>
            <a:endParaRPr kumimoji="1" lang="zh-TW" altLang="en-US" sz="2200" baseline="-25000" dirty="0"/>
          </a:p>
        </p:txBody>
      </p:sp>
      <p:sp>
        <p:nvSpPr>
          <p:cNvPr id="19" name="圓角矩形 18">
            <a:extLst>
              <a:ext uri="{FF2B5EF4-FFF2-40B4-BE49-F238E27FC236}">
                <a16:creationId xmlns:a16="http://schemas.microsoft.com/office/drawing/2014/main" id="{B9D2B63A-3EA1-04FE-E87D-84D6E4169992}"/>
              </a:ext>
            </a:extLst>
          </p:cNvPr>
          <p:cNvSpPr/>
          <p:nvPr/>
        </p:nvSpPr>
        <p:spPr>
          <a:xfrm>
            <a:off x="27790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1</a:t>
            </a:r>
            <a:endParaRPr kumimoji="1" lang="zh-TW" altLang="en-US" sz="2200" baseline="-25000" dirty="0"/>
          </a:p>
        </p:txBody>
      </p:sp>
      <p:sp>
        <p:nvSpPr>
          <p:cNvPr id="20" name="圓角矩形 19">
            <a:extLst>
              <a:ext uri="{FF2B5EF4-FFF2-40B4-BE49-F238E27FC236}">
                <a16:creationId xmlns:a16="http://schemas.microsoft.com/office/drawing/2014/main" id="{33038FDF-A8CB-65DB-B2AE-374EDAC276CB}"/>
              </a:ext>
            </a:extLst>
          </p:cNvPr>
          <p:cNvSpPr/>
          <p:nvPr/>
        </p:nvSpPr>
        <p:spPr>
          <a:xfrm>
            <a:off x="39119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2</a:t>
            </a:r>
            <a:endParaRPr kumimoji="1" lang="zh-TW" altLang="en-US" sz="2200" baseline="-25000" dirty="0"/>
          </a:p>
        </p:txBody>
      </p:sp>
      <p:sp>
        <p:nvSpPr>
          <p:cNvPr id="21" name="圓角矩形 20">
            <a:extLst>
              <a:ext uri="{FF2B5EF4-FFF2-40B4-BE49-F238E27FC236}">
                <a16:creationId xmlns:a16="http://schemas.microsoft.com/office/drawing/2014/main" id="{2B6A4EB6-343C-670B-45B7-C93A6F414213}"/>
              </a:ext>
            </a:extLst>
          </p:cNvPr>
          <p:cNvSpPr/>
          <p:nvPr/>
        </p:nvSpPr>
        <p:spPr>
          <a:xfrm>
            <a:off x="45837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2</a:t>
            </a:r>
            <a:endParaRPr kumimoji="1" lang="zh-TW" altLang="en-US" sz="2200" baseline="-25000" dirty="0"/>
          </a:p>
        </p:txBody>
      </p:sp>
      <p:sp>
        <p:nvSpPr>
          <p:cNvPr id="22" name="圓角矩形 21">
            <a:extLst>
              <a:ext uri="{FF2B5EF4-FFF2-40B4-BE49-F238E27FC236}">
                <a16:creationId xmlns:a16="http://schemas.microsoft.com/office/drawing/2014/main" id="{5EA15339-C78F-8309-2C6C-75B90A6E8C32}"/>
              </a:ext>
            </a:extLst>
          </p:cNvPr>
          <p:cNvSpPr/>
          <p:nvPr/>
        </p:nvSpPr>
        <p:spPr>
          <a:xfrm>
            <a:off x="52555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2</a:t>
            </a:r>
            <a:endParaRPr kumimoji="1" lang="zh-TW" altLang="en-US" sz="2200" baseline="-25000" dirty="0"/>
          </a:p>
        </p:txBody>
      </p:sp>
      <p:sp>
        <p:nvSpPr>
          <p:cNvPr id="23" name="圓角矩形 22">
            <a:extLst>
              <a:ext uri="{FF2B5EF4-FFF2-40B4-BE49-F238E27FC236}">
                <a16:creationId xmlns:a16="http://schemas.microsoft.com/office/drawing/2014/main" id="{39F589A7-4EF9-1A8F-A904-C0D64280F0CB}"/>
              </a:ext>
            </a:extLst>
          </p:cNvPr>
          <p:cNvSpPr/>
          <p:nvPr/>
        </p:nvSpPr>
        <p:spPr>
          <a:xfrm>
            <a:off x="6388441" y="4541495"/>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3</a:t>
            </a:r>
            <a:endParaRPr kumimoji="1" lang="zh-TW" altLang="en-US" sz="2200" baseline="-25000" dirty="0"/>
          </a:p>
        </p:txBody>
      </p:sp>
      <p:sp>
        <p:nvSpPr>
          <p:cNvPr id="24" name="圓角矩形 23">
            <a:extLst>
              <a:ext uri="{FF2B5EF4-FFF2-40B4-BE49-F238E27FC236}">
                <a16:creationId xmlns:a16="http://schemas.microsoft.com/office/drawing/2014/main" id="{61B502CB-659A-2795-155B-F2F23C5E4500}"/>
              </a:ext>
            </a:extLst>
          </p:cNvPr>
          <p:cNvSpPr/>
          <p:nvPr/>
        </p:nvSpPr>
        <p:spPr>
          <a:xfrm>
            <a:off x="7060255" y="4541494"/>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3</a:t>
            </a:r>
            <a:endParaRPr kumimoji="1" lang="zh-TW" altLang="en-US" sz="2200" baseline="-25000" dirty="0"/>
          </a:p>
        </p:txBody>
      </p:sp>
      <p:sp>
        <p:nvSpPr>
          <p:cNvPr id="25" name="圓角矩形 24">
            <a:extLst>
              <a:ext uri="{FF2B5EF4-FFF2-40B4-BE49-F238E27FC236}">
                <a16:creationId xmlns:a16="http://schemas.microsoft.com/office/drawing/2014/main" id="{15DB972C-5D18-3A55-15DE-D2C1647AF5D6}"/>
              </a:ext>
            </a:extLst>
          </p:cNvPr>
          <p:cNvSpPr/>
          <p:nvPr/>
        </p:nvSpPr>
        <p:spPr>
          <a:xfrm>
            <a:off x="7732069" y="4541493"/>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3</a:t>
            </a:r>
            <a:endParaRPr kumimoji="1" lang="zh-TW" altLang="en-US" sz="2200" baseline="-25000" dirty="0"/>
          </a:p>
        </p:txBody>
      </p:sp>
      <p:sp>
        <p:nvSpPr>
          <p:cNvPr id="26" name="圓角矩形 25">
            <a:extLst>
              <a:ext uri="{FF2B5EF4-FFF2-40B4-BE49-F238E27FC236}">
                <a16:creationId xmlns:a16="http://schemas.microsoft.com/office/drawing/2014/main" id="{D4D9EDEF-A9EE-002E-CA82-EF618B88EF7D}"/>
              </a:ext>
            </a:extLst>
          </p:cNvPr>
          <p:cNvSpPr/>
          <p:nvPr/>
        </p:nvSpPr>
        <p:spPr>
          <a:xfrm>
            <a:off x="8757207" y="4545350"/>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4</a:t>
            </a:r>
            <a:endParaRPr kumimoji="1" lang="zh-TW" altLang="en-US" sz="2200" baseline="-25000" dirty="0"/>
          </a:p>
        </p:txBody>
      </p:sp>
      <p:sp>
        <p:nvSpPr>
          <p:cNvPr id="27" name="圓角矩形 26">
            <a:extLst>
              <a:ext uri="{FF2B5EF4-FFF2-40B4-BE49-F238E27FC236}">
                <a16:creationId xmlns:a16="http://schemas.microsoft.com/office/drawing/2014/main" id="{21408F9D-316F-26B5-3AA6-F42B4089F99E}"/>
              </a:ext>
            </a:extLst>
          </p:cNvPr>
          <p:cNvSpPr/>
          <p:nvPr/>
        </p:nvSpPr>
        <p:spPr>
          <a:xfrm>
            <a:off x="9429021" y="4545349"/>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4</a:t>
            </a:r>
            <a:endParaRPr kumimoji="1" lang="zh-TW" altLang="en-US" sz="2200" baseline="-25000" dirty="0"/>
          </a:p>
        </p:txBody>
      </p:sp>
      <p:sp>
        <p:nvSpPr>
          <p:cNvPr id="28" name="圓角矩形 27">
            <a:extLst>
              <a:ext uri="{FF2B5EF4-FFF2-40B4-BE49-F238E27FC236}">
                <a16:creationId xmlns:a16="http://schemas.microsoft.com/office/drawing/2014/main" id="{A3277445-F103-6185-5D76-1714ACFE0590}"/>
              </a:ext>
            </a:extLst>
          </p:cNvPr>
          <p:cNvSpPr/>
          <p:nvPr/>
        </p:nvSpPr>
        <p:spPr>
          <a:xfrm>
            <a:off x="10100835" y="4545348"/>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4</a:t>
            </a:r>
            <a:endParaRPr kumimoji="1" lang="zh-TW" altLang="en-US" sz="2200" baseline="-25000" dirty="0"/>
          </a:p>
        </p:txBody>
      </p:sp>
      <p:sp>
        <p:nvSpPr>
          <p:cNvPr id="30" name="文字方塊 29">
            <a:extLst>
              <a:ext uri="{FF2B5EF4-FFF2-40B4-BE49-F238E27FC236}">
                <a16:creationId xmlns:a16="http://schemas.microsoft.com/office/drawing/2014/main" id="{1F84A656-CA83-526C-B6FE-D93DD219E455}"/>
              </a:ext>
            </a:extLst>
          </p:cNvPr>
          <p:cNvSpPr txBox="1"/>
          <p:nvPr/>
        </p:nvSpPr>
        <p:spPr>
          <a:xfrm>
            <a:off x="1485912" y="5657211"/>
            <a:ext cx="965858" cy="646331"/>
          </a:xfrm>
          <a:prstGeom prst="rect">
            <a:avLst/>
          </a:prstGeom>
          <a:noFill/>
        </p:spPr>
        <p:txBody>
          <a:bodyPr wrap="square" rtlCol="0">
            <a:spAutoFit/>
          </a:bodyPr>
          <a:lstStyle/>
          <a:p>
            <a:pPr algn="ctr"/>
            <a:r>
              <a:rPr kumimoji="1" lang="en-US" altLang="zh-TW" sz="3600" dirty="0"/>
              <a:t>🎯</a:t>
            </a:r>
            <a:endParaRPr kumimoji="1" lang="zh-TW" altLang="en-US" sz="3600" dirty="0"/>
          </a:p>
        </p:txBody>
      </p:sp>
      <p:sp>
        <p:nvSpPr>
          <p:cNvPr id="32" name="矩形 31">
            <a:extLst>
              <a:ext uri="{FF2B5EF4-FFF2-40B4-BE49-F238E27FC236}">
                <a16:creationId xmlns:a16="http://schemas.microsoft.com/office/drawing/2014/main" id="{57DDB966-8DC7-C5CF-35B1-AEB9264CA4C6}"/>
              </a:ext>
            </a:extLst>
          </p:cNvPr>
          <p:cNvSpPr/>
          <p:nvPr/>
        </p:nvSpPr>
        <p:spPr>
          <a:xfrm>
            <a:off x="1383355"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矩形 32">
            <a:extLst>
              <a:ext uri="{FF2B5EF4-FFF2-40B4-BE49-F238E27FC236}">
                <a16:creationId xmlns:a16="http://schemas.microsoft.com/office/drawing/2014/main" id="{06DE0177-E8AE-105A-E9F0-EE21F0096888}"/>
              </a:ext>
            </a:extLst>
          </p:cNvPr>
          <p:cNvSpPr/>
          <p:nvPr/>
        </p:nvSpPr>
        <p:spPr>
          <a:xfrm>
            <a:off x="454731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89FC1B44-5C41-9BD9-4299-AE348F3DB43A}"/>
              </a:ext>
            </a:extLst>
          </p:cNvPr>
          <p:cNvSpPr/>
          <p:nvPr/>
        </p:nvSpPr>
        <p:spPr>
          <a:xfrm>
            <a:off x="7016039"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a16="http://schemas.microsoft.com/office/drawing/2014/main" id="{DAC756C1-DBDE-0F5B-FEBE-415CABCF9BBC}"/>
              </a:ext>
            </a:extLst>
          </p:cNvPr>
          <p:cNvSpPr/>
          <p:nvPr/>
        </p:nvSpPr>
        <p:spPr>
          <a:xfrm>
            <a:off x="938869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圓角矩形 35">
            <a:extLst>
              <a:ext uri="{FF2B5EF4-FFF2-40B4-BE49-F238E27FC236}">
                <a16:creationId xmlns:a16="http://schemas.microsoft.com/office/drawing/2014/main" id="{A42083A9-2C49-EA47-ADF8-6E81062DC093}"/>
              </a:ext>
            </a:extLst>
          </p:cNvPr>
          <p:cNvSpPr/>
          <p:nvPr/>
        </p:nvSpPr>
        <p:spPr>
          <a:xfrm>
            <a:off x="2085975" y="3105150"/>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1</a:t>
            </a:r>
            <a:endParaRPr kumimoji="1" lang="zh-TW" altLang="en-US" sz="2200" baseline="-25000" dirty="0"/>
          </a:p>
        </p:txBody>
      </p:sp>
      <p:sp>
        <p:nvSpPr>
          <p:cNvPr id="37" name="矩形 36">
            <a:extLst>
              <a:ext uri="{FF2B5EF4-FFF2-40B4-BE49-F238E27FC236}">
                <a16:creationId xmlns:a16="http://schemas.microsoft.com/office/drawing/2014/main" id="{B5DE2814-C819-FE76-F772-36199E14317A}"/>
              </a:ext>
            </a:extLst>
          </p:cNvPr>
          <p:cNvSpPr/>
          <p:nvPr/>
        </p:nvSpPr>
        <p:spPr>
          <a:xfrm>
            <a:off x="2059786"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圓角矩形 38">
            <a:extLst>
              <a:ext uri="{FF2B5EF4-FFF2-40B4-BE49-F238E27FC236}">
                <a16:creationId xmlns:a16="http://schemas.microsoft.com/office/drawing/2014/main" id="{71EE1F06-3802-D9A6-95FE-7BCCFFB10230}"/>
              </a:ext>
            </a:extLst>
          </p:cNvPr>
          <p:cNvSpPr/>
          <p:nvPr/>
        </p:nvSpPr>
        <p:spPr>
          <a:xfrm>
            <a:off x="4562475"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2</a:t>
            </a:r>
            <a:endParaRPr kumimoji="1" lang="zh-TW" altLang="en-US" sz="2200" baseline="-25000" dirty="0"/>
          </a:p>
        </p:txBody>
      </p:sp>
      <p:sp>
        <p:nvSpPr>
          <p:cNvPr id="40" name="圓角矩形 39">
            <a:extLst>
              <a:ext uri="{FF2B5EF4-FFF2-40B4-BE49-F238E27FC236}">
                <a16:creationId xmlns:a16="http://schemas.microsoft.com/office/drawing/2014/main" id="{4231810D-4672-CF67-DCEA-01729C32AC98}"/>
              </a:ext>
            </a:extLst>
          </p:cNvPr>
          <p:cNvSpPr/>
          <p:nvPr/>
        </p:nvSpPr>
        <p:spPr>
          <a:xfrm>
            <a:off x="7035089"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3</a:t>
            </a:r>
            <a:endParaRPr kumimoji="1" lang="zh-TW" altLang="en-US" sz="2200" baseline="-25000" dirty="0"/>
          </a:p>
        </p:txBody>
      </p:sp>
      <p:sp>
        <p:nvSpPr>
          <p:cNvPr id="41" name="圓角矩形 40">
            <a:extLst>
              <a:ext uri="{FF2B5EF4-FFF2-40B4-BE49-F238E27FC236}">
                <a16:creationId xmlns:a16="http://schemas.microsoft.com/office/drawing/2014/main" id="{2C36422D-8D63-CA3B-5137-8C605787F43A}"/>
              </a:ext>
            </a:extLst>
          </p:cNvPr>
          <p:cNvSpPr/>
          <p:nvPr/>
        </p:nvSpPr>
        <p:spPr>
          <a:xfrm>
            <a:off x="9407741" y="310457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4</a:t>
            </a:r>
            <a:endParaRPr kumimoji="1" lang="zh-TW" altLang="en-US" sz="2200" baseline="-25000" dirty="0"/>
          </a:p>
        </p:txBody>
      </p:sp>
      <p:sp>
        <p:nvSpPr>
          <p:cNvPr id="42" name="圓角矩形 41">
            <a:extLst>
              <a:ext uri="{FF2B5EF4-FFF2-40B4-BE49-F238E27FC236}">
                <a16:creationId xmlns:a16="http://schemas.microsoft.com/office/drawing/2014/main" id="{0D34AF9D-E022-1513-BACF-34016A7B9AE1}"/>
              </a:ext>
            </a:extLst>
          </p:cNvPr>
          <p:cNvSpPr/>
          <p:nvPr/>
        </p:nvSpPr>
        <p:spPr>
          <a:xfrm>
            <a:off x="2090592" y="1707483"/>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44" name="文字方塊 43">
            <a:extLst>
              <a:ext uri="{FF2B5EF4-FFF2-40B4-BE49-F238E27FC236}">
                <a16:creationId xmlns:a16="http://schemas.microsoft.com/office/drawing/2014/main" id="{6A5A6D88-705C-DD66-EDD4-04A912D645B2}"/>
              </a:ext>
            </a:extLst>
          </p:cNvPr>
          <p:cNvSpPr txBox="1"/>
          <p:nvPr/>
        </p:nvSpPr>
        <p:spPr>
          <a:xfrm>
            <a:off x="2689804" y="6132580"/>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45" name="圓角矩形 44">
            <a:extLst>
              <a:ext uri="{FF2B5EF4-FFF2-40B4-BE49-F238E27FC236}">
                <a16:creationId xmlns:a16="http://schemas.microsoft.com/office/drawing/2014/main" id="{33802C79-6812-95D7-38EF-B4431E130C7D}"/>
              </a:ext>
            </a:extLst>
          </p:cNvPr>
          <p:cNvSpPr/>
          <p:nvPr/>
        </p:nvSpPr>
        <p:spPr>
          <a:xfrm>
            <a:off x="45911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46" name="文字方塊 45">
            <a:extLst>
              <a:ext uri="{FF2B5EF4-FFF2-40B4-BE49-F238E27FC236}">
                <a16:creationId xmlns:a16="http://schemas.microsoft.com/office/drawing/2014/main" id="{B20F8536-403E-3A6C-CDE9-9D49C6308AB0}"/>
              </a:ext>
            </a:extLst>
          </p:cNvPr>
          <p:cNvSpPr txBox="1"/>
          <p:nvPr/>
        </p:nvSpPr>
        <p:spPr>
          <a:xfrm>
            <a:off x="5157393" y="613258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47" name="圓角矩形 46">
            <a:extLst>
              <a:ext uri="{FF2B5EF4-FFF2-40B4-BE49-F238E27FC236}">
                <a16:creationId xmlns:a16="http://schemas.microsoft.com/office/drawing/2014/main" id="{261722A8-17DC-2F5B-0EBE-3023F950D3D6}"/>
              </a:ext>
            </a:extLst>
          </p:cNvPr>
          <p:cNvSpPr/>
          <p:nvPr/>
        </p:nvSpPr>
        <p:spPr>
          <a:xfrm>
            <a:off x="7067661"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48" name="文字方塊 47">
            <a:extLst>
              <a:ext uri="{FF2B5EF4-FFF2-40B4-BE49-F238E27FC236}">
                <a16:creationId xmlns:a16="http://schemas.microsoft.com/office/drawing/2014/main" id="{7481DC0A-0EBC-D763-FC9D-F88CF071CEA7}"/>
              </a:ext>
            </a:extLst>
          </p:cNvPr>
          <p:cNvSpPr txBox="1"/>
          <p:nvPr/>
        </p:nvSpPr>
        <p:spPr>
          <a:xfrm>
            <a:off x="7630100" y="6098455"/>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49" name="圓角矩形 48">
            <a:extLst>
              <a:ext uri="{FF2B5EF4-FFF2-40B4-BE49-F238E27FC236}">
                <a16:creationId xmlns:a16="http://schemas.microsoft.com/office/drawing/2014/main" id="{5E711CF6-4C5A-CF4B-018E-A38D0D359FDE}"/>
              </a:ext>
            </a:extLst>
          </p:cNvPr>
          <p:cNvSpPr/>
          <p:nvPr/>
        </p:nvSpPr>
        <p:spPr>
          <a:xfrm>
            <a:off x="9443833"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50" name="文字方塊 49">
            <a:extLst>
              <a:ext uri="{FF2B5EF4-FFF2-40B4-BE49-F238E27FC236}">
                <a16:creationId xmlns:a16="http://schemas.microsoft.com/office/drawing/2014/main" id="{BEB40D07-0A3B-583E-AF4D-2AAC53FC4885}"/>
              </a:ext>
            </a:extLst>
          </p:cNvPr>
          <p:cNvSpPr txBox="1"/>
          <p:nvPr/>
        </p:nvSpPr>
        <p:spPr>
          <a:xfrm>
            <a:off x="10006272" y="6098455"/>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54" name="肘形接點 53">
            <a:extLst>
              <a:ext uri="{FF2B5EF4-FFF2-40B4-BE49-F238E27FC236}">
                <a16:creationId xmlns:a16="http://schemas.microsoft.com/office/drawing/2014/main" id="{A44E4929-4C03-96E6-BCF3-938ED87DFA21}"/>
              </a:ext>
            </a:extLst>
          </p:cNvPr>
          <p:cNvCxnSpPr>
            <a:stCxn id="36" idx="3"/>
            <a:endCxn id="19" idx="0"/>
          </p:cNvCxnSpPr>
          <p:nvPr/>
        </p:nvCxnSpPr>
        <p:spPr>
          <a:xfrm>
            <a:off x="2619375" y="3386138"/>
            <a:ext cx="426394"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肘形接點 54">
            <a:extLst>
              <a:ext uri="{FF2B5EF4-FFF2-40B4-BE49-F238E27FC236}">
                <a16:creationId xmlns:a16="http://schemas.microsoft.com/office/drawing/2014/main" id="{D2A4A1CE-1C12-0FB2-B308-6F8B08378831}"/>
              </a:ext>
            </a:extLst>
          </p:cNvPr>
          <p:cNvCxnSpPr>
            <a:cxnSpLocks/>
            <a:stCxn id="39" idx="3"/>
            <a:endCxn id="22" idx="0"/>
          </p:cNvCxnSpPr>
          <p:nvPr/>
        </p:nvCxnSpPr>
        <p:spPr>
          <a:xfrm>
            <a:off x="5095875" y="3386137"/>
            <a:ext cx="426394" cy="1155357"/>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肘形接點 57">
            <a:extLst>
              <a:ext uri="{FF2B5EF4-FFF2-40B4-BE49-F238E27FC236}">
                <a16:creationId xmlns:a16="http://schemas.microsoft.com/office/drawing/2014/main" id="{11D20EF7-F704-C358-059D-057CF8B79830}"/>
              </a:ext>
            </a:extLst>
          </p:cNvPr>
          <p:cNvCxnSpPr>
            <a:cxnSpLocks/>
            <a:stCxn id="40" idx="3"/>
            <a:endCxn id="25" idx="0"/>
          </p:cNvCxnSpPr>
          <p:nvPr/>
        </p:nvCxnSpPr>
        <p:spPr>
          <a:xfrm>
            <a:off x="7568489" y="3386137"/>
            <a:ext cx="430280"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肘形接點 60">
            <a:extLst>
              <a:ext uri="{FF2B5EF4-FFF2-40B4-BE49-F238E27FC236}">
                <a16:creationId xmlns:a16="http://schemas.microsoft.com/office/drawing/2014/main" id="{4040174D-2F57-CDE1-E3F7-3B7FE58C5903}"/>
              </a:ext>
            </a:extLst>
          </p:cNvPr>
          <p:cNvCxnSpPr>
            <a:cxnSpLocks/>
            <a:stCxn id="41" idx="3"/>
            <a:endCxn id="28" idx="0"/>
          </p:cNvCxnSpPr>
          <p:nvPr/>
        </p:nvCxnSpPr>
        <p:spPr>
          <a:xfrm>
            <a:off x="9941141" y="3385562"/>
            <a:ext cx="426394" cy="115978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肘形接點 63">
            <a:extLst>
              <a:ext uri="{FF2B5EF4-FFF2-40B4-BE49-F238E27FC236}">
                <a16:creationId xmlns:a16="http://schemas.microsoft.com/office/drawing/2014/main" id="{D9A4B7CD-1490-8A33-2233-E61A89161405}"/>
              </a:ext>
            </a:extLst>
          </p:cNvPr>
          <p:cNvCxnSpPr>
            <a:cxnSpLocks/>
            <a:stCxn id="36" idx="0"/>
            <a:endCxn id="39" idx="0"/>
          </p:cNvCxnSpPr>
          <p:nvPr/>
        </p:nvCxnSpPr>
        <p:spPr>
          <a:xfrm rot="5400000" flipH="1" flipV="1">
            <a:off x="3590925" y="1866900"/>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肘形接點 73">
            <a:extLst>
              <a:ext uri="{FF2B5EF4-FFF2-40B4-BE49-F238E27FC236}">
                <a16:creationId xmlns:a16="http://schemas.microsoft.com/office/drawing/2014/main" id="{7EB525AD-E0E1-A4FF-F376-EA45F8E75013}"/>
              </a:ext>
            </a:extLst>
          </p:cNvPr>
          <p:cNvCxnSpPr>
            <a:cxnSpLocks/>
          </p:cNvCxnSpPr>
          <p:nvPr/>
        </p:nvCxnSpPr>
        <p:spPr>
          <a:xfrm rot="5400000" flipH="1" flipV="1">
            <a:off x="6065482" y="1866326"/>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肘形接點 74">
            <a:extLst>
              <a:ext uri="{FF2B5EF4-FFF2-40B4-BE49-F238E27FC236}">
                <a16:creationId xmlns:a16="http://schemas.microsoft.com/office/drawing/2014/main" id="{9CCAD307-5598-6E11-0B84-0E590E6F8050}"/>
              </a:ext>
            </a:extLst>
          </p:cNvPr>
          <p:cNvCxnSpPr>
            <a:cxnSpLocks/>
            <a:stCxn id="40" idx="0"/>
            <a:endCxn id="41" idx="0"/>
          </p:cNvCxnSpPr>
          <p:nvPr/>
        </p:nvCxnSpPr>
        <p:spPr>
          <a:xfrm rot="5400000" flipH="1" flipV="1">
            <a:off x="8487828" y="1918536"/>
            <a:ext cx="575" cy="2372652"/>
          </a:xfrm>
          <a:prstGeom prst="bentConnector3">
            <a:avLst>
              <a:gd name="adj1" fmla="val 3985652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肘形接點 78">
            <a:extLst>
              <a:ext uri="{FF2B5EF4-FFF2-40B4-BE49-F238E27FC236}">
                <a16:creationId xmlns:a16="http://schemas.microsoft.com/office/drawing/2014/main" id="{4327E1C5-B662-6BB4-6B62-40A5A99FBE6D}"/>
              </a:ext>
            </a:extLst>
          </p:cNvPr>
          <p:cNvCxnSpPr>
            <a:cxnSpLocks/>
            <a:stCxn id="42" idx="2"/>
          </p:cNvCxnSpPr>
          <p:nvPr/>
        </p:nvCxnSpPr>
        <p:spPr>
          <a:xfrm rot="16200000" flipH="1">
            <a:off x="3873029" y="753721"/>
            <a:ext cx="608827" cy="364030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5DC2FBD7-A1EE-AA47-3C6B-FAE67A12BD47}"/>
              </a:ext>
            </a:extLst>
          </p:cNvPr>
          <p:cNvSpPr txBox="1"/>
          <p:nvPr/>
        </p:nvSpPr>
        <p:spPr>
          <a:xfrm>
            <a:off x="3505029" y="2229593"/>
            <a:ext cx="1611527" cy="369332"/>
          </a:xfrm>
          <a:prstGeom prst="rect">
            <a:avLst/>
          </a:prstGeom>
          <a:noFill/>
        </p:spPr>
        <p:txBody>
          <a:bodyPr wrap="square" rtlCol="0">
            <a:spAutoFit/>
          </a:bodyPr>
          <a:lstStyle/>
          <a:p>
            <a:r>
              <a:rPr kumimoji="1" lang="en-US" altLang="zh-TW" dirty="0">
                <a:solidFill>
                  <a:srgbClr val="FF0000"/>
                </a:solidFill>
              </a:rPr>
              <a:t>Weighted sum</a:t>
            </a:r>
            <a:endParaRPr kumimoji="1" lang="zh-TW" altLang="en-US" dirty="0">
              <a:solidFill>
                <a:srgbClr val="FF0000"/>
              </a:solidFill>
            </a:endParaRPr>
          </a:p>
        </p:txBody>
      </p:sp>
    </p:spTree>
    <p:extLst>
      <p:ext uri="{BB962C8B-B14F-4D97-AF65-F5344CB8AC3E}">
        <p14:creationId xmlns:p14="http://schemas.microsoft.com/office/powerpoint/2010/main" val="29241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9" grpId="0" animBg="1"/>
      <p:bldP spid="40" grpId="0" animBg="1"/>
      <p:bldP spid="41" grpId="0" animBg="1"/>
      <p:bldP spid="42"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fontScale="90000"/>
          </a:bodyPr>
          <a:lstStyle/>
          <a:p>
            <a:r>
              <a:rPr lang="en-US" altLang="zh-TW" dirty="0">
                <a:ea typeface="+mn-ea"/>
                <a:cs typeface="Calibri" panose="020F0502020204030204" pitchFamily="34" charset="0"/>
              </a:rPr>
              <a:t>The Concept of </a:t>
            </a:r>
            <a:r>
              <a:rPr kumimoji="1" lang="en-US" altLang="zh-TW" dirty="0"/>
              <a:t>Query (Q), Key (K), and Value (V)</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829369" y="4673626"/>
            <a:ext cx="10594221" cy="1578931"/>
          </a:xfrm>
        </p:spPr>
        <p:txBody>
          <a:bodyPr>
            <a:noAutofit/>
          </a:bodyPr>
          <a:lstStyle/>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The self-attention proposed in Vaswani et al. 2017 is query-key-value attention (QKV attention). </a:t>
            </a:r>
          </a:p>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What is query-key-value attention? </a:t>
            </a: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14</a:t>
            </a:fld>
            <a:endParaRPr lang="zh-TW" altLang="en-US"/>
          </a:p>
        </p:txBody>
      </p:sp>
      <p:pic>
        <p:nvPicPr>
          <p:cNvPr id="5" name="Picture 2">
            <a:extLst>
              <a:ext uri="{FF2B5EF4-FFF2-40B4-BE49-F238E27FC236}">
                <a16:creationId xmlns:a16="http://schemas.microsoft.com/office/drawing/2014/main" id="{5C4D16F1-EBA9-BA45-541C-765185B73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7" t="-898" r="1877" b="40174"/>
          <a:stretch/>
        </p:blipFill>
        <p:spPr bwMode="auto">
          <a:xfrm>
            <a:off x="2150017" y="1648313"/>
            <a:ext cx="7891965" cy="314349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3CD54E07-2670-BF3A-C99F-3C71977B7189}"/>
              </a:ext>
            </a:extLst>
          </p:cNvPr>
          <p:cNvSpPr txBox="1"/>
          <p:nvPr/>
        </p:nvSpPr>
        <p:spPr>
          <a:xfrm>
            <a:off x="4787435" y="1402092"/>
            <a:ext cx="6096000"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432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fontScale="90000"/>
          </a:bodyPr>
          <a:lstStyle/>
          <a:p>
            <a:r>
              <a:rPr lang="en-US" altLang="zh-TW" dirty="0">
                <a:ea typeface="+mn-ea"/>
                <a:cs typeface="Calibri" panose="020F0502020204030204" pitchFamily="34" charset="0"/>
              </a:rPr>
              <a:t>The Concept of </a:t>
            </a:r>
            <a:r>
              <a:rPr kumimoji="1" lang="en-US" altLang="zh-TW" dirty="0"/>
              <a:t>Query (Q), Key (K), and Value (V)</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829369" y="4673626"/>
            <a:ext cx="10594221" cy="1578931"/>
          </a:xfrm>
        </p:spPr>
        <p:txBody>
          <a:bodyPr>
            <a:noAutofit/>
          </a:bodyPr>
          <a:lstStyle/>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The self-attention proposed in Vaswani et al. 2017 is query-key-value attention (QKV attention). </a:t>
            </a:r>
          </a:p>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What is query-key-value attention? </a:t>
            </a:r>
          </a:p>
          <a:p>
            <a:pPr lvl="1">
              <a:lnSpc>
                <a:spcPct val="100000"/>
              </a:lnSpc>
              <a:buFont typeface="Wingdings" pitchFamily="2" charset="2"/>
              <a:buChar char="n"/>
            </a:pPr>
            <a:r>
              <a:rPr lang="en-US" altLang="zh-TW" dirty="0">
                <a:latin typeface="Calibri" panose="020F0502020204030204" pitchFamily="34" charset="0"/>
                <a:cs typeface="Calibri" panose="020F0502020204030204" pitchFamily="34" charset="0"/>
              </a:rPr>
              <a:t> The whole process is analogous to a retrieval system. </a:t>
            </a:r>
          </a:p>
          <a:p>
            <a:pPr lvl="1">
              <a:lnSpc>
                <a:spcPct val="100000"/>
              </a:lnSpc>
              <a:buFont typeface="Wingdings" pitchFamily="2" charset="2"/>
              <a:buChar char="n"/>
            </a:pPr>
            <a:r>
              <a:rPr lang="en-US" altLang="zh-TW" dirty="0">
                <a:latin typeface="Calibri" panose="020F0502020204030204" pitchFamily="34" charset="0"/>
                <a:cs typeface="Calibri" panose="020F0502020204030204" pitchFamily="34" charset="0"/>
              </a:rPr>
              <a:t> We </a:t>
            </a:r>
            <a:r>
              <a:rPr lang="en-US" altLang="zh-TW" dirty="0">
                <a:solidFill>
                  <a:srgbClr val="FF0000"/>
                </a:solidFill>
                <a:latin typeface="Calibri" panose="020F0502020204030204" pitchFamily="34" charset="0"/>
                <a:cs typeface="Calibri" panose="020F0502020204030204" pitchFamily="34" charset="0"/>
              </a:rPr>
              <a:t>query</a:t>
            </a:r>
            <a:r>
              <a:rPr lang="en-US" altLang="zh-TW" dirty="0">
                <a:latin typeface="Calibri" panose="020F0502020204030204" pitchFamily="34" charset="0"/>
                <a:cs typeface="Calibri" panose="020F0502020204030204" pitchFamily="34" charset="0"/>
              </a:rPr>
              <a:t> the search engine (e.g., YouTube), which tries to map our query to the </a:t>
            </a:r>
            <a:r>
              <a:rPr lang="en-US" altLang="zh-TW" dirty="0">
                <a:solidFill>
                  <a:srgbClr val="00B0F0"/>
                </a:solidFill>
                <a:latin typeface="Calibri" panose="020F0502020204030204" pitchFamily="34" charset="0"/>
                <a:cs typeface="Calibri" panose="020F0502020204030204" pitchFamily="34" charset="0"/>
              </a:rPr>
              <a:t>keys</a:t>
            </a:r>
            <a:r>
              <a:rPr lang="en-US" altLang="zh-TW" dirty="0">
                <a:latin typeface="Calibri" panose="020F0502020204030204" pitchFamily="34" charset="0"/>
                <a:cs typeface="Calibri" panose="020F0502020204030204" pitchFamily="34" charset="0"/>
              </a:rPr>
              <a:t> such as video title and video descriptions in its database, and then return some best matched videos (</a:t>
            </a:r>
            <a:r>
              <a:rPr lang="en-US" altLang="zh-TW" dirty="0">
                <a:solidFill>
                  <a:srgbClr val="AD7ACD"/>
                </a:solidFill>
                <a:latin typeface="Calibri" panose="020F0502020204030204" pitchFamily="34" charset="0"/>
                <a:cs typeface="Calibri" panose="020F0502020204030204" pitchFamily="34" charset="0"/>
              </a:rPr>
              <a:t>values</a:t>
            </a:r>
            <a:r>
              <a:rPr lang="en-US" altLang="zh-TW" dirty="0">
                <a:latin typeface="Calibri" panose="020F0502020204030204" pitchFamily="34" charset="0"/>
                <a:cs typeface="Calibri" panose="020F0502020204030204" pitchFamily="34" charset="0"/>
              </a:rPr>
              <a:t>). </a:t>
            </a:r>
          </a:p>
          <a:p>
            <a:pPr lvl="1">
              <a:lnSpc>
                <a:spcPct val="100000"/>
              </a:lnSpc>
              <a:buFont typeface="Wingdings" pitchFamily="2" charset="2"/>
              <a:buChar char="n"/>
            </a:pPr>
            <a:endParaRPr lang="en-US" altLang="zh-TW" dirty="0">
              <a:latin typeface="Calibri" panose="020F0502020204030204" pitchFamily="34" charset="0"/>
              <a:cs typeface="Calibri" panose="020F0502020204030204" pitchFamily="34" charset="0"/>
            </a:endParaRPr>
          </a:p>
          <a:p>
            <a:pPr lvl="1">
              <a:buFont typeface="Wingdings" pitchFamily="2" charset="2"/>
              <a:buChar char="n"/>
            </a:pPr>
            <a:endParaRPr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15</a:t>
            </a:fld>
            <a:endParaRPr lang="zh-TW" altLang="en-US"/>
          </a:p>
        </p:txBody>
      </p:sp>
      <p:pic>
        <p:nvPicPr>
          <p:cNvPr id="5" name="Picture 2">
            <a:extLst>
              <a:ext uri="{FF2B5EF4-FFF2-40B4-BE49-F238E27FC236}">
                <a16:creationId xmlns:a16="http://schemas.microsoft.com/office/drawing/2014/main" id="{5C4D16F1-EBA9-BA45-541C-765185B73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7" t="-898" r="1877" b="40174"/>
          <a:stretch/>
        </p:blipFill>
        <p:spPr bwMode="auto">
          <a:xfrm>
            <a:off x="2150017" y="1648313"/>
            <a:ext cx="7891965" cy="314349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3CD54E07-2670-BF3A-C99F-3C71977B7189}"/>
              </a:ext>
            </a:extLst>
          </p:cNvPr>
          <p:cNvSpPr txBox="1"/>
          <p:nvPr/>
        </p:nvSpPr>
        <p:spPr>
          <a:xfrm>
            <a:off x="4787435" y="1402092"/>
            <a:ext cx="6096000"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4001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134632-1925-DED6-ABF9-99E9101D4ABC}"/>
              </a:ext>
            </a:extLst>
          </p:cNvPr>
          <p:cNvSpPr>
            <a:spLocks noGrp="1"/>
          </p:cNvSpPr>
          <p:nvPr>
            <p:ph type="title"/>
          </p:nvPr>
        </p:nvSpPr>
        <p:spPr/>
        <p:txBody>
          <a:bodyPr/>
          <a:lstStyle/>
          <a:p>
            <a:r>
              <a:rPr kumimoji="1" lang="zh-TW" altLang="en-US" dirty="0">
                <a:ea typeface="Microsoft JhengHei" panose="020B0604030504040204" pitchFamily="34" charset="-120"/>
              </a:rPr>
              <a:t>為什麼 </a:t>
            </a:r>
            <a:r>
              <a:rPr kumimoji="1" lang="en-US" altLang="zh-TW" dirty="0">
                <a:ea typeface="Microsoft JhengHei" panose="020B0604030504040204" pitchFamily="34" charset="-120"/>
              </a:rPr>
              <a:t>Transformers </a:t>
            </a:r>
            <a:r>
              <a:rPr kumimoji="1" lang="zh-TW" altLang="en-US" dirty="0">
                <a:ea typeface="Microsoft JhengHei" panose="020B0604030504040204" pitchFamily="34" charset="-120"/>
              </a:rPr>
              <a:t>可以平行化？</a:t>
            </a:r>
          </a:p>
        </p:txBody>
      </p:sp>
      <p:sp>
        <p:nvSpPr>
          <p:cNvPr id="4" name="投影片編號版面配置區 3">
            <a:extLst>
              <a:ext uri="{FF2B5EF4-FFF2-40B4-BE49-F238E27FC236}">
                <a16:creationId xmlns:a16="http://schemas.microsoft.com/office/drawing/2014/main" id="{A237672B-4E61-A146-0784-0A62D7E24713}"/>
              </a:ext>
            </a:extLst>
          </p:cNvPr>
          <p:cNvSpPr>
            <a:spLocks noGrp="1"/>
          </p:cNvSpPr>
          <p:nvPr>
            <p:ph type="sldNum" sz="quarter" idx="12"/>
          </p:nvPr>
        </p:nvSpPr>
        <p:spPr/>
        <p:txBody>
          <a:bodyPr/>
          <a:lstStyle/>
          <a:p>
            <a:fld id="{6113E31D-E2AB-40D1-8B51-AFA5AFEF393A}" type="slidenum">
              <a:rPr lang="en-US" smtClean="0"/>
              <a:pPr/>
              <a:t>16</a:t>
            </a:fld>
            <a:endParaRPr lang="en-US" dirty="0"/>
          </a:p>
        </p:txBody>
      </p:sp>
      <p:pic>
        <p:nvPicPr>
          <p:cNvPr id="5" name="圖片 4">
            <a:extLst>
              <a:ext uri="{FF2B5EF4-FFF2-40B4-BE49-F238E27FC236}">
                <a16:creationId xmlns:a16="http://schemas.microsoft.com/office/drawing/2014/main" id="{998250A1-BEB4-61A1-6F07-5433DEFD6A58}"/>
              </a:ext>
            </a:extLst>
          </p:cNvPr>
          <p:cNvPicPr>
            <a:picLocks noChangeAspect="1"/>
          </p:cNvPicPr>
          <p:nvPr/>
        </p:nvPicPr>
        <p:blipFill>
          <a:blip r:embed="rId3"/>
          <a:stretch>
            <a:fillRect/>
          </a:stretch>
        </p:blipFill>
        <p:spPr>
          <a:xfrm>
            <a:off x="857249" y="1991488"/>
            <a:ext cx="2765086" cy="3450957"/>
          </a:xfrm>
          <a:prstGeom prst="rect">
            <a:avLst/>
          </a:prstGeom>
        </p:spPr>
      </p:pic>
      <p:sp>
        <p:nvSpPr>
          <p:cNvPr id="6" name="圓角矩形 5">
            <a:extLst>
              <a:ext uri="{FF2B5EF4-FFF2-40B4-BE49-F238E27FC236}">
                <a16:creationId xmlns:a16="http://schemas.microsoft.com/office/drawing/2014/main" id="{50745F76-BCA4-CF78-F4BE-CC059C9C5E66}"/>
              </a:ext>
            </a:extLst>
          </p:cNvPr>
          <p:cNvSpPr/>
          <p:nvPr/>
        </p:nvSpPr>
        <p:spPr>
          <a:xfrm>
            <a:off x="5286399" y="614972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9" name="文字方塊 18">
            <a:extLst>
              <a:ext uri="{FF2B5EF4-FFF2-40B4-BE49-F238E27FC236}">
                <a16:creationId xmlns:a16="http://schemas.microsoft.com/office/drawing/2014/main" id="{09C815E1-E390-94FE-3B0C-2541453CF7E5}"/>
              </a:ext>
            </a:extLst>
          </p:cNvPr>
          <p:cNvSpPr txBox="1"/>
          <p:nvPr/>
        </p:nvSpPr>
        <p:spPr>
          <a:xfrm>
            <a:off x="5861542" y="6178818"/>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20" name="圓角矩形 19">
            <a:extLst>
              <a:ext uri="{FF2B5EF4-FFF2-40B4-BE49-F238E27FC236}">
                <a16:creationId xmlns:a16="http://schemas.microsoft.com/office/drawing/2014/main" id="{07179721-A00D-70F9-E0B9-B7D199E2B83F}"/>
              </a:ext>
            </a:extLst>
          </p:cNvPr>
          <p:cNvSpPr/>
          <p:nvPr/>
        </p:nvSpPr>
        <p:spPr>
          <a:xfrm>
            <a:off x="7734909" y="614972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21" name="文字方塊 20">
            <a:extLst>
              <a:ext uri="{FF2B5EF4-FFF2-40B4-BE49-F238E27FC236}">
                <a16:creationId xmlns:a16="http://schemas.microsoft.com/office/drawing/2014/main" id="{23C4D787-EFD9-A8BE-C118-31679759D4A0}"/>
              </a:ext>
            </a:extLst>
          </p:cNvPr>
          <p:cNvSpPr txBox="1"/>
          <p:nvPr/>
        </p:nvSpPr>
        <p:spPr>
          <a:xfrm>
            <a:off x="8294219" y="617157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22" name="圓角矩形 21">
            <a:extLst>
              <a:ext uri="{FF2B5EF4-FFF2-40B4-BE49-F238E27FC236}">
                <a16:creationId xmlns:a16="http://schemas.microsoft.com/office/drawing/2014/main" id="{9114E970-6D06-8883-69F2-AC2FFA14557A}"/>
              </a:ext>
            </a:extLst>
          </p:cNvPr>
          <p:cNvSpPr/>
          <p:nvPr/>
        </p:nvSpPr>
        <p:spPr>
          <a:xfrm>
            <a:off x="10155423" y="6144693"/>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23" name="文字方塊 22">
            <a:extLst>
              <a:ext uri="{FF2B5EF4-FFF2-40B4-BE49-F238E27FC236}">
                <a16:creationId xmlns:a16="http://schemas.microsoft.com/office/drawing/2014/main" id="{FD70E040-DB77-5805-20E8-637906B04D89}"/>
              </a:ext>
            </a:extLst>
          </p:cNvPr>
          <p:cNvSpPr txBox="1"/>
          <p:nvPr/>
        </p:nvSpPr>
        <p:spPr>
          <a:xfrm>
            <a:off x="10731099" y="6179488"/>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27" name="圓角矩形 26">
            <a:extLst>
              <a:ext uri="{FF2B5EF4-FFF2-40B4-BE49-F238E27FC236}">
                <a16:creationId xmlns:a16="http://schemas.microsoft.com/office/drawing/2014/main" id="{15C3A9E0-5231-9712-211B-F2543263D056}"/>
              </a:ext>
            </a:extLst>
          </p:cNvPr>
          <p:cNvSpPr/>
          <p:nvPr/>
        </p:nvSpPr>
        <p:spPr>
          <a:xfrm>
            <a:off x="9554464" y="469235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3</a:t>
            </a:r>
            <a:endParaRPr kumimoji="1" lang="zh-TW" altLang="en-US" sz="2000" baseline="-25000" dirty="0"/>
          </a:p>
        </p:txBody>
      </p:sp>
      <p:sp>
        <p:nvSpPr>
          <p:cNvPr id="28" name="圓角矩形 27">
            <a:extLst>
              <a:ext uri="{FF2B5EF4-FFF2-40B4-BE49-F238E27FC236}">
                <a16:creationId xmlns:a16="http://schemas.microsoft.com/office/drawing/2014/main" id="{A5B26178-0D41-620D-92E0-C21F1A858AB7}"/>
              </a:ext>
            </a:extLst>
          </p:cNvPr>
          <p:cNvSpPr/>
          <p:nvPr/>
        </p:nvSpPr>
        <p:spPr>
          <a:xfrm>
            <a:off x="10130090" y="469235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29" name="圓角矩形 28">
            <a:extLst>
              <a:ext uri="{FF2B5EF4-FFF2-40B4-BE49-F238E27FC236}">
                <a16:creationId xmlns:a16="http://schemas.microsoft.com/office/drawing/2014/main" id="{179815C8-E81D-DC79-5550-8E3356121A36}"/>
              </a:ext>
            </a:extLst>
          </p:cNvPr>
          <p:cNvSpPr/>
          <p:nvPr/>
        </p:nvSpPr>
        <p:spPr>
          <a:xfrm>
            <a:off x="10711761" y="468873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3</a:t>
            </a:r>
            <a:endParaRPr kumimoji="1" lang="zh-TW" altLang="en-US" sz="2000" baseline="-25000" dirty="0"/>
          </a:p>
        </p:txBody>
      </p:sp>
      <p:sp>
        <p:nvSpPr>
          <p:cNvPr id="30" name="圓角矩形 29">
            <a:extLst>
              <a:ext uri="{FF2B5EF4-FFF2-40B4-BE49-F238E27FC236}">
                <a16:creationId xmlns:a16="http://schemas.microsoft.com/office/drawing/2014/main" id="{ADD29C84-8D9E-E259-1D7D-EC0C2203643F}"/>
              </a:ext>
            </a:extLst>
          </p:cNvPr>
          <p:cNvSpPr/>
          <p:nvPr/>
        </p:nvSpPr>
        <p:spPr>
          <a:xfrm>
            <a:off x="7153938" y="469235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2</a:t>
            </a:r>
            <a:endParaRPr kumimoji="1" lang="zh-TW" altLang="en-US" sz="2000" baseline="-25000" dirty="0"/>
          </a:p>
        </p:txBody>
      </p:sp>
      <p:sp>
        <p:nvSpPr>
          <p:cNvPr id="31" name="圓角矩形 30">
            <a:extLst>
              <a:ext uri="{FF2B5EF4-FFF2-40B4-BE49-F238E27FC236}">
                <a16:creationId xmlns:a16="http://schemas.microsoft.com/office/drawing/2014/main" id="{2CB7E018-5210-57E9-0114-3AB680FE07B3}"/>
              </a:ext>
            </a:extLst>
          </p:cNvPr>
          <p:cNvSpPr/>
          <p:nvPr/>
        </p:nvSpPr>
        <p:spPr>
          <a:xfrm>
            <a:off x="7729564" y="469235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32" name="圓角矩形 31">
            <a:extLst>
              <a:ext uri="{FF2B5EF4-FFF2-40B4-BE49-F238E27FC236}">
                <a16:creationId xmlns:a16="http://schemas.microsoft.com/office/drawing/2014/main" id="{AB014BF2-81E8-25AD-3BA9-D63775853E00}"/>
              </a:ext>
            </a:extLst>
          </p:cNvPr>
          <p:cNvSpPr/>
          <p:nvPr/>
        </p:nvSpPr>
        <p:spPr>
          <a:xfrm>
            <a:off x="8311235" y="468873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2</a:t>
            </a:r>
            <a:endParaRPr kumimoji="1" lang="zh-TW" altLang="en-US" sz="2000" baseline="-25000" dirty="0"/>
          </a:p>
        </p:txBody>
      </p:sp>
      <p:sp>
        <p:nvSpPr>
          <p:cNvPr id="33" name="圓角矩形 32">
            <a:extLst>
              <a:ext uri="{FF2B5EF4-FFF2-40B4-BE49-F238E27FC236}">
                <a16:creationId xmlns:a16="http://schemas.microsoft.com/office/drawing/2014/main" id="{07F6C340-CAF8-D2E3-1412-CEFFB7AA4162}"/>
              </a:ext>
            </a:extLst>
          </p:cNvPr>
          <p:cNvSpPr/>
          <p:nvPr/>
        </p:nvSpPr>
        <p:spPr>
          <a:xfrm>
            <a:off x="4704315" y="469235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1</a:t>
            </a:r>
            <a:endParaRPr kumimoji="1" lang="zh-TW" altLang="en-US" sz="2000" baseline="-25000" dirty="0"/>
          </a:p>
        </p:txBody>
      </p:sp>
      <p:sp>
        <p:nvSpPr>
          <p:cNvPr id="34" name="圓角矩形 33">
            <a:extLst>
              <a:ext uri="{FF2B5EF4-FFF2-40B4-BE49-F238E27FC236}">
                <a16:creationId xmlns:a16="http://schemas.microsoft.com/office/drawing/2014/main" id="{A2587DFD-21BD-CDE2-5D60-FAD3BA577A0A}"/>
              </a:ext>
            </a:extLst>
          </p:cNvPr>
          <p:cNvSpPr/>
          <p:nvPr/>
        </p:nvSpPr>
        <p:spPr>
          <a:xfrm>
            <a:off x="5279941" y="469235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35" name="圓角矩形 34">
            <a:extLst>
              <a:ext uri="{FF2B5EF4-FFF2-40B4-BE49-F238E27FC236}">
                <a16:creationId xmlns:a16="http://schemas.microsoft.com/office/drawing/2014/main" id="{1979137F-8769-9695-7637-80134D5BA169}"/>
              </a:ext>
            </a:extLst>
          </p:cNvPr>
          <p:cNvSpPr/>
          <p:nvPr/>
        </p:nvSpPr>
        <p:spPr>
          <a:xfrm>
            <a:off x="5861612" y="468873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1</a:t>
            </a:r>
            <a:endParaRPr kumimoji="1" lang="zh-TW" altLang="en-US" sz="2000" baseline="-25000" dirty="0"/>
          </a:p>
        </p:txBody>
      </p:sp>
      <p:sp>
        <p:nvSpPr>
          <p:cNvPr id="39" name="圓角矩形 38">
            <a:extLst>
              <a:ext uri="{FF2B5EF4-FFF2-40B4-BE49-F238E27FC236}">
                <a16:creationId xmlns:a16="http://schemas.microsoft.com/office/drawing/2014/main" id="{8BD889CF-9484-0C82-70C0-6340D918B3E9}"/>
              </a:ext>
            </a:extLst>
          </p:cNvPr>
          <p:cNvSpPr/>
          <p:nvPr/>
        </p:nvSpPr>
        <p:spPr>
          <a:xfrm>
            <a:off x="7135071" y="273417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40" name="圓角矩形 39">
            <a:extLst>
              <a:ext uri="{FF2B5EF4-FFF2-40B4-BE49-F238E27FC236}">
                <a16:creationId xmlns:a16="http://schemas.microsoft.com/office/drawing/2014/main" id="{69BDE403-6F2B-2A4A-A376-248D173FC50A}"/>
              </a:ext>
            </a:extLst>
          </p:cNvPr>
          <p:cNvSpPr/>
          <p:nvPr/>
        </p:nvSpPr>
        <p:spPr>
          <a:xfrm>
            <a:off x="7712548" y="273417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41" name="圓角矩形 40">
            <a:extLst>
              <a:ext uri="{FF2B5EF4-FFF2-40B4-BE49-F238E27FC236}">
                <a16:creationId xmlns:a16="http://schemas.microsoft.com/office/drawing/2014/main" id="{71E6B737-A27E-9B79-CD6B-948592E1FA13}"/>
              </a:ext>
            </a:extLst>
          </p:cNvPr>
          <p:cNvSpPr/>
          <p:nvPr/>
        </p:nvSpPr>
        <p:spPr>
          <a:xfrm>
            <a:off x="8294219" y="273417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42" name="圓角矩形 41">
            <a:extLst>
              <a:ext uri="{FF2B5EF4-FFF2-40B4-BE49-F238E27FC236}">
                <a16:creationId xmlns:a16="http://schemas.microsoft.com/office/drawing/2014/main" id="{0B71A2F6-89FA-437E-911F-6ECCE0DE0856}"/>
              </a:ext>
            </a:extLst>
          </p:cNvPr>
          <p:cNvSpPr/>
          <p:nvPr/>
        </p:nvSpPr>
        <p:spPr>
          <a:xfrm rot="16200000">
            <a:off x="5266864" y="2670685"/>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5" name="文字方塊 44">
            <a:extLst>
              <a:ext uri="{FF2B5EF4-FFF2-40B4-BE49-F238E27FC236}">
                <a16:creationId xmlns:a16="http://schemas.microsoft.com/office/drawing/2014/main" id="{475455F1-1A19-97DA-1A63-86C922D54717}"/>
              </a:ext>
            </a:extLst>
          </p:cNvPr>
          <p:cNvSpPr txBox="1"/>
          <p:nvPr/>
        </p:nvSpPr>
        <p:spPr>
          <a:xfrm>
            <a:off x="5338224" y="3029628"/>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46" name="圓角矩形 45">
            <a:extLst>
              <a:ext uri="{FF2B5EF4-FFF2-40B4-BE49-F238E27FC236}">
                <a16:creationId xmlns:a16="http://schemas.microsoft.com/office/drawing/2014/main" id="{86E813EF-10BA-8164-EA0E-7646D39428B3}"/>
              </a:ext>
            </a:extLst>
          </p:cNvPr>
          <p:cNvSpPr/>
          <p:nvPr/>
        </p:nvSpPr>
        <p:spPr>
          <a:xfrm rot="16200000">
            <a:off x="5265078" y="3260459"/>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7" name="文字方塊 46">
            <a:extLst>
              <a:ext uri="{FF2B5EF4-FFF2-40B4-BE49-F238E27FC236}">
                <a16:creationId xmlns:a16="http://schemas.microsoft.com/office/drawing/2014/main" id="{D09BE094-8006-8567-2B01-7E1A261C401B}"/>
              </a:ext>
            </a:extLst>
          </p:cNvPr>
          <p:cNvSpPr txBox="1"/>
          <p:nvPr/>
        </p:nvSpPr>
        <p:spPr>
          <a:xfrm>
            <a:off x="5336438" y="3619402"/>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49" name="圓角矩形 48">
            <a:extLst>
              <a:ext uri="{FF2B5EF4-FFF2-40B4-BE49-F238E27FC236}">
                <a16:creationId xmlns:a16="http://schemas.microsoft.com/office/drawing/2014/main" id="{5497FDF6-6E6B-CACA-AD68-09882C9FB31F}"/>
              </a:ext>
            </a:extLst>
          </p:cNvPr>
          <p:cNvSpPr/>
          <p:nvPr/>
        </p:nvSpPr>
        <p:spPr>
          <a:xfrm rot="16200000">
            <a:off x="5259842" y="2080910"/>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0" name="文字方塊 49">
            <a:extLst>
              <a:ext uri="{FF2B5EF4-FFF2-40B4-BE49-F238E27FC236}">
                <a16:creationId xmlns:a16="http://schemas.microsoft.com/office/drawing/2014/main" id="{34B6D927-ED3F-30DF-7A82-B1BEB8F9C1F9}"/>
              </a:ext>
            </a:extLst>
          </p:cNvPr>
          <p:cNvSpPr txBox="1"/>
          <p:nvPr/>
        </p:nvSpPr>
        <p:spPr>
          <a:xfrm>
            <a:off x="5331202" y="2439853"/>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1</a:t>
            </a:r>
            <a:endParaRPr kumimoji="1" lang="zh-TW" altLang="en-US" sz="1800" baseline="-25000" dirty="0">
              <a:solidFill>
                <a:schemeClr val="bg1"/>
              </a:solidFill>
            </a:endParaRPr>
          </a:p>
        </p:txBody>
      </p:sp>
      <p:sp>
        <p:nvSpPr>
          <p:cNvPr id="53" name="圓角矩形 52">
            <a:extLst>
              <a:ext uri="{FF2B5EF4-FFF2-40B4-BE49-F238E27FC236}">
                <a16:creationId xmlns:a16="http://schemas.microsoft.com/office/drawing/2014/main" id="{DBE572CA-6E7D-04A6-5ED2-C9A5276AABCF}"/>
              </a:ext>
            </a:extLst>
          </p:cNvPr>
          <p:cNvSpPr/>
          <p:nvPr/>
        </p:nvSpPr>
        <p:spPr>
          <a:xfrm rot="16200000">
            <a:off x="10069103" y="267068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54" name="文字方塊 53">
            <a:extLst>
              <a:ext uri="{FF2B5EF4-FFF2-40B4-BE49-F238E27FC236}">
                <a16:creationId xmlns:a16="http://schemas.microsoft.com/office/drawing/2014/main" id="{B6D73BE6-9C95-6F38-F654-FBC3629F1DE7}"/>
              </a:ext>
            </a:extLst>
          </p:cNvPr>
          <p:cNvSpPr txBox="1"/>
          <p:nvPr/>
        </p:nvSpPr>
        <p:spPr>
          <a:xfrm>
            <a:off x="10140463" y="3029629"/>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55" name="圓角矩形 54">
            <a:extLst>
              <a:ext uri="{FF2B5EF4-FFF2-40B4-BE49-F238E27FC236}">
                <a16:creationId xmlns:a16="http://schemas.microsoft.com/office/drawing/2014/main" id="{3D84D303-7B5B-C0CB-60A6-6ACAC5096849}"/>
              </a:ext>
            </a:extLst>
          </p:cNvPr>
          <p:cNvSpPr/>
          <p:nvPr/>
        </p:nvSpPr>
        <p:spPr>
          <a:xfrm rot="16200000">
            <a:off x="10067317" y="3260460"/>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56" name="文字方塊 55">
            <a:extLst>
              <a:ext uri="{FF2B5EF4-FFF2-40B4-BE49-F238E27FC236}">
                <a16:creationId xmlns:a16="http://schemas.microsoft.com/office/drawing/2014/main" id="{FD09C80F-9497-4E1F-EF28-F577821AE9AA}"/>
              </a:ext>
            </a:extLst>
          </p:cNvPr>
          <p:cNvSpPr txBox="1"/>
          <p:nvPr/>
        </p:nvSpPr>
        <p:spPr>
          <a:xfrm>
            <a:off x="10138677" y="3619403"/>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57" name="圓角矩形 56">
            <a:extLst>
              <a:ext uri="{FF2B5EF4-FFF2-40B4-BE49-F238E27FC236}">
                <a16:creationId xmlns:a16="http://schemas.microsoft.com/office/drawing/2014/main" id="{76BA6002-F22B-2534-E7EB-97C846B2E2BE}"/>
              </a:ext>
            </a:extLst>
          </p:cNvPr>
          <p:cNvSpPr/>
          <p:nvPr/>
        </p:nvSpPr>
        <p:spPr>
          <a:xfrm rot="16200000">
            <a:off x="10062081" y="2080911"/>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58" name="文字方塊 57">
            <a:extLst>
              <a:ext uri="{FF2B5EF4-FFF2-40B4-BE49-F238E27FC236}">
                <a16:creationId xmlns:a16="http://schemas.microsoft.com/office/drawing/2014/main" id="{BDAD992D-C285-0814-141D-78D30180B5F4}"/>
              </a:ext>
            </a:extLst>
          </p:cNvPr>
          <p:cNvSpPr txBox="1"/>
          <p:nvPr/>
        </p:nvSpPr>
        <p:spPr>
          <a:xfrm>
            <a:off x="10133441" y="2439854"/>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1</a:t>
            </a:r>
            <a:endParaRPr kumimoji="1" lang="zh-TW" altLang="en-US" sz="1800" baseline="-25000" dirty="0">
              <a:solidFill>
                <a:schemeClr val="bg1"/>
              </a:solidFill>
            </a:endParaRPr>
          </a:p>
        </p:txBody>
      </p:sp>
      <p:pic>
        <p:nvPicPr>
          <p:cNvPr id="59" name="圖片 58">
            <a:extLst>
              <a:ext uri="{FF2B5EF4-FFF2-40B4-BE49-F238E27FC236}">
                <a16:creationId xmlns:a16="http://schemas.microsoft.com/office/drawing/2014/main" id="{6A02C634-C3E5-CA5F-30E9-2F145997B9D4}"/>
              </a:ext>
            </a:extLst>
          </p:cNvPr>
          <p:cNvPicPr>
            <a:picLocks noChangeAspect="1"/>
          </p:cNvPicPr>
          <p:nvPr/>
        </p:nvPicPr>
        <p:blipFill>
          <a:blip r:embed="rId4"/>
          <a:stretch>
            <a:fillRect/>
          </a:stretch>
        </p:blipFill>
        <p:spPr>
          <a:xfrm>
            <a:off x="806832" y="5725369"/>
            <a:ext cx="2972804" cy="543179"/>
          </a:xfrm>
          <a:prstGeom prst="rect">
            <a:avLst/>
          </a:prstGeom>
        </p:spPr>
      </p:pic>
      <p:sp>
        <p:nvSpPr>
          <p:cNvPr id="61" name="文字方塊 60">
            <a:extLst>
              <a:ext uri="{FF2B5EF4-FFF2-40B4-BE49-F238E27FC236}">
                <a16:creationId xmlns:a16="http://schemas.microsoft.com/office/drawing/2014/main" id="{C520CD93-873C-463D-AF8C-A1DDD87CCA79}"/>
              </a:ext>
            </a:extLst>
          </p:cNvPr>
          <p:cNvSpPr txBox="1"/>
          <p:nvPr/>
        </p:nvSpPr>
        <p:spPr>
          <a:xfrm>
            <a:off x="5069918" y="1504369"/>
            <a:ext cx="5567611" cy="369332"/>
          </a:xfrm>
          <a:prstGeom prst="rect">
            <a:avLst/>
          </a:prstGeom>
          <a:noFill/>
        </p:spPr>
        <p:txBody>
          <a:bodyPr wrap="square" rtlCol="0">
            <a:spAutoFit/>
          </a:bodyPr>
          <a:lstStyle/>
          <a:p>
            <a:pPr algn="ctr"/>
            <a:r>
              <a:rPr kumimoji="1" lang="en-US" altLang="zh-TW" dirty="0">
                <a:solidFill>
                  <a:srgbClr val="FF0000"/>
                </a:solidFill>
                <a:latin typeface="Microsoft JhengHei" panose="020B0604030504040204" pitchFamily="34" charset="-120"/>
                <a:ea typeface="Microsoft JhengHei" panose="020B0604030504040204" pitchFamily="34" charset="-120"/>
              </a:rPr>
              <a:t>(</a:t>
            </a:r>
            <a:r>
              <a:rPr kumimoji="1" lang="zh-TW" altLang="en-US" dirty="0">
                <a:solidFill>
                  <a:srgbClr val="FF0000"/>
                </a:solidFill>
                <a:latin typeface="Microsoft JhengHei" panose="020B0604030504040204" pitchFamily="34" charset="-120"/>
                <a:ea typeface="Microsoft JhengHei" panose="020B0604030504040204" pitchFamily="34" charset="-120"/>
              </a:rPr>
              <a:t>自注意力機制可以利用矩陣乘積來進行平行化計算</a:t>
            </a:r>
            <a:r>
              <a:rPr kumimoji="1" lang="en-US" altLang="zh-TW" dirty="0">
                <a:solidFill>
                  <a:srgbClr val="FF0000"/>
                </a:solidFill>
                <a:latin typeface="Microsoft JhengHei" panose="020B0604030504040204" pitchFamily="34" charset="-120"/>
                <a:ea typeface="Microsoft JhengHei" panose="020B0604030504040204" pitchFamily="34" charset="-120"/>
              </a:rPr>
              <a:t>)</a:t>
            </a:r>
          </a:p>
        </p:txBody>
      </p:sp>
      <p:sp>
        <p:nvSpPr>
          <p:cNvPr id="62" name="矩形 61">
            <a:extLst>
              <a:ext uri="{FF2B5EF4-FFF2-40B4-BE49-F238E27FC236}">
                <a16:creationId xmlns:a16="http://schemas.microsoft.com/office/drawing/2014/main" id="{5C9D9FE6-4146-C56B-E668-E84FB1F3BDE9}"/>
              </a:ext>
            </a:extLst>
          </p:cNvPr>
          <p:cNvSpPr/>
          <p:nvPr/>
        </p:nvSpPr>
        <p:spPr>
          <a:xfrm>
            <a:off x="4704315" y="1912366"/>
            <a:ext cx="6362773" cy="252517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3ADCB5F9-BA0B-0BF2-5398-5CFFBFF82156}"/>
                  </a:ext>
                </a:extLst>
              </p:cNvPr>
              <p:cNvSpPr txBox="1"/>
              <p:nvPr/>
            </p:nvSpPr>
            <p:spPr>
              <a:xfrm>
                <a:off x="5170106" y="1897689"/>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𝑄</m:t>
                      </m:r>
                    </m:oMath>
                  </m:oMathPara>
                </a14:m>
                <a:endParaRPr lang="zh-TW" altLang="en-US" sz="2400" dirty="0"/>
              </a:p>
            </p:txBody>
          </p:sp>
        </mc:Choice>
        <mc:Fallback xmlns="">
          <p:sp>
            <p:nvSpPr>
              <p:cNvPr id="64" name="文字方塊 63">
                <a:extLst>
                  <a:ext uri="{FF2B5EF4-FFF2-40B4-BE49-F238E27FC236}">
                    <a16:creationId xmlns:a16="http://schemas.microsoft.com/office/drawing/2014/main" id="{3ADCB5F9-BA0B-0BF2-5398-5CFFBFF82156}"/>
                  </a:ext>
                </a:extLst>
              </p:cNvPr>
              <p:cNvSpPr txBox="1">
                <a:spLocks noRot="1" noChangeAspect="1" noMove="1" noResize="1" noEditPoints="1" noAdjustHandles="1" noChangeArrowheads="1" noChangeShapeType="1" noTextEdit="1"/>
              </p:cNvSpPr>
              <p:nvPr/>
            </p:nvSpPr>
            <p:spPr>
              <a:xfrm>
                <a:off x="5170106" y="1897689"/>
                <a:ext cx="686909" cy="461665"/>
              </a:xfrm>
              <a:prstGeom prst="rect">
                <a:avLst/>
              </a:prstGeom>
              <a:blipFill>
                <a:blip r:embed="rId5"/>
                <a:stretch>
                  <a:fillRect b="-135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4338EB73-7A7A-1E1C-F380-BE0988980C28}"/>
                  </a:ext>
                </a:extLst>
              </p:cNvPr>
              <p:cNvSpPr txBox="1"/>
              <p:nvPr/>
            </p:nvSpPr>
            <p:spPr>
              <a:xfrm>
                <a:off x="7639828" y="1897689"/>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𝐾</m:t>
                      </m:r>
                      <m:r>
                        <a:rPr lang="en-US" altLang="zh-TW" sz="2400" b="0" i="1" baseline="30000" smtClean="0">
                          <a:latin typeface="Cambria Math" panose="02040503050406030204" pitchFamily="18" charset="0"/>
                        </a:rPr>
                        <m:t>𝑇</m:t>
                      </m:r>
                    </m:oMath>
                  </m:oMathPara>
                </a14:m>
                <a:endParaRPr lang="zh-TW" altLang="en-US" sz="2400" baseline="30000" dirty="0"/>
              </a:p>
            </p:txBody>
          </p:sp>
        </mc:Choice>
        <mc:Fallback xmlns="">
          <p:sp>
            <p:nvSpPr>
              <p:cNvPr id="65" name="文字方塊 64">
                <a:extLst>
                  <a:ext uri="{FF2B5EF4-FFF2-40B4-BE49-F238E27FC236}">
                    <a16:creationId xmlns:a16="http://schemas.microsoft.com/office/drawing/2014/main" id="{4338EB73-7A7A-1E1C-F380-BE0988980C28}"/>
                  </a:ext>
                </a:extLst>
              </p:cNvPr>
              <p:cNvSpPr txBox="1">
                <a:spLocks noRot="1" noChangeAspect="1" noMove="1" noResize="1" noEditPoints="1" noAdjustHandles="1" noChangeArrowheads="1" noChangeShapeType="1" noTextEdit="1"/>
              </p:cNvSpPr>
              <p:nvPr/>
            </p:nvSpPr>
            <p:spPr>
              <a:xfrm>
                <a:off x="7639828" y="1897689"/>
                <a:ext cx="686909" cy="461665"/>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69649E02-9C83-7F4F-C360-3872FF98D2F6}"/>
                  </a:ext>
                </a:extLst>
              </p:cNvPr>
              <p:cNvSpPr txBox="1"/>
              <p:nvPr/>
            </p:nvSpPr>
            <p:spPr>
              <a:xfrm>
                <a:off x="9994521" y="1894352"/>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oMath>
                  </m:oMathPara>
                </a14:m>
                <a:endParaRPr lang="zh-TW" altLang="en-US" sz="2400" dirty="0"/>
              </a:p>
            </p:txBody>
          </p:sp>
        </mc:Choice>
        <mc:Fallback xmlns="">
          <p:sp>
            <p:nvSpPr>
              <p:cNvPr id="66" name="文字方塊 65">
                <a:extLst>
                  <a:ext uri="{FF2B5EF4-FFF2-40B4-BE49-F238E27FC236}">
                    <a16:creationId xmlns:a16="http://schemas.microsoft.com/office/drawing/2014/main" id="{69649E02-9C83-7F4F-C360-3872FF98D2F6}"/>
                  </a:ext>
                </a:extLst>
              </p:cNvPr>
              <p:cNvSpPr txBox="1">
                <a:spLocks noRot="1" noChangeAspect="1" noMove="1" noResize="1" noEditPoints="1" noAdjustHandles="1" noChangeArrowheads="1" noChangeShapeType="1" noTextEdit="1"/>
              </p:cNvSpPr>
              <p:nvPr/>
            </p:nvSpPr>
            <p:spPr>
              <a:xfrm>
                <a:off x="9994521" y="1894352"/>
                <a:ext cx="686909" cy="461665"/>
              </a:xfrm>
              <a:prstGeom prst="rect">
                <a:avLst/>
              </a:prstGeom>
              <a:blipFill>
                <a:blip r:embed="rId7"/>
                <a:stretch>
                  <a:fillRect/>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6A23F0C9-C20A-2C50-004E-F213D1CB681A}"/>
              </a:ext>
            </a:extLst>
          </p:cNvPr>
          <p:cNvSpPr txBox="1"/>
          <p:nvPr/>
        </p:nvSpPr>
        <p:spPr>
          <a:xfrm>
            <a:off x="9981159" y="4068205"/>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7" name="文字方塊 6">
            <a:extLst>
              <a:ext uri="{FF2B5EF4-FFF2-40B4-BE49-F238E27FC236}">
                <a16:creationId xmlns:a16="http://schemas.microsoft.com/office/drawing/2014/main" id="{66DFDC0E-0195-B0B8-3023-708C64EC10D0}"/>
              </a:ext>
            </a:extLst>
          </p:cNvPr>
          <p:cNvSpPr txBox="1"/>
          <p:nvPr/>
        </p:nvSpPr>
        <p:spPr>
          <a:xfrm>
            <a:off x="5143043" y="4074554"/>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8" name="文字方塊 7">
            <a:extLst>
              <a:ext uri="{FF2B5EF4-FFF2-40B4-BE49-F238E27FC236}">
                <a16:creationId xmlns:a16="http://schemas.microsoft.com/office/drawing/2014/main" id="{4C51F3D3-FCD0-B930-B86E-B1048D8098B7}"/>
              </a:ext>
            </a:extLst>
          </p:cNvPr>
          <p:cNvSpPr txBox="1"/>
          <p:nvPr/>
        </p:nvSpPr>
        <p:spPr>
          <a:xfrm>
            <a:off x="7625979" y="4070697"/>
            <a:ext cx="805300" cy="369332"/>
          </a:xfrm>
          <a:prstGeom prst="rect">
            <a:avLst/>
          </a:prstGeom>
          <a:noFill/>
        </p:spPr>
        <p:txBody>
          <a:bodyPr wrap="square" rtlCol="0">
            <a:spAutoFit/>
          </a:bodyPr>
          <a:lstStyle/>
          <a:p>
            <a:r>
              <a:rPr kumimoji="1" lang="en-US" altLang="zh-TW" dirty="0"/>
              <a:t>d</a:t>
            </a:r>
            <a:r>
              <a:rPr kumimoji="1" lang="en-US" altLang="zh-TW" baseline="-25000" dirty="0"/>
              <a:t>k </a:t>
            </a:r>
            <a:r>
              <a:rPr kumimoji="1" lang="en-US" altLang="zh-TW" dirty="0"/>
              <a:t>x N</a:t>
            </a:r>
            <a:endParaRPr kumimoji="1" lang="zh-TW" altLang="en-US" baseline="-25000" dirty="0"/>
          </a:p>
        </p:txBody>
      </p:sp>
      <p:sp>
        <p:nvSpPr>
          <p:cNvPr id="9" name="文字方塊 8">
            <a:extLst>
              <a:ext uri="{FF2B5EF4-FFF2-40B4-BE49-F238E27FC236}">
                <a16:creationId xmlns:a16="http://schemas.microsoft.com/office/drawing/2014/main" id="{187E2A89-6805-53F1-922F-5A0A7785DDBF}"/>
              </a:ext>
            </a:extLst>
          </p:cNvPr>
          <p:cNvSpPr txBox="1"/>
          <p:nvPr/>
        </p:nvSpPr>
        <p:spPr>
          <a:xfrm>
            <a:off x="806832" y="1389504"/>
            <a:ext cx="1398155" cy="369332"/>
          </a:xfrm>
          <a:prstGeom prst="rect">
            <a:avLst/>
          </a:prstGeom>
          <a:noFill/>
        </p:spPr>
        <p:txBody>
          <a:bodyPr wrap="square" rtlCol="0">
            <a:spAutoFit/>
          </a:bodyPr>
          <a:lstStyle/>
          <a:p>
            <a:r>
              <a:rPr kumimoji="1" lang="en-US" altLang="zh-TW" dirty="0" err="1"/>
              <a:t>d</a:t>
            </a:r>
            <a:r>
              <a:rPr kumimoji="1" lang="en-US" altLang="zh-TW" baseline="-25000" dirty="0" err="1"/>
              <a:t>q</a:t>
            </a:r>
            <a:r>
              <a:rPr kumimoji="1" lang="en-US" altLang="zh-TW" baseline="-25000" dirty="0"/>
              <a:t>  </a:t>
            </a:r>
            <a:r>
              <a:rPr kumimoji="1" lang="en-US" altLang="zh-TW" dirty="0"/>
              <a:t>= d</a:t>
            </a:r>
            <a:r>
              <a:rPr kumimoji="1" lang="en-US" altLang="zh-TW" baseline="-25000" dirty="0"/>
              <a:t>k</a:t>
            </a:r>
            <a:r>
              <a:rPr kumimoji="1" lang="en-US" altLang="zh-TW" dirty="0"/>
              <a:t> = d</a:t>
            </a:r>
            <a:r>
              <a:rPr kumimoji="1" lang="en-US" altLang="zh-TW" baseline="-25000" dirty="0"/>
              <a:t>v</a:t>
            </a:r>
            <a:endParaRPr kumimoji="1" lang="zh-TW" altLang="en-US" dirty="0"/>
          </a:p>
        </p:txBody>
      </p:sp>
    </p:spTree>
    <p:extLst>
      <p:ext uri="{BB962C8B-B14F-4D97-AF65-F5344CB8AC3E}">
        <p14:creationId xmlns:p14="http://schemas.microsoft.com/office/powerpoint/2010/main" val="158911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5" grpId="0"/>
      <p:bldP spid="46" grpId="0" animBg="1"/>
      <p:bldP spid="47" grpId="0"/>
      <p:bldP spid="49" grpId="0" animBg="1"/>
      <p:bldP spid="50" grpId="0"/>
      <p:bldP spid="53" grpId="0" animBg="1"/>
      <p:bldP spid="54" grpId="0"/>
      <p:bldP spid="55" grpId="0" animBg="1"/>
      <p:bldP spid="56" grpId="0"/>
      <p:bldP spid="57" grpId="0" animBg="1"/>
      <p:bldP spid="58" grpId="0"/>
      <p:bldP spid="61" grpId="0"/>
      <p:bldP spid="62" grpId="0" animBg="1"/>
      <p:bldP spid="64" grpId="0"/>
      <p:bldP spid="65" grpId="0"/>
      <p:bldP spid="66" grpId="0"/>
      <p:bldP spid="3"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E6A68A-301E-B63D-162A-5B3335DF4F21}"/>
              </a:ext>
            </a:extLst>
          </p:cNvPr>
          <p:cNvSpPr>
            <a:spLocks noGrp="1"/>
          </p:cNvSpPr>
          <p:nvPr>
            <p:ph type="title"/>
          </p:nvPr>
        </p:nvSpPr>
        <p:spPr/>
        <p:txBody>
          <a:bodyPr/>
          <a:lstStyle/>
          <a:p>
            <a:r>
              <a:rPr kumimoji="1" lang="en-US" altLang="zh-TW" dirty="0">
                <a:ea typeface="Microsoft JhengHei" panose="020B0604030504040204" pitchFamily="34" charset="-120"/>
              </a:rPr>
              <a:t>Transformers </a:t>
            </a:r>
            <a:r>
              <a:rPr kumimoji="1" lang="zh-TW" altLang="en-US" dirty="0">
                <a:ea typeface="Microsoft JhengHei" panose="020B0604030504040204" pitchFamily="34" charset="-120"/>
              </a:rPr>
              <a:t>的權重值</a:t>
            </a:r>
            <a:r>
              <a:rPr kumimoji="1" lang="en-US" altLang="zh-TW" dirty="0">
                <a:ea typeface="Microsoft JhengHei" panose="020B0604030504040204" pitchFamily="34" charset="-120"/>
              </a:rPr>
              <a:t> (1/2)</a:t>
            </a:r>
            <a:endParaRPr kumimoji="1" lang="zh-TW" altLang="en-US" dirty="0"/>
          </a:p>
        </p:txBody>
      </p:sp>
      <p:sp>
        <p:nvSpPr>
          <p:cNvPr id="4" name="投影片編號版面配置區 3">
            <a:extLst>
              <a:ext uri="{FF2B5EF4-FFF2-40B4-BE49-F238E27FC236}">
                <a16:creationId xmlns:a16="http://schemas.microsoft.com/office/drawing/2014/main" id="{99AF7FA8-74D3-90D4-E217-2B573E67622C}"/>
              </a:ext>
            </a:extLst>
          </p:cNvPr>
          <p:cNvSpPr>
            <a:spLocks noGrp="1"/>
          </p:cNvSpPr>
          <p:nvPr>
            <p:ph type="sldNum" sz="quarter" idx="12"/>
          </p:nvPr>
        </p:nvSpPr>
        <p:spPr/>
        <p:txBody>
          <a:bodyPr/>
          <a:lstStyle/>
          <a:p>
            <a:fld id="{6113E31D-E2AB-40D1-8B51-AFA5AFEF393A}" type="slidenum">
              <a:rPr lang="en-US" smtClean="0"/>
              <a:pPr/>
              <a:t>17</a:t>
            </a:fld>
            <a:endParaRPr lang="en-US" dirty="0"/>
          </a:p>
        </p:txBody>
      </p:sp>
      <p:sp>
        <p:nvSpPr>
          <p:cNvPr id="7" name="文字方塊 6">
            <a:extLst>
              <a:ext uri="{FF2B5EF4-FFF2-40B4-BE49-F238E27FC236}">
                <a16:creationId xmlns:a16="http://schemas.microsoft.com/office/drawing/2014/main" id="{F938BF0D-40C4-8AE8-DA83-56C66988DDE3}"/>
              </a:ext>
            </a:extLst>
          </p:cNvPr>
          <p:cNvSpPr txBox="1"/>
          <p:nvPr/>
        </p:nvSpPr>
        <p:spPr>
          <a:xfrm flipH="1">
            <a:off x="3294318" y="6380722"/>
            <a:ext cx="307942" cy="369332"/>
          </a:xfrm>
          <a:prstGeom prst="rect">
            <a:avLst/>
          </a:prstGeom>
          <a:noFill/>
        </p:spPr>
        <p:txBody>
          <a:bodyPr wrap="square" rtlCol="0">
            <a:spAutoFit/>
          </a:bodyPr>
          <a:lstStyle/>
          <a:p>
            <a:pPr algn="ctr"/>
            <a:r>
              <a:rPr kumimoji="1" lang="en-US" altLang="zh-TW" dirty="0"/>
              <a:t>I</a:t>
            </a:r>
            <a:endParaRPr kumimoji="1" lang="zh-TW" altLang="en-US" dirty="0"/>
          </a:p>
        </p:txBody>
      </p:sp>
      <p:sp>
        <p:nvSpPr>
          <p:cNvPr id="9" name="文字方塊 8">
            <a:extLst>
              <a:ext uri="{FF2B5EF4-FFF2-40B4-BE49-F238E27FC236}">
                <a16:creationId xmlns:a16="http://schemas.microsoft.com/office/drawing/2014/main" id="{6A71FF92-2DD4-2188-4923-BA97A6F2420C}"/>
              </a:ext>
            </a:extLst>
          </p:cNvPr>
          <p:cNvSpPr txBox="1"/>
          <p:nvPr/>
        </p:nvSpPr>
        <p:spPr>
          <a:xfrm>
            <a:off x="5751426" y="6370226"/>
            <a:ext cx="870944" cy="369332"/>
          </a:xfrm>
          <a:prstGeom prst="rect">
            <a:avLst/>
          </a:prstGeom>
          <a:noFill/>
        </p:spPr>
        <p:txBody>
          <a:bodyPr wrap="none" rtlCol="0">
            <a:spAutoFit/>
          </a:bodyPr>
          <a:lstStyle/>
          <a:p>
            <a:pPr algn="ctr"/>
            <a:r>
              <a:rPr kumimoji="1" lang="en-US" altLang="zh-TW" dirty="0"/>
              <a:t>printed</a:t>
            </a:r>
            <a:endParaRPr kumimoji="1" lang="zh-TW" altLang="en-US" dirty="0"/>
          </a:p>
        </p:txBody>
      </p:sp>
      <p:sp>
        <p:nvSpPr>
          <p:cNvPr id="11" name="文字方塊 10">
            <a:extLst>
              <a:ext uri="{FF2B5EF4-FFF2-40B4-BE49-F238E27FC236}">
                <a16:creationId xmlns:a16="http://schemas.microsoft.com/office/drawing/2014/main" id="{D98D692E-18CA-45DC-0ADE-751EC2AF257B}"/>
              </a:ext>
            </a:extLst>
          </p:cNvPr>
          <p:cNvSpPr txBox="1"/>
          <p:nvPr/>
        </p:nvSpPr>
        <p:spPr>
          <a:xfrm>
            <a:off x="8683120" y="6358810"/>
            <a:ext cx="671979" cy="369332"/>
          </a:xfrm>
          <a:prstGeom prst="rect">
            <a:avLst/>
          </a:prstGeom>
          <a:noFill/>
        </p:spPr>
        <p:txBody>
          <a:bodyPr wrap="none" rtlCol="0">
            <a:spAutoFit/>
          </a:bodyPr>
          <a:lstStyle/>
          <a:p>
            <a:pPr algn="ctr"/>
            <a:r>
              <a:rPr kumimoji="1" lang="en-US" altLang="zh-TW" dirty="0"/>
              <a:t>Hello</a:t>
            </a:r>
            <a:endParaRPr kumimoji="1" lang="zh-TW" altLang="en-US" dirty="0"/>
          </a:p>
        </p:txBody>
      </p:sp>
      <p:sp>
        <p:nvSpPr>
          <p:cNvPr id="12" name="圓角矩形 11">
            <a:extLst>
              <a:ext uri="{FF2B5EF4-FFF2-40B4-BE49-F238E27FC236}">
                <a16:creationId xmlns:a16="http://schemas.microsoft.com/office/drawing/2014/main" id="{473031F7-19CE-0B6C-0A73-1EDD56C383BE}"/>
              </a:ext>
            </a:extLst>
          </p:cNvPr>
          <p:cNvSpPr/>
          <p:nvPr/>
        </p:nvSpPr>
        <p:spPr>
          <a:xfrm>
            <a:off x="8175681" y="501827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3" name="圓角矩形 12">
            <a:extLst>
              <a:ext uri="{FF2B5EF4-FFF2-40B4-BE49-F238E27FC236}">
                <a16:creationId xmlns:a16="http://schemas.microsoft.com/office/drawing/2014/main" id="{1FC4D4EB-5E06-0111-4343-8171CF9623B9}"/>
              </a:ext>
            </a:extLst>
          </p:cNvPr>
          <p:cNvSpPr/>
          <p:nvPr/>
        </p:nvSpPr>
        <p:spPr>
          <a:xfrm>
            <a:off x="8751307" y="501827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4" name="圓角矩形 13">
            <a:extLst>
              <a:ext uri="{FF2B5EF4-FFF2-40B4-BE49-F238E27FC236}">
                <a16:creationId xmlns:a16="http://schemas.microsoft.com/office/drawing/2014/main" id="{611F69F7-65E0-4490-C5C6-5778B7BF6D8D}"/>
              </a:ext>
            </a:extLst>
          </p:cNvPr>
          <p:cNvSpPr/>
          <p:nvPr/>
        </p:nvSpPr>
        <p:spPr>
          <a:xfrm>
            <a:off x="9332978" y="5014662"/>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5" name="圓角矩形 14">
            <a:extLst>
              <a:ext uri="{FF2B5EF4-FFF2-40B4-BE49-F238E27FC236}">
                <a16:creationId xmlns:a16="http://schemas.microsoft.com/office/drawing/2014/main" id="{E9A81773-6398-0FD8-CFD4-FD0C35E6F8EE}"/>
              </a:ext>
            </a:extLst>
          </p:cNvPr>
          <p:cNvSpPr/>
          <p:nvPr/>
        </p:nvSpPr>
        <p:spPr>
          <a:xfrm>
            <a:off x="5380297" y="501827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6" name="圓角矩形 15">
            <a:extLst>
              <a:ext uri="{FF2B5EF4-FFF2-40B4-BE49-F238E27FC236}">
                <a16:creationId xmlns:a16="http://schemas.microsoft.com/office/drawing/2014/main" id="{4756521D-145C-8D15-AB0F-07969BA0CEFC}"/>
              </a:ext>
            </a:extLst>
          </p:cNvPr>
          <p:cNvSpPr/>
          <p:nvPr/>
        </p:nvSpPr>
        <p:spPr>
          <a:xfrm>
            <a:off x="5955923" y="501827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7" name="圓角矩形 16">
            <a:extLst>
              <a:ext uri="{FF2B5EF4-FFF2-40B4-BE49-F238E27FC236}">
                <a16:creationId xmlns:a16="http://schemas.microsoft.com/office/drawing/2014/main" id="{AFE491CB-F796-F616-11B0-221FD736E911}"/>
              </a:ext>
            </a:extLst>
          </p:cNvPr>
          <p:cNvSpPr/>
          <p:nvPr/>
        </p:nvSpPr>
        <p:spPr>
          <a:xfrm>
            <a:off x="6537594" y="5014662"/>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8" name="圓角矩形 17">
            <a:extLst>
              <a:ext uri="{FF2B5EF4-FFF2-40B4-BE49-F238E27FC236}">
                <a16:creationId xmlns:a16="http://schemas.microsoft.com/office/drawing/2014/main" id="{4F638086-0B95-9BE7-E2C1-7CC74B40F307}"/>
              </a:ext>
            </a:extLst>
          </p:cNvPr>
          <p:cNvSpPr/>
          <p:nvPr/>
        </p:nvSpPr>
        <p:spPr>
          <a:xfrm>
            <a:off x="2618944" y="501827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9" name="圓角矩形 18">
            <a:extLst>
              <a:ext uri="{FF2B5EF4-FFF2-40B4-BE49-F238E27FC236}">
                <a16:creationId xmlns:a16="http://schemas.microsoft.com/office/drawing/2014/main" id="{32D7B499-4C3E-2874-182E-6417E0B5D7EE}"/>
              </a:ext>
            </a:extLst>
          </p:cNvPr>
          <p:cNvSpPr/>
          <p:nvPr/>
        </p:nvSpPr>
        <p:spPr>
          <a:xfrm>
            <a:off x="3194570" y="501827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20" name="圓角矩形 19">
            <a:extLst>
              <a:ext uri="{FF2B5EF4-FFF2-40B4-BE49-F238E27FC236}">
                <a16:creationId xmlns:a16="http://schemas.microsoft.com/office/drawing/2014/main" id="{024C8A30-DC99-4DAB-5978-2BB988269EAA}"/>
              </a:ext>
            </a:extLst>
          </p:cNvPr>
          <p:cNvSpPr/>
          <p:nvPr/>
        </p:nvSpPr>
        <p:spPr>
          <a:xfrm>
            <a:off x="3776241" y="5014662"/>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24" name="圓角矩形 23">
            <a:extLst>
              <a:ext uri="{FF2B5EF4-FFF2-40B4-BE49-F238E27FC236}">
                <a16:creationId xmlns:a16="http://schemas.microsoft.com/office/drawing/2014/main" id="{A4B00D99-E63E-51F8-8E80-DAC3303E99E0}"/>
              </a:ext>
            </a:extLst>
          </p:cNvPr>
          <p:cNvSpPr/>
          <p:nvPr/>
        </p:nvSpPr>
        <p:spPr>
          <a:xfrm rot="16200000">
            <a:off x="1023025" y="2516499"/>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5" name="文字方塊 24">
            <a:extLst>
              <a:ext uri="{FF2B5EF4-FFF2-40B4-BE49-F238E27FC236}">
                <a16:creationId xmlns:a16="http://schemas.microsoft.com/office/drawing/2014/main" id="{0B2790E8-356B-E31F-C1D2-BDF92C1401A3}"/>
              </a:ext>
            </a:extLst>
          </p:cNvPr>
          <p:cNvSpPr txBox="1"/>
          <p:nvPr/>
        </p:nvSpPr>
        <p:spPr>
          <a:xfrm>
            <a:off x="1094385" y="2875442"/>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26" name="圓角矩形 25">
            <a:extLst>
              <a:ext uri="{FF2B5EF4-FFF2-40B4-BE49-F238E27FC236}">
                <a16:creationId xmlns:a16="http://schemas.microsoft.com/office/drawing/2014/main" id="{4C40CFEC-7F97-D4C5-B2BF-D29C8371C62D}"/>
              </a:ext>
            </a:extLst>
          </p:cNvPr>
          <p:cNvSpPr/>
          <p:nvPr/>
        </p:nvSpPr>
        <p:spPr>
          <a:xfrm rot="16200000">
            <a:off x="1021239" y="3106273"/>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0E524CB2-73CC-21F9-B3B5-BEEF2C249011}"/>
              </a:ext>
            </a:extLst>
          </p:cNvPr>
          <p:cNvSpPr txBox="1"/>
          <p:nvPr/>
        </p:nvSpPr>
        <p:spPr>
          <a:xfrm>
            <a:off x="1092599" y="3465216"/>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28" name="圓角矩形 27">
            <a:extLst>
              <a:ext uri="{FF2B5EF4-FFF2-40B4-BE49-F238E27FC236}">
                <a16:creationId xmlns:a16="http://schemas.microsoft.com/office/drawing/2014/main" id="{8EAAB3D0-CD13-31DA-3835-DC7199C9D374}"/>
              </a:ext>
            </a:extLst>
          </p:cNvPr>
          <p:cNvSpPr/>
          <p:nvPr/>
        </p:nvSpPr>
        <p:spPr>
          <a:xfrm rot="16200000">
            <a:off x="1016003" y="1926724"/>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68FB1D95-DE5F-3026-238D-0B20A60B05F8}"/>
              </a:ext>
            </a:extLst>
          </p:cNvPr>
          <p:cNvSpPr txBox="1"/>
          <p:nvPr/>
        </p:nvSpPr>
        <p:spPr>
          <a:xfrm>
            <a:off x="1087363" y="2285667"/>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30" name="文字方塊 29">
            <a:extLst>
              <a:ext uri="{FF2B5EF4-FFF2-40B4-BE49-F238E27FC236}">
                <a16:creationId xmlns:a16="http://schemas.microsoft.com/office/drawing/2014/main" id="{BB002EE1-BED1-51AD-9687-997241B7A987}"/>
              </a:ext>
            </a:extLst>
          </p:cNvPr>
          <p:cNvSpPr txBox="1"/>
          <p:nvPr/>
        </p:nvSpPr>
        <p:spPr>
          <a:xfrm>
            <a:off x="744356" y="3937219"/>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32" name="圓角矩形 31">
            <a:extLst>
              <a:ext uri="{FF2B5EF4-FFF2-40B4-BE49-F238E27FC236}">
                <a16:creationId xmlns:a16="http://schemas.microsoft.com/office/drawing/2014/main" id="{BA39ED8B-77EF-49D8-DE0B-9FAF0F1AE540}"/>
              </a:ext>
            </a:extLst>
          </p:cNvPr>
          <p:cNvSpPr/>
          <p:nvPr/>
        </p:nvSpPr>
        <p:spPr>
          <a:xfrm rot="16200000">
            <a:off x="8945632" y="2493095"/>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3" name="文字方塊 32">
            <a:extLst>
              <a:ext uri="{FF2B5EF4-FFF2-40B4-BE49-F238E27FC236}">
                <a16:creationId xmlns:a16="http://schemas.microsoft.com/office/drawing/2014/main" id="{529D977C-7DE0-FF3E-EB00-04982A3BF2E8}"/>
              </a:ext>
            </a:extLst>
          </p:cNvPr>
          <p:cNvSpPr txBox="1"/>
          <p:nvPr/>
        </p:nvSpPr>
        <p:spPr>
          <a:xfrm>
            <a:off x="9016992" y="2852038"/>
            <a:ext cx="578498" cy="369332"/>
          </a:xfrm>
          <a:prstGeom prst="rect">
            <a:avLst/>
          </a:prstGeom>
          <a:noFill/>
        </p:spPr>
        <p:txBody>
          <a:bodyPr wrap="square" rtlCol="0">
            <a:spAutoFit/>
          </a:bodyPr>
          <a:lstStyle/>
          <a:p>
            <a:r>
              <a:rPr kumimoji="1" lang="en-US" altLang="zh-TW" dirty="0"/>
              <a:t>e</a:t>
            </a:r>
            <a:r>
              <a:rPr kumimoji="1" lang="en-US" altLang="zh-TW" sz="1800" baseline="-25000" dirty="0"/>
              <a:t>2</a:t>
            </a:r>
            <a:endParaRPr kumimoji="1" lang="zh-TW" altLang="en-US" sz="1800" baseline="-25000" dirty="0"/>
          </a:p>
        </p:txBody>
      </p:sp>
      <p:sp>
        <p:nvSpPr>
          <p:cNvPr id="34" name="圓角矩形 33">
            <a:extLst>
              <a:ext uri="{FF2B5EF4-FFF2-40B4-BE49-F238E27FC236}">
                <a16:creationId xmlns:a16="http://schemas.microsoft.com/office/drawing/2014/main" id="{DA8CBA8B-7F66-2F2B-C7C8-9716AB1CBF22}"/>
              </a:ext>
            </a:extLst>
          </p:cNvPr>
          <p:cNvSpPr/>
          <p:nvPr/>
        </p:nvSpPr>
        <p:spPr>
          <a:xfrm rot="16200000">
            <a:off x="8943846" y="3082869"/>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5" name="文字方塊 34">
            <a:extLst>
              <a:ext uri="{FF2B5EF4-FFF2-40B4-BE49-F238E27FC236}">
                <a16:creationId xmlns:a16="http://schemas.microsoft.com/office/drawing/2014/main" id="{C1FBA7A4-A711-C6F6-1FA2-EDD2E590B2D5}"/>
              </a:ext>
            </a:extLst>
          </p:cNvPr>
          <p:cNvSpPr txBox="1"/>
          <p:nvPr/>
        </p:nvSpPr>
        <p:spPr>
          <a:xfrm>
            <a:off x="9015206" y="3441812"/>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36" name="圓角矩形 35">
            <a:extLst>
              <a:ext uri="{FF2B5EF4-FFF2-40B4-BE49-F238E27FC236}">
                <a16:creationId xmlns:a16="http://schemas.microsoft.com/office/drawing/2014/main" id="{5D93D995-CA86-B16E-D5DD-495D8E9D2688}"/>
              </a:ext>
            </a:extLst>
          </p:cNvPr>
          <p:cNvSpPr/>
          <p:nvPr/>
        </p:nvSpPr>
        <p:spPr>
          <a:xfrm rot="16200000">
            <a:off x="8938610" y="1903320"/>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7" name="文字方塊 36">
            <a:extLst>
              <a:ext uri="{FF2B5EF4-FFF2-40B4-BE49-F238E27FC236}">
                <a16:creationId xmlns:a16="http://schemas.microsoft.com/office/drawing/2014/main" id="{F94F8A34-11C1-C5F0-5E5F-0BD107D8AFAC}"/>
              </a:ext>
            </a:extLst>
          </p:cNvPr>
          <p:cNvSpPr txBox="1"/>
          <p:nvPr/>
        </p:nvSpPr>
        <p:spPr>
          <a:xfrm>
            <a:off x="9009970" y="2262263"/>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pic>
        <p:nvPicPr>
          <p:cNvPr id="38" name="圖片 37">
            <a:extLst>
              <a:ext uri="{FF2B5EF4-FFF2-40B4-BE49-F238E27FC236}">
                <a16:creationId xmlns:a16="http://schemas.microsoft.com/office/drawing/2014/main" id="{DD28048C-E9C3-2AEE-E956-6F6A334CAFB6}"/>
              </a:ext>
            </a:extLst>
          </p:cNvPr>
          <p:cNvPicPr>
            <a:picLocks noChangeAspect="1"/>
          </p:cNvPicPr>
          <p:nvPr/>
        </p:nvPicPr>
        <p:blipFill>
          <a:blip r:embed="rId2"/>
          <a:stretch>
            <a:fillRect/>
          </a:stretch>
        </p:blipFill>
        <p:spPr>
          <a:xfrm>
            <a:off x="8496645" y="764395"/>
            <a:ext cx="2972804" cy="543179"/>
          </a:xfrm>
          <a:prstGeom prst="rect">
            <a:avLst/>
          </a:prstGeom>
        </p:spPr>
      </p:pic>
      <p:sp>
        <p:nvSpPr>
          <p:cNvPr id="46" name="圓角矩形 45">
            <a:extLst>
              <a:ext uri="{FF2B5EF4-FFF2-40B4-BE49-F238E27FC236}">
                <a16:creationId xmlns:a16="http://schemas.microsoft.com/office/drawing/2014/main" id="{B025E6CD-3BD7-AA5E-7E5C-87E608ABC292}"/>
              </a:ext>
            </a:extLst>
          </p:cNvPr>
          <p:cNvSpPr/>
          <p:nvPr/>
        </p:nvSpPr>
        <p:spPr>
          <a:xfrm rot="16200000">
            <a:off x="1905552" y="2210291"/>
            <a:ext cx="1732052" cy="17218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7" name="文字方塊 46">
            <a:extLst>
              <a:ext uri="{FF2B5EF4-FFF2-40B4-BE49-F238E27FC236}">
                <a16:creationId xmlns:a16="http://schemas.microsoft.com/office/drawing/2014/main" id="{AB4D5B1F-BB78-9B23-FB73-452C2273ECF0}"/>
              </a:ext>
            </a:extLst>
          </p:cNvPr>
          <p:cNvSpPr txBox="1"/>
          <p:nvPr/>
        </p:nvSpPr>
        <p:spPr>
          <a:xfrm>
            <a:off x="2246845" y="3937219"/>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8" name="文字方塊 47">
            <a:extLst>
              <a:ext uri="{FF2B5EF4-FFF2-40B4-BE49-F238E27FC236}">
                <a16:creationId xmlns:a16="http://schemas.microsoft.com/office/drawing/2014/main" id="{6C1DA17E-5B4C-917A-45A6-842F460AFF80}"/>
              </a:ext>
            </a:extLst>
          </p:cNvPr>
          <p:cNvSpPr txBox="1"/>
          <p:nvPr/>
        </p:nvSpPr>
        <p:spPr>
          <a:xfrm>
            <a:off x="2447913" y="2866312"/>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Q</a:t>
            </a:r>
            <a:endParaRPr kumimoji="1" lang="zh-TW" altLang="en-US" sz="2400" baseline="-25000" dirty="0">
              <a:solidFill>
                <a:schemeClr val="bg1"/>
              </a:solidFill>
            </a:endParaRPr>
          </a:p>
        </p:txBody>
      </p:sp>
      <p:sp>
        <p:nvSpPr>
          <p:cNvPr id="50" name="文字方塊 49">
            <a:extLst>
              <a:ext uri="{FF2B5EF4-FFF2-40B4-BE49-F238E27FC236}">
                <a16:creationId xmlns:a16="http://schemas.microsoft.com/office/drawing/2014/main" id="{A044B2FF-92A0-C400-6A7A-C12E669DA6D0}"/>
              </a:ext>
            </a:extLst>
          </p:cNvPr>
          <p:cNvSpPr txBox="1"/>
          <p:nvPr/>
        </p:nvSpPr>
        <p:spPr>
          <a:xfrm>
            <a:off x="6223138" y="3937219"/>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52" name="文字方塊 51">
            <a:extLst>
              <a:ext uri="{FF2B5EF4-FFF2-40B4-BE49-F238E27FC236}">
                <a16:creationId xmlns:a16="http://schemas.microsoft.com/office/drawing/2014/main" id="{F2929EA0-4FE9-E667-1E2D-D666ECE0919E}"/>
              </a:ext>
            </a:extLst>
          </p:cNvPr>
          <p:cNvSpPr txBox="1"/>
          <p:nvPr/>
        </p:nvSpPr>
        <p:spPr>
          <a:xfrm>
            <a:off x="4670759" y="3937219"/>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53" name="圓角矩形 52">
            <a:extLst>
              <a:ext uri="{FF2B5EF4-FFF2-40B4-BE49-F238E27FC236}">
                <a16:creationId xmlns:a16="http://schemas.microsoft.com/office/drawing/2014/main" id="{2AB4D049-063C-DCB9-36E0-55CD1463C524}"/>
              </a:ext>
            </a:extLst>
          </p:cNvPr>
          <p:cNvSpPr/>
          <p:nvPr/>
        </p:nvSpPr>
        <p:spPr>
          <a:xfrm rot="16200000">
            <a:off x="4948574" y="2512692"/>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4" name="文字方塊 53">
            <a:extLst>
              <a:ext uri="{FF2B5EF4-FFF2-40B4-BE49-F238E27FC236}">
                <a16:creationId xmlns:a16="http://schemas.microsoft.com/office/drawing/2014/main" id="{E33F03E8-FC3B-1D67-892A-56E27AF2768B}"/>
              </a:ext>
            </a:extLst>
          </p:cNvPr>
          <p:cNvSpPr txBox="1"/>
          <p:nvPr/>
        </p:nvSpPr>
        <p:spPr>
          <a:xfrm>
            <a:off x="5019934" y="2871635"/>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55" name="圓角矩形 54">
            <a:extLst>
              <a:ext uri="{FF2B5EF4-FFF2-40B4-BE49-F238E27FC236}">
                <a16:creationId xmlns:a16="http://schemas.microsoft.com/office/drawing/2014/main" id="{699435B4-693F-948F-A463-A0BDDB495A6A}"/>
              </a:ext>
            </a:extLst>
          </p:cNvPr>
          <p:cNvSpPr/>
          <p:nvPr/>
        </p:nvSpPr>
        <p:spPr>
          <a:xfrm rot="16200000">
            <a:off x="4946788" y="3102466"/>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6" name="文字方塊 55">
            <a:extLst>
              <a:ext uri="{FF2B5EF4-FFF2-40B4-BE49-F238E27FC236}">
                <a16:creationId xmlns:a16="http://schemas.microsoft.com/office/drawing/2014/main" id="{6DD67790-73F3-EB03-8995-410285E8DFB0}"/>
              </a:ext>
            </a:extLst>
          </p:cNvPr>
          <p:cNvSpPr txBox="1"/>
          <p:nvPr/>
        </p:nvSpPr>
        <p:spPr>
          <a:xfrm>
            <a:off x="5018148" y="3461409"/>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57" name="圓角矩形 56">
            <a:extLst>
              <a:ext uri="{FF2B5EF4-FFF2-40B4-BE49-F238E27FC236}">
                <a16:creationId xmlns:a16="http://schemas.microsoft.com/office/drawing/2014/main" id="{CAC3D342-125F-5370-D0D8-7247DE6439E8}"/>
              </a:ext>
            </a:extLst>
          </p:cNvPr>
          <p:cNvSpPr/>
          <p:nvPr/>
        </p:nvSpPr>
        <p:spPr>
          <a:xfrm rot="16200000">
            <a:off x="4941552" y="192291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8" name="文字方塊 57">
            <a:extLst>
              <a:ext uri="{FF2B5EF4-FFF2-40B4-BE49-F238E27FC236}">
                <a16:creationId xmlns:a16="http://schemas.microsoft.com/office/drawing/2014/main" id="{720B2D1D-225A-0B29-9AB5-54C276FAF02A}"/>
              </a:ext>
            </a:extLst>
          </p:cNvPr>
          <p:cNvSpPr txBox="1"/>
          <p:nvPr/>
        </p:nvSpPr>
        <p:spPr>
          <a:xfrm>
            <a:off x="5012912" y="2281860"/>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60" name="圓角矩形 59">
            <a:extLst>
              <a:ext uri="{FF2B5EF4-FFF2-40B4-BE49-F238E27FC236}">
                <a16:creationId xmlns:a16="http://schemas.microsoft.com/office/drawing/2014/main" id="{733D17FB-6D3A-89DD-07AB-D1203B0DCE53}"/>
              </a:ext>
            </a:extLst>
          </p:cNvPr>
          <p:cNvSpPr/>
          <p:nvPr/>
        </p:nvSpPr>
        <p:spPr>
          <a:xfrm rot="16200000">
            <a:off x="5831101" y="2206484"/>
            <a:ext cx="1732052" cy="1721804"/>
          </a:xfrm>
          <a:prstGeom prst="roundRect">
            <a:avLst/>
          </a:prstGeom>
          <a:ln w="190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61" name="文字方塊 60">
            <a:extLst>
              <a:ext uri="{FF2B5EF4-FFF2-40B4-BE49-F238E27FC236}">
                <a16:creationId xmlns:a16="http://schemas.microsoft.com/office/drawing/2014/main" id="{14DA6F2C-49DB-DE80-404D-39260F2F86C2}"/>
              </a:ext>
            </a:extLst>
          </p:cNvPr>
          <p:cNvSpPr txBox="1"/>
          <p:nvPr/>
        </p:nvSpPr>
        <p:spPr>
          <a:xfrm>
            <a:off x="6373462" y="2862505"/>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K</a:t>
            </a:r>
            <a:endParaRPr kumimoji="1" lang="zh-TW" altLang="en-US" sz="2400" baseline="-25000" dirty="0">
              <a:solidFill>
                <a:schemeClr val="bg1"/>
              </a:solidFill>
            </a:endParaRPr>
          </a:p>
        </p:txBody>
      </p:sp>
      <p:sp>
        <p:nvSpPr>
          <p:cNvPr id="63" name="圓角矩形 62">
            <a:extLst>
              <a:ext uri="{FF2B5EF4-FFF2-40B4-BE49-F238E27FC236}">
                <a16:creationId xmlns:a16="http://schemas.microsoft.com/office/drawing/2014/main" id="{0CD71591-DAC3-C8CA-B896-544CCC0141FB}"/>
              </a:ext>
            </a:extLst>
          </p:cNvPr>
          <p:cNvSpPr/>
          <p:nvPr/>
        </p:nvSpPr>
        <p:spPr>
          <a:xfrm rot="16200000">
            <a:off x="9811233" y="2182507"/>
            <a:ext cx="1732052" cy="1721804"/>
          </a:xfrm>
          <a:prstGeom prst="roundRect">
            <a:avLst/>
          </a:prstGeom>
          <a:ln w="19050">
            <a:solidFill>
              <a:srgbClr val="FF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TW" altLang="en-US" sz="2000" baseline="-25000" dirty="0"/>
          </a:p>
        </p:txBody>
      </p:sp>
      <p:sp>
        <p:nvSpPr>
          <p:cNvPr id="64" name="文字方塊 63">
            <a:extLst>
              <a:ext uri="{FF2B5EF4-FFF2-40B4-BE49-F238E27FC236}">
                <a16:creationId xmlns:a16="http://schemas.microsoft.com/office/drawing/2014/main" id="{FDB5CA85-2498-28A0-CB4C-961B784CFFA7}"/>
              </a:ext>
            </a:extLst>
          </p:cNvPr>
          <p:cNvSpPr txBox="1"/>
          <p:nvPr/>
        </p:nvSpPr>
        <p:spPr>
          <a:xfrm>
            <a:off x="10353594" y="2838528"/>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V</a:t>
            </a:r>
            <a:endParaRPr kumimoji="1" lang="zh-TW" altLang="en-US" sz="2400" baseline="-25000" dirty="0">
              <a:solidFill>
                <a:schemeClr val="bg1"/>
              </a:solidFill>
            </a:endParaRPr>
          </a:p>
        </p:txBody>
      </p:sp>
      <p:sp>
        <p:nvSpPr>
          <p:cNvPr id="65" name="文字方塊 64">
            <a:extLst>
              <a:ext uri="{FF2B5EF4-FFF2-40B4-BE49-F238E27FC236}">
                <a16:creationId xmlns:a16="http://schemas.microsoft.com/office/drawing/2014/main" id="{17EAF1D3-C74C-B3BC-F58E-91B383B7C5BD}"/>
              </a:ext>
            </a:extLst>
          </p:cNvPr>
          <p:cNvSpPr txBox="1"/>
          <p:nvPr/>
        </p:nvSpPr>
        <p:spPr>
          <a:xfrm>
            <a:off x="4101138" y="1788431"/>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p:sp>
        <p:nvSpPr>
          <p:cNvPr id="67" name="文字方塊 66">
            <a:extLst>
              <a:ext uri="{FF2B5EF4-FFF2-40B4-BE49-F238E27FC236}">
                <a16:creationId xmlns:a16="http://schemas.microsoft.com/office/drawing/2014/main" id="{80E0D3FB-9B92-1E45-E773-FDEDBEBF618C}"/>
              </a:ext>
            </a:extLst>
          </p:cNvPr>
          <p:cNvSpPr txBox="1"/>
          <p:nvPr/>
        </p:nvSpPr>
        <p:spPr>
          <a:xfrm>
            <a:off x="7383698" y="1788430"/>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BCDE0234-544F-C827-3B52-AB9EE84C0BEF}"/>
                  </a:ext>
                </a:extLst>
              </p:cNvPr>
              <p:cNvSpPr txBox="1"/>
              <p:nvPr/>
            </p:nvSpPr>
            <p:spPr>
              <a:xfrm>
                <a:off x="7607879" y="2118826"/>
                <a:ext cx="686909" cy="513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𝑇</m:t>
                      </m:r>
                    </m:oMath>
                  </m:oMathPara>
                </a14:m>
                <a:endParaRPr lang="zh-TW" altLang="en-US" sz="2800" baseline="30000" dirty="0"/>
              </a:p>
            </p:txBody>
          </p:sp>
        </mc:Choice>
        <mc:Fallback xmlns="">
          <p:sp>
            <p:nvSpPr>
              <p:cNvPr id="68" name="文字方塊 67">
                <a:extLst>
                  <a:ext uri="{FF2B5EF4-FFF2-40B4-BE49-F238E27FC236}">
                    <a16:creationId xmlns:a16="http://schemas.microsoft.com/office/drawing/2014/main" id="{BCDE0234-544F-C827-3B52-AB9EE84C0BEF}"/>
                  </a:ext>
                </a:extLst>
              </p:cNvPr>
              <p:cNvSpPr txBox="1">
                <a:spLocks noRot="1" noChangeAspect="1" noMove="1" noResize="1" noEditPoints="1" noAdjustHandles="1" noChangeArrowheads="1" noChangeShapeType="1" noTextEdit="1"/>
              </p:cNvSpPr>
              <p:nvPr/>
            </p:nvSpPr>
            <p:spPr>
              <a:xfrm>
                <a:off x="7607879" y="2118826"/>
                <a:ext cx="686909" cy="513282"/>
              </a:xfrm>
              <a:prstGeom prst="rect">
                <a:avLst/>
              </a:prstGeom>
              <a:blipFill>
                <a:blip r:embed="rId3"/>
                <a:stretch>
                  <a:fillRect/>
                </a:stretch>
              </a:blipFill>
            </p:spPr>
            <p:txBody>
              <a:bodyPr/>
              <a:lstStyle/>
              <a:p>
                <a:r>
                  <a:rPr lang="zh-TW" altLang="en-US">
                    <a:noFill/>
                  </a:rPr>
                  <a:t> </a:t>
                </a:r>
              </a:p>
            </p:txBody>
          </p:sp>
        </mc:Fallback>
      </mc:AlternateContent>
      <p:sp>
        <p:nvSpPr>
          <p:cNvPr id="69" name="文字方塊 68">
            <a:extLst>
              <a:ext uri="{FF2B5EF4-FFF2-40B4-BE49-F238E27FC236}">
                <a16:creationId xmlns:a16="http://schemas.microsoft.com/office/drawing/2014/main" id="{477173E1-8D52-B8B2-85DB-C383766057D1}"/>
              </a:ext>
            </a:extLst>
          </p:cNvPr>
          <p:cNvSpPr txBox="1"/>
          <p:nvPr/>
        </p:nvSpPr>
        <p:spPr>
          <a:xfrm>
            <a:off x="9570194" y="1508781"/>
            <a:ext cx="1151855" cy="400110"/>
          </a:xfrm>
          <a:prstGeom prst="rect">
            <a:avLst/>
          </a:prstGeom>
          <a:noFill/>
        </p:spPr>
        <p:txBody>
          <a:bodyPr wrap="square" rtlCol="0">
            <a:spAutoFit/>
          </a:bodyPr>
          <a:lstStyle/>
          <a:p>
            <a:r>
              <a:rPr kumimoji="1" lang="en-US" altLang="zh-TW" sz="2000" dirty="0"/>
              <a:t>V: N x d</a:t>
            </a:r>
            <a:r>
              <a:rPr kumimoji="1" lang="en-US" altLang="zh-TW" sz="2000" baseline="-25000" dirty="0"/>
              <a:t>k</a:t>
            </a:r>
            <a:endParaRPr kumimoji="1" lang="zh-TW" altLang="en-US" sz="2000" baseline="-25000" dirty="0"/>
          </a:p>
        </p:txBody>
      </p:sp>
      <p:sp>
        <p:nvSpPr>
          <p:cNvPr id="70" name="文字方塊 69">
            <a:extLst>
              <a:ext uri="{FF2B5EF4-FFF2-40B4-BE49-F238E27FC236}">
                <a16:creationId xmlns:a16="http://schemas.microsoft.com/office/drawing/2014/main" id="{D5691509-CB79-A458-424D-4F6FCE6B7F61}"/>
              </a:ext>
            </a:extLst>
          </p:cNvPr>
          <p:cNvSpPr txBox="1"/>
          <p:nvPr/>
        </p:nvSpPr>
        <p:spPr>
          <a:xfrm>
            <a:off x="1499610" y="1509459"/>
            <a:ext cx="1203222" cy="400110"/>
          </a:xfrm>
          <a:prstGeom prst="rect">
            <a:avLst/>
          </a:prstGeom>
          <a:noFill/>
        </p:spPr>
        <p:txBody>
          <a:bodyPr wrap="square" rtlCol="0">
            <a:spAutoFit/>
          </a:bodyPr>
          <a:lstStyle/>
          <a:p>
            <a:pPr algn="ctr"/>
            <a:r>
              <a:rPr kumimoji="1" lang="en-US" altLang="zh-TW" sz="2000" dirty="0"/>
              <a:t>Q: N x d</a:t>
            </a:r>
            <a:r>
              <a:rPr kumimoji="1" lang="en-US" altLang="zh-TW" sz="2000" baseline="-25000" dirty="0"/>
              <a:t>k</a:t>
            </a:r>
            <a:endParaRPr kumimoji="1" lang="zh-TW" altLang="en-US" sz="2000" baseline="-25000" dirty="0"/>
          </a:p>
        </p:txBody>
      </p:sp>
      <p:sp>
        <p:nvSpPr>
          <p:cNvPr id="71" name="文字方塊 70">
            <a:extLst>
              <a:ext uri="{FF2B5EF4-FFF2-40B4-BE49-F238E27FC236}">
                <a16:creationId xmlns:a16="http://schemas.microsoft.com/office/drawing/2014/main" id="{0CD38873-9614-04BC-8841-4997C4942A56}"/>
              </a:ext>
            </a:extLst>
          </p:cNvPr>
          <p:cNvSpPr txBox="1"/>
          <p:nvPr/>
        </p:nvSpPr>
        <p:spPr>
          <a:xfrm>
            <a:off x="5552041" y="1507282"/>
            <a:ext cx="1070329" cy="400110"/>
          </a:xfrm>
          <a:prstGeom prst="rect">
            <a:avLst/>
          </a:prstGeom>
          <a:noFill/>
        </p:spPr>
        <p:txBody>
          <a:bodyPr wrap="square" rtlCol="0">
            <a:spAutoFit/>
          </a:bodyPr>
          <a:lstStyle/>
          <a:p>
            <a:pPr algn="ctr"/>
            <a:r>
              <a:rPr kumimoji="1" lang="en-US" altLang="zh-TW" sz="2000" dirty="0"/>
              <a:t>K: N x d</a:t>
            </a:r>
            <a:r>
              <a:rPr kumimoji="1" lang="en-US" altLang="zh-TW" sz="2000" baseline="-25000" dirty="0"/>
              <a:t>k</a:t>
            </a:r>
            <a:endParaRPr kumimoji="1" lang="zh-TW" altLang="en-US" sz="2000" baseline="-25000" dirty="0"/>
          </a:p>
        </p:txBody>
      </p:sp>
      <p:sp>
        <p:nvSpPr>
          <p:cNvPr id="72" name="向右箭號 71">
            <a:extLst>
              <a:ext uri="{FF2B5EF4-FFF2-40B4-BE49-F238E27FC236}">
                <a16:creationId xmlns:a16="http://schemas.microsoft.com/office/drawing/2014/main" id="{491FA22E-7F0F-35A9-B538-130C61C31608}"/>
              </a:ext>
            </a:extLst>
          </p:cNvPr>
          <p:cNvSpPr/>
          <p:nvPr/>
        </p:nvSpPr>
        <p:spPr>
          <a:xfrm rot="16200000">
            <a:off x="6053778" y="4410624"/>
            <a:ext cx="311727" cy="42602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a:p>
        </p:txBody>
      </p:sp>
      <p:sp>
        <p:nvSpPr>
          <p:cNvPr id="74" name="文字方塊 73">
            <a:extLst>
              <a:ext uri="{FF2B5EF4-FFF2-40B4-BE49-F238E27FC236}">
                <a16:creationId xmlns:a16="http://schemas.microsoft.com/office/drawing/2014/main" id="{BBFB79C2-988B-C075-3686-C3AD7C02E9AC}"/>
              </a:ext>
            </a:extLst>
          </p:cNvPr>
          <p:cNvSpPr txBox="1"/>
          <p:nvPr/>
        </p:nvSpPr>
        <p:spPr>
          <a:xfrm>
            <a:off x="10311251" y="3933412"/>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75" name="文字方塊 74">
            <a:extLst>
              <a:ext uri="{FF2B5EF4-FFF2-40B4-BE49-F238E27FC236}">
                <a16:creationId xmlns:a16="http://schemas.microsoft.com/office/drawing/2014/main" id="{06018B9F-ECAC-B785-4568-BAB5992AA405}"/>
              </a:ext>
            </a:extLst>
          </p:cNvPr>
          <p:cNvSpPr txBox="1"/>
          <p:nvPr/>
        </p:nvSpPr>
        <p:spPr>
          <a:xfrm>
            <a:off x="8758872" y="3933412"/>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76" name="左中括弧 75">
            <a:extLst>
              <a:ext uri="{FF2B5EF4-FFF2-40B4-BE49-F238E27FC236}">
                <a16:creationId xmlns:a16="http://schemas.microsoft.com/office/drawing/2014/main" id="{8A91D5AB-DB0E-B888-8835-D6D4412887CA}"/>
              </a:ext>
            </a:extLst>
          </p:cNvPr>
          <p:cNvSpPr/>
          <p:nvPr/>
        </p:nvSpPr>
        <p:spPr>
          <a:xfrm rot="5400000">
            <a:off x="2066899" y="605993"/>
            <a:ext cx="123206" cy="278803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77" name="左中括弧 76">
            <a:extLst>
              <a:ext uri="{FF2B5EF4-FFF2-40B4-BE49-F238E27FC236}">
                <a16:creationId xmlns:a16="http://schemas.microsoft.com/office/drawing/2014/main" id="{83AF3BB9-4537-5E77-7100-63B578AFFE54}"/>
              </a:ext>
            </a:extLst>
          </p:cNvPr>
          <p:cNvSpPr/>
          <p:nvPr/>
        </p:nvSpPr>
        <p:spPr>
          <a:xfrm rot="5400000">
            <a:off x="6021057" y="592753"/>
            <a:ext cx="123206" cy="278803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78" name="左中括弧 77">
            <a:extLst>
              <a:ext uri="{FF2B5EF4-FFF2-40B4-BE49-F238E27FC236}">
                <a16:creationId xmlns:a16="http://schemas.microsoft.com/office/drawing/2014/main" id="{6CE4AB56-1E8E-E12B-D41D-63F79A7104BF}"/>
              </a:ext>
            </a:extLst>
          </p:cNvPr>
          <p:cNvSpPr/>
          <p:nvPr/>
        </p:nvSpPr>
        <p:spPr>
          <a:xfrm rot="5400000">
            <a:off x="10028472" y="598450"/>
            <a:ext cx="123206" cy="278803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F18FBFF0-C1A2-F290-DF9D-49EAE72C0BAE}"/>
              </a:ext>
            </a:extLst>
          </p:cNvPr>
          <p:cNvSpPr txBox="1"/>
          <p:nvPr/>
        </p:nvSpPr>
        <p:spPr>
          <a:xfrm>
            <a:off x="648905" y="5817350"/>
            <a:ext cx="2133127" cy="646331"/>
          </a:xfrm>
          <a:prstGeom prst="rect">
            <a:avLst/>
          </a:prstGeom>
          <a:noFill/>
        </p:spPr>
        <p:txBody>
          <a:bodyPr wrap="square" rtlCol="0">
            <a:spAutoFit/>
          </a:bodyPr>
          <a:lstStyle/>
          <a:p>
            <a:r>
              <a:rPr kumimoji="1" lang="en-US" altLang="zh-TW" dirty="0" err="1">
                <a:ea typeface="Microsoft JhengHei" panose="020B0604030504040204" pitchFamily="34" charset="-120"/>
              </a:rPr>
              <a:t>d</a:t>
            </a:r>
            <a:r>
              <a:rPr kumimoji="1" lang="en-US" altLang="zh-TW" baseline="-25000" dirty="0" err="1">
                <a:ea typeface="Microsoft JhengHei" panose="020B0604030504040204" pitchFamily="34" charset="-120"/>
              </a:rPr>
              <a:t>model</a:t>
            </a:r>
            <a:r>
              <a:rPr kumimoji="1" lang="en-US" altLang="zh-TW" baseline="-25000" dirty="0">
                <a:ea typeface="Microsoft JhengHei" panose="020B0604030504040204" pitchFamily="34" charset="-120"/>
              </a:rPr>
              <a:t> </a:t>
            </a:r>
            <a:r>
              <a:rPr kumimoji="1" lang="en-US" altLang="zh-TW" dirty="0">
                <a:ea typeface="Microsoft JhengHei" panose="020B0604030504040204" pitchFamily="34" charset="-120"/>
              </a:rPr>
              <a:t>: Embedding </a:t>
            </a:r>
            <a:r>
              <a:rPr kumimoji="1" lang="zh-TW" altLang="en-US" dirty="0">
                <a:ea typeface="Microsoft JhengHei" panose="020B0604030504040204" pitchFamily="34" charset="-120"/>
              </a:rPr>
              <a:t>的維度大小</a:t>
            </a:r>
          </a:p>
        </p:txBody>
      </p:sp>
    </p:spTree>
    <p:extLst>
      <p:ext uri="{BB962C8B-B14F-4D97-AF65-F5344CB8AC3E}">
        <p14:creationId xmlns:p14="http://schemas.microsoft.com/office/powerpoint/2010/main" val="18894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p:bldP spid="28" grpId="0" animBg="1"/>
      <p:bldP spid="29" grpId="0"/>
      <p:bldP spid="30" grpId="0"/>
      <p:bldP spid="32" grpId="0" animBg="1"/>
      <p:bldP spid="33" grpId="0"/>
      <p:bldP spid="34" grpId="0" animBg="1"/>
      <p:bldP spid="35" grpId="0"/>
      <p:bldP spid="36" grpId="0" animBg="1"/>
      <p:bldP spid="37" grpId="0"/>
      <p:bldP spid="46" grpId="0" animBg="1"/>
      <p:bldP spid="47" grpId="0"/>
      <p:bldP spid="48" grpId="0"/>
      <p:bldP spid="50" grpId="0"/>
      <p:bldP spid="52" grpId="0"/>
      <p:bldP spid="53" grpId="0" animBg="1"/>
      <p:bldP spid="54" grpId="0"/>
      <p:bldP spid="55" grpId="0" animBg="1"/>
      <p:bldP spid="56" grpId="0"/>
      <p:bldP spid="57" grpId="0" animBg="1"/>
      <p:bldP spid="58" grpId="0"/>
      <p:bldP spid="60" grpId="0" animBg="1"/>
      <p:bldP spid="61" grpId="0"/>
      <p:bldP spid="63" grpId="0" animBg="1"/>
      <p:bldP spid="64" grpId="0"/>
      <p:bldP spid="65" grpId="0"/>
      <p:bldP spid="67" grpId="0"/>
      <p:bldP spid="68" grpId="0"/>
      <p:bldP spid="69" grpId="0"/>
      <p:bldP spid="70" grpId="0"/>
      <p:bldP spid="71" grpId="0"/>
      <p:bldP spid="72" grpId="0" animBg="1"/>
      <p:bldP spid="74" grpId="0"/>
      <p:bldP spid="75" grpId="0"/>
      <p:bldP spid="76" grpId="0" animBg="1"/>
      <p:bldP spid="77" grpId="0" animBg="1"/>
      <p:bldP spid="78"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A3C13-B653-04FC-25AC-39AA3DEFABE5}"/>
              </a:ext>
            </a:extLst>
          </p:cNvPr>
          <p:cNvSpPr>
            <a:spLocks noGrp="1"/>
          </p:cNvSpPr>
          <p:nvPr>
            <p:ph type="title"/>
          </p:nvPr>
        </p:nvSpPr>
        <p:spPr/>
        <p:txBody>
          <a:bodyPr/>
          <a:lstStyle/>
          <a:p>
            <a:r>
              <a:rPr kumimoji="1" lang="en-US" altLang="zh-TW" dirty="0">
                <a:ea typeface="Microsoft JhengHei" panose="020B0604030504040204" pitchFamily="34" charset="-120"/>
              </a:rPr>
              <a:t>Transformers </a:t>
            </a:r>
            <a:r>
              <a:rPr kumimoji="1" lang="zh-TW" altLang="en-US" dirty="0">
                <a:ea typeface="Microsoft JhengHei" panose="020B0604030504040204" pitchFamily="34" charset="-120"/>
              </a:rPr>
              <a:t>的權重值</a:t>
            </a:r>
            <a:r>
              <a:rPr kumimoji="1" lang="en-US" altLang="zh-TW" dirty="0">
                <a:ea typeface="Microsoft JhengHei" panose="020B0604030504040204" pitchFamily="34" charset="-120"/>
              </a:rPr>
              <a:t> (2/2)</a:t>
            </a:r>
            <a:endParaRPr kumimoji="1" lang="zh-TW" altLang="en-US" dirty="0"/>
          </a:p>
        </p:txBody>
      </p:sp>
      <p:sp>
        <p:nvSpPr>
          <p:cNvPr id="4" name="投影片編號版面配置區 3">
            <a:extLst>
              <a:ext uri="{FF2B5EF4-FFF2-40B4-BE49-F238E27FC236}">
                <a16:creationId xmlns:a16="http://schemas.microsoft.com/office/drawing/2014/main" id="{765C7B03-2F89-183E-7768-69826AC7704C}"/>
              </a:ext>
            </a:extLst>
          </p:cNvPr>
          <p:cNvSpPr>
            <a:spLocks noGrp="1"/>
          </p:cNvSpPr>
          <p:nvPr>
            <p:ph type="sldNum" sz="quarter" idx="12"/>
          </p:nvPr>
        </p:nvSpPr>
        <p:spPr/>
        <p:txBody>
          <a:bodyPr/>
          <a:lstStyle/>
          <a:p>
            <a:fld id="{6113E31D-E2AB-40D1-8B51-AFA5AFEF393A}" type="slidenum">
              <a:rPr lang="en-US" smtClean="0"/>
              <a:pPr/>
              <a:t>18</a:t>
            </a:fld>
            <a:endParaRPr lang="en-US" dirty="0"/>
          </a:p>
        </p:txBody>
      </p:sp>
      <p:sp>
        <p:nvSpPr>
          <p:cNvPr id="5" name="圓角矩形 4">
            <a:extLst>
              <a:ext uri="{FF2B5EF4-FFF2-40B4-BE49-F238E27FC236}">
                <a16:creationId xmlns:a16="http://schemas.microsoft.com/office/drawing/2014/main" id="{BA7233D7-8027-5530-4D81-0B7985EBB2A2}"/>
              </a:ext>
            </a:extLst>
          </p:cNvPr>
          <p:cNvSpPr/>
          <p:nvPr/>
        </p:nvSpPr>
        <p:spPr>
          <a:xfrm>
            <a:off x="5928593" y="2282859"/>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6" name="圓角矩形 5">
            <a:extLst>
              <a:ext uri="{FF2B5EF4-FFF2-40B4-BE49-F238E27FC236}">
                <a16:creationId xmlns:a16="http://schemas.microsoft.com/office/drawing/2014/main" id="{1DE79E5E-ADF9-CC6D-1AFD-3B1CEB17E57C}"/>
              </a:ext>
            </a:extLst>
          </p:cNvPr>
          <p:cNvSpPr/>
          <p:nvPr/>
        </p:nvSpPr>
        <p:spPr>
          <a:xfrm>
            <a:off x="6506070" y="2282859"/>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7" name="圓角矩形 6">
            <a:extLst>
              <a:ext uri="{FF2B5EF4-FFF2-40B4-BE49-F238E27FC236}">
                <a16:creationId xmlns:a16="http://schemas.microsoft.com/office/drawing/2014/main" id="{BF7C6F2F-C7CE-DA0A-404C-C3837FDBE455}"/>
              </a:ext>
            </a:extLst>
          </p:cNvPr>
          <p:cNvSpPr/>
          <p:nvPr/>
        </p:nvSpPr>
        <p:spPr>
          <a:xfrm>
            <a:off x="7087741" y="2282859"/>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8" name="圓角矩形 7">
            <a:extLst>
              <a:ext uri="{FF2B5EF4-FFF2-40B4-BE49-F238E27FC236}">
                <a16:creationId xmlns:a16="http://schemas.microsoft.com/office/drawing/2014/main" id="{F3C5D05F-8248-D78B-E139-80232082DBA9}"/>
              </a:ext>
            </a:extLst>
          </p:cNvPr>
          <p:cNvSpPr/>
          <p:nvPr/>
        </p:nvSpPr>
        <p:spPr>
          <a:xfrm rot="16200000">
            <a:off x="1025544" y="2263033"/>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9" name="文字方塊 8">
            <a:extLst>
              <a:ext uri="{FF2B5EF4-FFF2-40B4-BE49-F238E27FC236}">
                <a16:creationId xmlns:a16="http://schemas.microsoft.com/office/drawing/2014/main" id="{D50439BA-F9EA-7A2A-A0DB-07808A6AF1D1}"/>
              </a:ext>
            </a:extLst>
          </p:cNvPr>
          <p:cNvSpPr txBox="1"/>
          <p:nvPr/>
        </p:nvSpPr>
        <p:spPr>
          <a:xfrm>
            <a:off x="1096904" y="2621976"/>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10" name="圓角矩形 9">
            <a:extLst>
              <a:ext uri="{FF2B5EF4-FFF2-40B4-BE49-F238E27FC236}">
                <a16:creationId xmlns:a16="http://schemas.microsoft.com/office/drawing/2014/main" id="{5211135A-FE15-2460-3B7A-8CFE643B1384}"/>
              </a:ext>
            </a:extLst>
          </p:cNvPr>
          <p:cNvSpPr/>
          <p:nvPr/>
        </p:nvSpPr>
        <p:spPr>
          <a:xfrm rot="16200000">
            <a:off x="1023758" y="2852807"/>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11" name="文字方塊 10">
            <a:extLst>
              <a:ext uri="{FF2B5EF4-FFF2-40B4-BE49-F238E27FC236}">
                <a16:creationId xmlns:a16="http://schemas.microsoft.com/office/drawing/2014/main" id="{009F2B71-040D-AF13-0B02-1457D308C460}"/>
              </a:ext>
            </a:extLst>
          </p:cNvPr>
          <p:cNvSpPr txBox="1"/>
          <p:nvPr/>
        </p:nvSpPr>
        <p:spPr>
          <a:xfrm>
            <a:off x="1095118" y="3211750"/>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12" name="圓角矩形 11">
            <a:extLst>
              <a:ext uri="{FF2B5EF4-FFF2-40B4-BE49-F238E27FC236}">
                <a16:creationId xmlns:a16="http://schemas.microsoft.com/office/drawing/2014/main" id="{29A8AB3F-E18D-7C06-592B-874FD6E2DF37}"/>
              </a:ext>
            </a:extLst>
          </p:cNvPr>
          <p:cNvSpPr/>
          <p:nvPr/>
        </p:nvSpPr>
        <p:spPr>
          <a:xfrm rot="16200000">
            <a:off x="1018522" y="1673258"/>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13" name="文字方塊 12">
            <a:extLst>
              <a:ext uri="{FF2B5EF4-FFF2-40B4-BE49-F238E27FC236}">
                <a16:creationId xmlns:a16="http://schemas.microsoft.com/office/drawing/2014/main" id="{087AD23E-311D-D665-741D-93EE60473046}"/>
              </a:ext>
            </a:extLst>
          </p:cNvPr>
          <p:cNvSpPr txBox="1"/>
          <p:nvPr/>
        </p:nvSpPr>
        <p:spPr>
          <a:xfrm>
            <a:off x="1089882" y="2032201"/>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1</a:t>
            </a:r>
            <a:endParaRPr kumimoji="1" lang="zh-TW" altLang="en-US" sz="1800" baseline="-25000" dirty="0">
              <a:solidFill>
                <a:schemeClr val="bg1"/>
              </a:solidFill>
            </a:endParaRPr>
          </a:p>
        </p:txBody>
      </p:sp>
      <p:sp>
        <p:nvSpPr>
          <p:cNvPr id="14" name="圓角矩形 13">
            <a:extLst>
              <a:ext uri="{FF2B5EF4-FFF2-40B4-BE49-F238E27FC236}">
                <a16:creationId xmlns:a16="http://schemas.microsoft.com/office/drawing/2014/main" id="{56415A89-E2C3-F2DE-517A-B1021B3747C4}"/>
              </a:ext>
            </a:extLst>
          </p:cNvPr>
          <p:cNvSpPr/>
          <p:nvPr/>
        </p:nvSpPr>
        <p:spPr>
          <a:xfrm rot="16200000">
            <a:off x="4201182" y="496248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15" name="文字方塊 14">
            <a:extLst>
              <a:ext uri="{FF2B5EF4-FFF2-40B4-BE49-F238E27FC236}">
                <a16:creationId xmlns:a16="http://schemas.microsoft.com/office/drawing/2014/main" id="{5F38FA28-D565-1F12-C2EB-EF38B63F321F}"/>
              </a:ext>
            </a:extLst>
          </p:cNvPr>
          <p:cNvSpPr txBox="1"/>
          <p:nvPr/>
        </p:nvSpPr>
        <p:spPr>
          <a:xfrm>
            <a:off x="4272542" y="5321429"/>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16" name="圓角矩形 15">
            <a:extLst>
              <a:ext uri="{FF2B5EF4-FFF2-40B4-BE49-F238E27FC236}">
                <a16:creationId xmlns:a16="http://schemas.microsoft.com/office/drawing/2014/main" id="{EC60A673-B450-4070-819C-03D8995F15EB}"/>
              </a:ext>
            </a:extLst>
          </p:cNvPr>
          <p:cNvSpPr/>
          <p:nvPr/>
        </p:nvSpPr>
        <p:spPr>
          <a:xfrm rot="16200000">
            <a:off x="4199396" y="5552260"/>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17" name="文字方塊 16">
            <a:extLst>
              <a:ext uri="{FF2B5EF4-FFF2-40B4-BE49-F238E27FC236}">
                <a16:creationId xmlns:a16="http://schemas.microsoft.com/office/drawing/2014/main" id="{E6A319F4-C02C-5FB0-D104-DF36FBD7842E}"/>
              </a:ext>
            </a:extLst>
          </p:cNvPr>
          <p:cNvSpPr txBox="1"/>
          <p:nvPr/>
        </p:nvSpPr>
        <p:spPr>
          <a:xfrm>
            <a:off x="4270756" y="5911203"/>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18" name="圓角矩形 17">
            <a:extLst>
              <a:ext uri="{FF2B5EF4-FFF2-40B4-BE49-F238E27FC236}">
                <a16:creationId xmlns:a16="http://schemas.microsoft.com/office/drawing/2014/main" id="{26D063D6-F87E-FE78-35A0-4D34497AEF6B}"/>
              </a:ext>
            </a:extLst>
          </p:cNvPr>
          <p:cNvSpPr/>
          <p:nvPr/>
        </p:nvSpPr>
        <p:spPr>
          <a:xfrm rot="16200000">
            <a:off x="4194160" y="4372711"/>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19" name="文字方塊 18">
            <a:extLst>
              <a:ext uri="{FF2B5EF4-FFF2-40B4-BE49-F238E27FC236}">
                <a16:creationId xmlns:a16="http://schemas.microsoft.com/office/drawing/2014/main" id="{04193FE4-07C0-DD2B-8452-FB6BFAC1173F}"/>
              </a:ext>
            </a:extLst>
          </p:cNvPr>
          <p:cNvSpPr txBox="1"/>
          <p:nvPr/>
        </p:nvSpPr>
        <p:spPr>
          <a:xfrm>
            <a:off x="4265520" y="4731654"/>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1</a:t>
            </a:r>
            <a:endParaRPr kumimoji="1" lang="zh-TW" altLang="en-US" sz="1800" baseline="-25000" dirty="0">
              <a:solidFill>
                <a:schemeClr val="bg1"/>
              </a:solidFill>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92B1429-2168-C6A4-E1AE-AE7E7248FD43}"/>
                  </a:ext>
                </a:extLst>
              </p:cNvPr>
              <p:cNvSpPr txBox="1"/>
              <p:nvPr/>
            </p:nvSpPr>
            <p:spPr>
              <a:xfrm>
                <a:off x="928786" y="1490037"/>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𝑄</m:t>
                      </m:r>
                    </m:oMath>
                  </m:oMathPara>
                </a14:m>
                <a:endParaRPr lang="zh-TW" altLang="en-US" sz="2400" dirty="0"/>
              </a:p>
            </p:txBody>
          </p:sp>
        </mc:Choice>
        <mc:Fallback xmlns="">
          <p:sp>
            <p:nvSpPr>
              <p:cNvPr id="20" name="文字方塊 19">
                <a:extLst>
                  <a:ext uri="{FF2B5EF4-FFF2-40B4-BE49-F238E27FC236}">
                    <a16:creationId xmlns:a16="http://schemas.microsoft.com/office/drawing/2014/main" id="{B92B1429-2168-C6A4-E1AE-AE7E7248FD43}"/>
                  </a:ext>
                </a:extLst>
              </p:cNvPr>
              <p:cNvSpPr txBox="1">
                <a:spLocks noRot="1" noChangeAspect="1" noMove="1" noResize="1" noEditPoints="1" noAdjustHandles="1" noChangeArrowheads="1" noChangeShapeType="1" noTextEdit="1"/>
              </p:cNvSpPr>
              <p:nvPr/>
            </p:nvSpPr>
            <p:spPr>
              <a:xfrm>
                <a:off x="928786" y="1490037"/>
                <a:ext cx="686909" cy="461665"/>
              </a:xfrm>
              <a:prstGeom prst="rect">
                <a:avLst/>
              </a:prstGeom>
              <a:blipFill>
                <a:blip r:embed="rId2"/>
                <a:stretch>
                  <a:fillRect b="-135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62943A1-16DC-34F1-E1D7-6C9A45C161DE}"/>
                  </a:ext>
                </a:extLst>
              </p:cNvPr>
              <p:cNvSpPr txBox="1"/>
              <p:nvPr/>
            </p:nvSpPr>
            <p:spPr>
              <a:xfrm>
                <a:off x="6460787" y="1496262"/>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𝐾</m:t>
                      </m:r>
                      <m:r>
                        <a:rPr lang="en-US" altLang="zh-TW" sz="2400" b="0" i="1" baseline="30000" smtClean="0">
                          <a:latin typeface="Cambria Math" panose="02040503050406030204" pitchFamily="18" charset="0"/>
                        </a:rPr>
                        <m:t>𝑇</m:t>
                      </m:r>
                    </m:oMath>
                  </m:oMathPara>
                </a14:m>
                <a:endParaRPr lang="zh-TW" altLang="en-US" sz="2400" baseline="30000" dirty="0"/>
              </a:p>
            </p:txBody>
          </p:sp>
        </mc:Choice>
        <mc:Fallback xmlns="">
          <p:sp>
            <p:nvSpPr>
              <p:cNvPr id="21" name="文字方塊 20">
                <a:extLst>
                  <a:ext uri="{FF2B5EF4-FFF2-40B4-BE49-F238E27FC236}">
                    <a16:creationId xmlns:a16="http://schemas.microsoft.com/office/drawing/2014/main" id="{762943A1-16DC-34F1-E1D7-6C9A45C161DE}"/>
                  </a:ext>
                </a:extLst>
              </p:cNvPr>
              <p:cNvSpPr txBox="1">
                <a:spLocks noRot="1" noChangeAspect="1" noMove="1" noResize="1" noEditPoints="1" noAdjustHandles="1" noChangeArrowheads="1" noChangeShapeType="1" noTextEdit="1"/>
              </p:cNvSpPr>
              <p:nvPr/>
            </p:nvSpPr>
            <p:spPr>
              <a:xfrm>
                <a:off x="6460787" y="1496262"/>
                <a:ext cx="686909"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2720FCA0-05B6-52D3-CD1A-09B315C78B70}"/>
                  </a:ext>
                </a:extLst>
              </p:cNvPr>
              <p:cNvSpPr txBox="1"/>
              <p:nvPr/>
            </p:nvSpPr>
            <p:spPr>
              <a:xfrm>
                <a:off x="4126600" y="4186152"/>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oMath>
                  </m:oMathPara>
                </a14:m>
                <a:endParaRPr lang="zh-TW" altLang="en-US" sz="2400" dirty="0"/>
              </a:p>
            </p:txBody>
          </p:sp>
        </mc:Choice>
        <mc:Fallback xmlns="">
          <p:sp>
            <p:nvSpPr>
              <p:cNvPr id="22" name="文字方塊 21">
                <a:extLst>
                  <a:ext uri="{FF2B5EF4-FFF2-40B4-BE49-F238E27FC236}">
                    <a16:creationId xmlns:a16="http://schemas.microsoft.com/office/drawing/2014/main" id="{2720FCA0-05B6-52D3-CD1A-09B315C78B70}"/>
                  </a:ext>
                </a:extLst>
              </p:cNvPr>
              <p:cNvSpPr txBox="1">
                <a:spLocks noRot="1" noChangeAspect="1" noMove="1" noResize="1" noEditPoints="1" noAdjustHandles="1" noChangeArrowheads="1" noChangeShapeType="1" noTextEdit="1"/>
              </p:cNvSpPr>
              <p:nvPr/>
            </p:nvSpPr>
            <p:spPr>
              <a:xfrm>
                <a:off x="4126600" y="4186152"/>
                <a:ext cx="686909" cy="461665"/>
              </a:xfrm>
              <a:prstGeom prst="rect">
                <a:avLst/>
              </a:prstGeom>
              <a:blipFill>
                <a:blip r:embed="rId4"/>
                <a:stretch>
                  <a:fillRect/>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051B7684-70C7-182C-2CAC-28F6F0C5E7E8}"/>
              </a:ext>
            </a:extLst>
          </p:cNvPr>
          <p:cNvSpPr txBox="1"/>
          <p:nvPr/>
        </p:nvSpPr>
        <p:spPr>
          <a:xfrm>
            <a:off x="4113238" y="6360005"/>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24" name="文字方塊 23">
            <a:extLst>
              <a:ext uri="{FF2B5EF4-FFF2-40B4-BE49-F238E27FC236}">
                <a16:creationId xmlns:a16="http://schemas.microsoft.com/office/drawing/2014/main" id="{D368FA7D-E8DC-BAB9-D3C8-0C5C2842C13F}"/>
              </a:ext>
            </a:extLst>
          </p:cNvPr>
          <p:cNvSpPr txBox="1"/>
          <p:nvPr/>
        </p:nvSpPr>
        <p:spPr>
          <a:xfrm>
            <a:off x="901723" y="3666902"/>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25" name="文字方塊 24">
            <a:extLst>
              <a:ext uri="{FF2B5EF4-FFF2-40B4-BE49-F238E27FC236}">
                <a16:creationId xmlns:a16="http://schemas.microsoft.com/office/drawing/2014/main" id="{0EF29E84-A2E9-6D78-5426-C84E276AD8CE}"/>
              </a:ext>
            </a:extLst>
          </p:cNvPr>
          <p:cNvSpPr txBox="1"/>
          <p:nvPr/>
        </p:nvSpPr>
        <p:spPr>
          <a:xfrm>
            <a:off x="6419501" y="3619385"/>
            <a:ext cx="805300" cy="369332"/>
          </a:xfrm>
          <a:prstGeom prst="rect">
            <a:avLst/>
          </a:prstGeom>
          <a:noFill/>
        </p:spPr>
        <p:txBody>
          <a:bodyPr wrap="square" rtlCol="0">
            <a:spAutoFit/>
          </a:bodyPr>
          <a:lstStyle/>
          <a:p>
            <a:r>
              <a:rPr kumimoji="1" lang="en-US" altLang="zh-TW" dirty="0"/>
              <a:t>d</a:t>
            </a:r>
            <a:r>
              <a:rPr kumimoji="1" lang="en-US" altLang="zh-TW" baseline="-25000" dirty="0"/>
              <a:t>k </a:t>
            </a:r>
            <a:r>
              <a:rPr kumimoji="1" lang="en-US" altLang="zh-TW" dirty="0"/>
              <a:t>x N</a:t>
            </a:r>
            <a:endParaRPr kumimoji="1" lang="zh-TW" altLang="en-US" baseline="-25000" dirty="0"/>
          </a:p>
        </p:txBody>
      </p:sp>
      <p:sp>
        <p:nvSpPr>
          <p:cNvPr id="26" name="圓角矩形 25">
            <a:extLst>
              <a:ext uri="{FF2B5EF4-FFF2-40B4-BE49-F238E27FC236}">
                <a16:creationId xmlns:a16="http://schemas.microsoft.com/office/drawing/2014/main" id="{A691098B-E24E-2838-7B69-363BDBEC591B}"/>
              </a:ext>
            </a:extLst>
          </p:cNvPr>
          <p:cNvSpPr/>
          <p:nvPr/>
        </p:nvSpPr>
        <p:spPr>
          <a:xfrm rot="16200000">
            <a:off x="2508566" y="2263034"/>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EFC31714-82BC-0BA3-C0EA-9E44F142CE54}"/>
              </a:ext>
            </a:extLst>
          </p:cNvPr>
          <p:cNvSpPr txBox="1"/>
          <p:nvPr/>
        </p:nvSpPr>
        <p:spPr>
          <a:xfrm>
            <a:off x="2579926" y="2621977"/>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28" name="圓角矩形 27">
            <a:extLst>
              <a:ext uri="{FF2B5EF4-FFF2-40B4-BE49-F238E27FC236}">
                <a16:creationId xmlns:a16="http://schemas.microsoft.com/office/drawing/2014/main" id="{5F2415F1-C5A5-29CD-5B6B-4924B0DF6285}"/>
              </a:ext>
            </a:extLst>
          </p:cNvPr>
          <p:cNvSpPr/>
          <p:nvPr/>
        </p:nvSpPr>
        <p:spPr>
          <a:xfrm rot="16200000">
            <a:off x="2506780" y="2852808"/>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9522759D-9144-D96A-7B98-1171A439F1AA}"/>
              </a:ext>
            </a:extLst>
          </p:cNvPr>
          <p:cNvSpPr txBox="1"/>
          <p:nvPr/>
        </p:nvSpPr>
        <p:spPr>
          <a:xfrm>
            <a:off x="2578140" y="3211751"/>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30" name="圓角矩形 29">
            <a:extLst>
              <a:ext uri="{FF2B5EF4-FFF2-40B4-BE49-F238E27FC236}">
                <a16:creationId xmlns:a16="http://schemas.microsoft.com/office/drawing/2014/main" id="{40AABE49-99C0-23D9-7D71-CFD96B73AC05}"/>
              </a:ext>
            </a:extLst>
          </p:cNvPr>
          <p:cNvSpPr/>
          <p:nvPr/>
        </p:nvSpPr>
        <p:spPr>
          <a:xfrm rot="16200000">
            <a:off x="2501544" y="1673259"/>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1" name="文字方塊 30">
            <a:extLst>
              <a:ext uri="{FF2B5EF4-FFF2-40B4-BE49-F238E27FC236}">
                <a16:creationId xmlns:a16="http://schemas.microsoft.com/office/drawing/2014/main" id="{088760E6-0B08-3959-8A3E-2B1BAE98726E}"/>
              </a:ext>
            </a:extLst>
          </p:cNvPr>
          <p:cNvSpPr txBox="1"/>
          <p:nvPr/>
        </p:nvSpPr>
        <p:spPr>
          <a:xfrm>
            <a:off x="2572904" y="2032202"/>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32" name="文字方塊 31">
            <a:extLst>
              <a:ext uri="{FF2B5EF4-FFF2-40B4-BE49-F238E27FC236}">
                <a16:creationId xmlns:a16="http://schemas.microsoft.com/office/drawing/2014/main" id="{C2A2D9B1-CA6D-6F44-D0C3-54123B988D5F}"/>
              </a:ext>
            </a:extLst>
          </p:cNvPr>
          <p:cNvSpPr txBox="1"/>
          <p:nvPr/>
        </p:nvSpPr>
        <p:spPr>
          <a:xfrm>
            <a:off x="2229897" y="3683754"/>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33" name="圓角矩形 32">
            <a:extLst>
              <a:ext uri="{FF2B5EF4-FFF2-40B4-BE49-F238E27FC236}">
                <a16:creationId xmlns:a16="http://schemas.microsoft.com/office/drawing/2014/main" id="{571D26EE-D335-D656-06E9-2DBDCCDE63FA}"/>
              </a:ext>
            </a:extLst>
          </p:cNvPr>
          <p:cNvSpPr/>
          <p:nvPr/>
        </p:nvSpPr>
        <p:spPr>
          <a:xfrm rot="16200000">
            <a:off x="3391093" y="1956826"/>
            <a:ext cx="1732052" cy="17218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4" name="文字方塊 33">
            <a:extLst>
              <a:ext uri="{FF2B5EF4-FFF2-40B4-BE49-F238E27FC236}">
                <a16:creationId xmlns:a16="http://schemas.microsoft.com/office/drawing/2014/main" id="{15C0AD2F-197E-788C-77B9-F4243EE4A6B3}"/>
              </a:ext>
            </a:extLst>
          </p:cNvPr>
          <p:cNvSpPr txBox="1"/>
          <p:nvPr/>
        </p:nvSpPr>
        <p:spPr>
          <a:xfrm>
            <a:off x="3732386" y="3683754"/>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35" name="文字方塊 34">
            <a:extLst>
              <a:ext uri="{FF2B5EF4-FFF2-40B4-BE49-F238E27FC236}">
                <a16:creationId xmlns:a16="http://schemas.microsoft.com/office/drawing/2014/main" id="{A1495D93-286A-63BB-892E-A0CB050E7C02}"/>
              </a:ext>
            </a:extLst>
          </p:cNvPr>
          <p:cNvSpPr txBox="1"/>
          <p:nvPr/>
        </p:nvSpPr>
        <p:spPr>
          <a:xfrm>
            <a:off x="3933454" y="2612847"/>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Q</a:t>
            </a:r>
            <a:endParaRPr kumimoji="1" lang="zh-TW" altLang="en-US" sz="2400" baseline="-25000" dirty="0">
              <a:solidFill>
                <a:schemeClr val="bg1"/>
              </a:solidFill>
            </a:endParaRPr>
          </a:p>
        </p:txBody>
      </p:sp>
      <p:sp>
        <p:nvSpPr>
          <p:cNvPr id="36" name="文字方塊 35">
            <a:extLst>
              <a:ext uri="{FF2B5EF4-FFF2-40B4-BE49-F238E27FC236}">
                <a16:creationId xmlns:a16="http://schemas.microsoft.com/office/drawing/2014/main" id="{C580728A-CCC7-9510-699E-4BCADB4DE44A}"/>
              </a:ext>
            </a:extLst>
          </p:cNvPr>
          <p:cNvSpPr txBox="1"/>
          <p:nvPr/>
        </p:nvSpPr>
        <p:spPr>
          <a:xfrm>
            <a:off x="1772982" y="2478736"/>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sp>
        <p:nvSpPr>
          <p:cNvPr id="37" name="圓角矩形 36">
            <a:extLst>
              <a:ext uri="{FF2B5EF4-FFF2-40B4-BE49-F238E27FC236}">
                <a16:creationId xmlns:a16="http://schemas.microsoft.com/office/drawing/2014/main" id="{E90D4509-3FDA-3935-C4F9-459D9F32A524}"/>
              </a:ext>
            </a:extLst>
          </p:cNvPr>
          <p:cNvSpPr/>
          <p:nvPr/>
        </p:nvSpPr>
        <p:spPr>
          <a:xfrm rot="16200000">
            <a:off x="5817951" y="4967253"/>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8" name="文字方塊 37">
            <a:extLst>
              <a:ext uri="{FF2B5EF4-FFF2-40B4-BE49-F238E27FC236}">
                <a16:creationId xmlns:a16="http://schemas.microsoft.com/office/drawing/2014/main" id="{942D479B-3BD9-F0E7-92AA-77DE33C5CAD9}"/>
              </a:ext>
            </a:extLst>
          </p:cNvPr>
          <p:cNvSpPr txBox="1"/>
          <p:nvPr/>
        </p:nvSpPr>
        <p:spPr>
          <a:xfrm>
            <a:off x="5889311" y="5326196"/>
            <a:ext cx="578498" cy="369332"/>
          </a:xfrm>
          <a:prstGeom prst="rect">
            <a:avLst/>
          </a:prstGeom>
          <a:noFill/>
        </p:spPr>
        <p:txBody>
          <a:bodyPr wrap="square" rtlCol="0">
            <a:spAutoFit/>
          </a:bodyPr>
          <a:lstStyle/>
          <a:p>
            <a:r>
              <a:rPr kumimoji="1" lang="en-US" altLang="zh-TW" dirty="0"/>
              <a:t>e</a:t>
            </a:r>
            <a:r>
              <a:rPr kumimoji="1" lang="en-US" altLang="zh-TW" sz="1800" baseline="-25000" dirty="0"/>
              <a:t>2</a:t>
            </a:r>
            <a:endParaRPr kumimoji="1" lang="zh-TW" altLang="en-US" sz="1800" baseline="-25000" dirty="0"/>
          </a:p>
        </p:txBody>
      </p:sp>
      <p:sp>
        <p:nvSpPr>
          <p:cNvPr id="39" name="圓角矩形 38">
            <a:extLst>
              <a:ext uri="{FF2B5EF4-FFF2-40B4-BE49-F238E27FC236}">
                <a16:creationId xmlns:a16="http://schemas.microsoft.com/office/drawing/2014/main" id="{EC4EFC26-6800-51E4-8108-7BC79E6F0D94}"/>
              </a:ext>
            </a:extLst>
          </p:cNvPr>
          <p:cNvSpPr/>
          <p:nvPr/>
        </p:nvSpPr>
        <p:spPr>
          <a:xfrm rot="16200000">
            <a:off x="5816165" y="5557027"/>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40" name="文字方塊 39">
            <a:extLst>
              <a:ext uri="{FF2B5EF4-FFF2-40B4-BE49-F238E27FC236}">
                <a16:creationId xmlns:a16="http://schemas.microsoft.com/office/drawing/2014/main" id="{8141522C-08A2-4981-B050-DC821CEC64BF}"/>
              </a:ext>
            </a:extLst>
          </p:cNvPr>
          <p:cNvSpPr txBox="1"/>
          <p:nvPr/>
        </p:nvSpPr>
        <p:spPr>
          <a:xfrm>
            <a:off x="5887525" y="5915970"/>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41" name="圓角矩形 40">
            <a:extLst>
              <a:ext uri="{FF2B5EF4-FFF2-40B4-BE49-F238E27FC236}">
                <a16:creationId xmlns:a16="http://schemas.microsoft.com/office/drawing/2014/main" id="{C78ED41E-C2D2-A47C-7AA0-2FC66B070E0F}"/>
              </a:ext>
            </a:extLst>
          </p:cNvPr>
          <p:cNvSpPr/>
          <p:nvPr/>
        </p:nvSpPr>
        <p:spPr>
          <a:xfrm rot="16200000">
            <a:off x="5810929" y="4377478"/>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42" name="文字方塊 41">
            <a:extLst>
              <a:ext uri="{FF2B5EF4-FFF2-40B4-BE49-F238E27FC236}">
                <a16:creationId xmlns:a16="http://schemas.microsoft.com/office/drawing/2014/main" id="{ABDCB82A-E8C6-44F9-30D7-C1F01EC66F1D}"/>
              </a:ext>
            </a:extLst>
          </p:cNvPr>
          <p:cNvSpPr txBox="1"/>
          <p:nvPr/>
        </p:nvSpPr>
        <p:spPr>
          <a:xfrm>
            <a:off x="5882289" y="4736421"/>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43" name="圓角矩形 42">
            <a:extLst>
              <a:ext uri="{FF2B5EF4-FFF2-40B4-BE49-F238E27FC236}">
                <a16:creationId xmlns:a16="http://schemas.microsoft.com/office/drawing/2014/main" id="{7874C4A8-6274-5C53-883E-25AD87003978}"/>
              </a:ext>
            </a:extLst>
          </p:cNvPr>
          <p:cNvSpPr/>
          <p:nvPr/>
        </p:nvSpPr>
        <p:spPr>
          <a:xfrm rot="16200000">
            <a:off x="6683552" y="4656665"/>
            <a:ext cx="1732052" cy="1721804"/>
          </a:xfrm>
          <a:prstGeom prst="roundRect">
            <a:avLst/>
          </a:prstGeom>
          <a:ln w="19050">
            <a:solidFill>
              <a:srgbClr val="FF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TW" altLang="en-US" sz="2000" baseline="-25000" dirty="0"/>
          </a:p>
        </p:txBody>
      </p:sp>
      <p:sp>
        <p:nvSpPr>
          <p:cNvPr id="44" name="文字方塊 43">
            <a:extLst>
              <a:ext uri="{FF2B5EF4-FFF2-40B4-BE49-F238E27FC236}">
                <a16:creationId xmlns:a16="http://schemas.microsoft.com/office/drawing/2014/main" id="{8DDCBB80-632C-092F-3C60-95A79EB10447}"/>
              </a:ext>
            </a:extLst>
          </p:cNvPr>
          <p:cNvSpPr txBox="1"/>
          <p:nvPr/>
        </p:nvSpPr>
        <p:spPr>
          <a:xfrm>
            <a:off x="7225913" y="5312686"/>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V</a:t>
            </a:r>
            <a:endParaRPr kumimoji="1" lang="zh-TW" altLang="en-US" sz="2400" baseline="-25000" dirty="0">
              <a:solidFill>
                <a:schemeClr val="bg1"/>
              </a:solidFill>
            </a:endParaRPr>
          </a:p>
        </p:txBody>
      </p:sp>
      <p:sp>
        <p:nvSpPr>
          <p:cNvPr id="45" name="文字方塊 44">
            <a:extLst>
              <a:ext uri="{FF2B5EF4-FFF2-40B4-BE49-F238E27FC236}">
                <a16:creationId xmlns:a16="http://schemas.microsoft.com/office/drawing/2014/main" id="{92CB29ED-F72E-131D-99F0-9C1F3619669A}"/>
              </a:ext>
            </a:extLst>
          </p:cNvPr>
          <p:cNvSpPr txBox="1"/>
          <p:nvPr/>
        </p:nvSpPr>
        <p:spPr>
          <a:xfrm>
            <a:off x="7183570" y="6407570"/>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6" name="文字方塊 45">
            <a:extLst>
              <a:ext uri="{FF2B5EF4-FFF2-40B4-BE49-F238E27FC236}">
                <a16:creationId xmlns:a16="http://schemas.microsoft.com/office/drawing/2014/main" id="{16BB1430-DDA7-74F3-01A4-EE772C975878}"/>
              </a:ext>
            </a:extLst>
          </p:cNvPr>
          <p:cNvSpPr txBox="1"/>
          <p:nvPr/>
        </p:nvSpPr>
        <p:spPr>
          <a:xfrm>
            <a:off x="5631191" y="6407570"/>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47" name="文字方塊 46">
            <a:extLst>
              <a:ext uri="{FF2B5EF4-FFF2-40B4-BE49-F238E27FC236}">
                <a16:creationId xmlns:a16="http://schemas.microsoft.com/office/drawing/2014/main" id="{282DFA2D-DE0D-0321-47F4-997D2F4B9596}"/>
              </a:ext>
            </a:extLst>
          </p:cNvPr>
          <p:cNvSpPr txBox="1"/>
          <p:nvPr/>
        </p:nvSpPr>
        <p:spPr>
          <a:xfrm>
            <a:off x="4987360" y="5220352"/>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sp>
        <p:nvSpPr>
          <p:cNvPr id="48" name="文字方塊 47">
            <a:extLst>
              <a:ext uri="{FF2B5EF4-FFF2-40B4-BE49-F238E27FC236}">
                <a16:creationId xmlns:a16="http://schemas.microsoft.com/office/drawing/2014/main" id="{BDECEF77-DEDF-1937-F350-F924B0117FA1}"/>
              </a:ext>
            </a:extLst>
          </p:cNvPr>
          <p:cNvSpPr txBox="1"/>
          <p:nvPr/>
        </p:nvSpPr>
        <p:spPr>
          <a:xfrm>
            <a:off x="9990516" y="3707898"/>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9" name="文字方塊 48">
            <a:extLst>
              <a:ext uri="{FF2B5EF4-FFF2-40B4-BE49-F238E27FC236}">
                <a16:creationId xmlns:a16="http://schemas.microsoft.com/office/drawing/2014/main" id="{9F4BA553-160F-0794-9506-C4029FE6AEBB}"/>
              </a:ext>
            </a:extLst>
          </p:cNvPr>
          <p:cNvSpPr txBox="1"/>
          <p:nvPr/>
        </p:nvSpPr>
        <p:spPr>
          <a:xfrm>
            <a:off x="8438137" y="3707898"/>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50" name="圓角矩形 49">
            <a:extLst>
              <a:ext uri="{FF2B5EF4-FFF2-40B4-BE49-F238E27FC236}">
                <a16:creationId xmlns:a16="http://schemas.microsoft.com/office/drawing/2014/main" id="{9AF9B271-4680-0343-57D0-1D7869B15FE2}"/>
              </a:ext>
            </a:extLst>
          </p:cNvPr>
          <p:cNvSpPr/>
          <p:nvPr/>
        </p:nvSpPr>
        <p:spPr>
          <a:xfrm rot="16200000">
            <a:off x="8715952" y="2283371"/>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1" name="文字方塊 50">
            <a:extLst>
              <a:ext uri="{FF2B5EF4-FFF2-40B4-BE49-F238E27FC236}">
                <a16:creationId xmlns:a16="http://schemas.microsoft.com/office/drawing/2014/main" id="{E3C0466D-73A7-5734-6A24-D74002DF8F7E}"/>
              </a:ext>
            </a:extLst>
          </p:cNvPr>
          <p:cNvSpPr txBox="1"/>
          <p:nvPr/>
        </p:nvSpPr>
        <p:spPr>
          <a:xfrm>
            <a:off x="8787312" y="2642314"/>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52" name="圓角矩形 51">
            <a:extLst>
              <a:ext uri="{FF2B5EF4-FFF2-40B4-BE49-F238E27FC236}">
                <a16:creationId xmlns:a16="http://schemas.microsoft.com/office/drawing/2014/main" id="{6DAAA412-8054-B36F-2765-2C509F010F82}"/>
              </a:ext>
            </a:extLst>
          </p:cNvPr>
          <p:cNvSpPr/>
          <p:nvPr/>
        </p:nvSpPr>
        <p:spPr>
          <a:xfrm rot="16200000">
            <a:off x="8714166" y="2873145"/>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3" name="文字方塊 52">
            <a:extLst>
              <a:ext uri="{FF2B5EF4-FFF2-40B4-BE49-F238E27FC236}">
                <a16:creationId xmlns:a16="http://schemas.microsoft.com/office/drawing/2014/main" id="{15BC683B-06F7-89D1-4B90-369095EF00D3}"/>
              </a:ext>
            </a:extLst>
          </p:cNvPr>
          <p:cNvSpPr txBox="1"/>
          <p:nvPr/>
        </p:nvSpPr>
        <p:spPr>
          <a:xfrm>
            <a:off x="8785526" y="3232088"/>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54" name="圓角矩形 53">
            <a:extLst>
              <a:ext uri="{FF2B5EF4-FFF2-40B4-BE49-F238E27FC236}">
                <a16:creationId xmlns:a16="http://schemas.microsoft.com/office/drawing/2014/main" id="{77E2D64E-3B9A-0C90-7B1B-E55EFDB735B3}"/>
              </a:ext>
            </a:extLst>
          </p:cNvPr>
          <p:cNvSpPr/>
          <p:nvPr/>
        </p:nvSpPr>
        <p:spPr>
          <a:xfrm rot="16200000">
            <a:off x="8708930" y="1693596"/>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5" name="文字方塊 54">
            <a:extLst>
              <a:ext uri="{FF2B5EF4-FFF2-40B4-BE49-F238E27FC236}">
                <a16:creationId xmlns:a16="http://schemas.microsoft.com/office/drawing/2014/main" id="{2E8A2073-7114-12D0-9A45-C318D4D42075}"/>
              </a:ext>
            </a:extLst>
          </p:cNvPr>
          <p:cNvSpPr txBox="1"/>
          <p:nvPr/>
        </p:nvSpPr>
        <p:spPr>
          <a:xfrm>
            <a:off x="8780290" y="2052539"/>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56" name="圓角矩形 55">
            <a:extLst>
              <a:ext uri="{FF2B5EF4-FFF2-40B4-BE49-F238E27FC236}">
                <a16:creationId xmlns:a16="http://schemas.microsoft.com/office/drawing/2014/main" id="{EB3B477A-9F38-FACD-87CF-7CE34A5E7222}"/>
              </a:ext>
            </a:extLst>
          </p:cNvPr>
          <p:cNvSpPr/>
          <p:nvPr/>
        </p:nvSpPr>
        <p:spPr>
          <a:xfrm rot="16200000">
            <a:off x="9598479" y="1977163"/>
            <a:ext cx="1732052" cy="1721804"/>
          </a:xfrm>
          <a:prstGeom prst="roundRect">
            <a:avLst/>
          </a:prstGeom>
          <a:ln w="190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7" name="文字方塊 56">
            <a:extLst>
              <a:ext uri="{FF2B5EF4-FFF2-40B4-BE49-F238E27FC236}">
                <a16:creationId xmlns:a16="http://schemas.microsoft.com/office/drawing/2014/main" id="{17376D16-2168-85B9-9751-887E7245AC78}"/>
              </a:ext>
            </a:extLst>
          </p:cNvPr>
          <p:cNvSpPr txBox="1"/>
          <p:nvPr/>
        </p:nvSpPr>
        <p:spPr>
          <a:xfrm>
            <a:off x="10140840" y="2633184"/>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K</a:t>
            </a:r>
            <a:endParaRPr kumimoji="1" lang="zh-TW" altLang="en-US" sz="2400" baseline="-25000" dirty="0">
              <a:solidFill>
                <a:schemeClr val="bg1"/>
              </a:solidFill>
            </a:endParaRPr>
          </a:p>
        </p:txBody>
      </p:sp>
      <p:sp>
        <p:nvSpPr>
          <p:cNvPr id="58" name="文字方塊 57">
            <a:extLst>
              <a:ext uri="{FF2B5EF4-FFF2-40B4-BE49-F238E27FC236}">
                <a16:creationId xmlns:a16="http://schemas.microsoft.com/office/drawing/2014/main" id="{49391E5E-DDDC-8167-1642-FFDB05F83676}"/>
              </a:ext>
            </a:extLst>
          </p:cNvPr>
          <p:cNvSpPr txBox="1"/>
          <p:nvPr/>
        </p:nvSpPr>
        <p:spPr>
          <a:xfrm>
            <a:off x="7868516" y="1600675"/>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p:sp>
        <p:nvSpPr>
          <p:cNvPr id="59" name="文字方塊 58">
            <a:extLst>
              <a:ext uri="{FF2B5EF4-FFF2-40B4-BE49-F238E27FC236}">
                <a16:creationId xmlns:a16="http://schemas.microsoft.com/office/drawing/2014/main" id="{3F5ED974-471F-FB06-B615-0498742C2234}"/>
              </a:ext>
            </a:extLst>
          </p:cNvPr>
          <p:cNvSpPr txBox="1"/>
          <p:nvPr/>
        </p:nvSpPr>
        <p:spPr>
          <a:xfrm>
            <a:off x="11151076" y="1600674"/>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D0031901-CC8B-414C-C2F7-F6C600283772}"/>
                  </a:ext>
                </a:extLst>
              </p:cNvPr>
              <p:cNvSpPr txBox="1"/>
              <p:nvPr/>
            </p:nvSpPr>
            <p:spPr>
              <a:xfrm>
                <a:off x="11375257" y="1889505"/>
                <a:ext cx="686909" cy="513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𝑇</m:t>
                      </m:r>
                    </m:oMath>
                  </m:oMathPara>
                </a14:m>
                <a:endParaRPr lang="zh-TW" altLang="en-US" sz="2800" baseline="30000" dirty="0"/>
              </a:p>
            </p:txBody>
          </p:sp>
        </mc:Choice>
        <mc:Fallback xmlns="">
          <p:sp>
            <p:nvSpPr>
              <p:cNvPr id="60" name="文字方塊 59">
                <a:extLst>
                  <a:ext uri="{FF2B5EF4-FFF2-40B4-BE49-F238E27FC236}">
                    <a16:creationId xmlns:a16="http://schemas.microsoft.com/office/drawing/2014/main" id="{D0031901-CC8B-414C-C2F7-F6C600283772}"/>
                  </a:ext>
                </a:extLst>
              </p:cNvPr>
              <p:cNvSpPr txBox="1">
                <a:spLocks noRot="1" noChangeAspect="1" noMove="1" noResize="1" noEditPoints="1" noAdjustHandles="1" noChangeArrowheads="1" noChangeShapeType="1" noTextEdit="1"/>
              </p:cNvSpPr>
              <p:nvPr/>
            </p:nvSpPr>
            <p:spPr>
              <a:xfrm>
                <a:off x="11375257" y="1889505"/>
                <a:ext cx="686909" cy="513282"/>
              </a:xfrm>
              <a:prstGeom prst="rect">
                <a:avLst/>
              </a:prstGeom>
              <a:blipFill>
                <a:blip r:embed="rId5"/>
                <a:stretch>
                  <a:fillRect/>
                </a:stretch>
              </a:blipFill>
            </p:spPr>
            <p:txBody>
              <a:bodyPr/>
              <a:lstStyle/>
              <a:p>
                <a:r>
                  <a:rPr lang="zh-TW" altLang="en-US">
                    <a:noFill/>
                  </a:rPr>
                  <a:t> </a:t>
                </a:r>
              </a:p>
            </p:txBody>
          </p:sp>
        </mc:Fallback>
      </mc:AlternateContent>
      <p:sp>
        <p:nvSpPr>
          <p:cNvPr id="61" name="文字方塊 60">
            <a:extLst>
              <a:ext uri="{FF2B5EF4-FFF2-40B4-BE49-F238E27FC236}">
                <a16:creationId xmlns:a16="http://schemas.microsoft.com/office/drawing/2014/main" id="{FEE59A29-ED88-1DA6-BEC5-BD762B3177BB}"/>
              </a:ext>
            </a:extLst>
          </p:cNvPr>
          <p:cNvSpPr txBox="1"/>
          <p:nvPr/>
        </p:nvSpPr>
        <p:spPr>
          <a:xfrm>
            <a:off x="7599813" y="2511451"/>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pic>
        <p:nvPicPr>
          <p:cNvPr id="3" name="圖片 2">
            <a:extLst>
              <a:ext uri="{FF2B5EF4-FFF2-40B4-BE49-F238E27FC236}">
                <a16:creationId xmlns:a16="http://schemas.microsoft.com/office/drawing/2014/main" id="{D582E914-915D-0DED-F5FE-4FA841093858}"/>
              </a:ext>
            </a:extLst>
          </p:cNvPr>
          <p:cNvPicPr>
            <a:picLocks noChangeAspect="1"/>
          </p:cNvPicPr>
          <p:nvPr/>
        </p:nvPicPr>
        <p:blipFill>
          <a:blip r:embed="rId6"/>
          <a:stretch>
            <a:fillRect/>
          </a:stretch>
        </p:blipFill>
        <p:spPr>
          <a:xfrm>
            <a:off x="8496645" y="764395"/>
            <a:ext cx="2972804" cy="543179"/>
          </a:xfrm>
          <a:prstGeom prst="rect">
            <a:avLst/>
          </a:prstGeom>
        </p:spPr>
      </p:pic>
    </p:spTree>
    <p:extLst>
      <p:ext uri="{BB962C8B-B14F-4D97-AF65-F5344CB8AC3E}">
        <p14:creationId xmlns:p14="http://schemas.microsoft.com/office/powerpoint/2010/main" val="3132782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kumimoji="1" lang="en-US" altLang="zh-TW" dirty="0">
                <a:cs typeface="Calibri" panose="020F0502020204030204" pitchFamily="34" charset="0"/>
              </a:rPr>
              <a:t>Self-Attention</a:t>
            </a:r>
            <a:endParaRPr lang="zh-TW" altLang="en-US" dirty="0">
              <a:latin typeface="Calibri" panose="020F0502020204030204" pitchFamily="34" charset="0"/>
              <a:ea typeface="+mn-ea"/>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19</a:t>
            </a:fld>
            <a:endParaRPr lang="zh-TW" altLang="en-US"/>
          </a:p>
        </p:txBody>
      </p:sp>
      <mc:AlternateContent xmlns:mc="http://schemas.openxmlformats.org/markup-compatibility/2006" xmlns:a14="http://schemas.microsoft.com/office/drawing/2010/main">
        <mc:Choice Requires="a14">
          <p:sp>
            <p:nvSpPr>
              <p:cNvPr id="13" name="內容版面配置區 12">
                <a:extLst>
                  <a:ext uri="{FF2B5EF4-FFF2-40B4-BE49-F238E27FC236}">
                    <a16:creationId xmlns:a16="http://schemas.microsoft.com/office/drawing/2014/main" id="{3CD3A88F-5AF6-3297-4D31-4E4FB61CEC30}"/>
                  </a:ext>
                </a:extLst>
              </p:cNvPr>
              <p:cNvSpPr>
                <a:spLocks noGrp="1"/>
              </p:cNvSpPr>
              <p:nvPr>
                <p:ph idx="1"/>
              </p:nvPr>
            </p:nvSpPr>
            <p:spPr>
              <a:xfrm>
                <a:off x="836404" y="2087963"/>
                <a:ext cx="4295438" cy="4023360"/>
              </a:xfrm>
            </p:spPr>
            <p:txBody>
              <a:bodyPr>
                <a:norm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Let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1</m:t>
                        </m:r>
                      </m:sub>
                    </m:sSub>
                    <m:r>
                      <a:rPr lang="en-US" altLang="zh-TW" smtClean="0">
                        <a:latin typeface="Cambria Math" panose="02040503050406030204" pitchFamily="18" charset="0"/>
                        <a:cs typeface="Times New Roman" panose="02020603050405020304" pitchFamily="18" charset="0"/>
                      </a:rPr>
                      <m:t>, .., </m:t>
                    </m:r>
                    <m:sSub>
                      <m:sSubPr>
                        <m:ctrlPr>
                          <a:rPr lang="en-US" altLang="zh-TW" i="1" smtClean="0">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e</m:t>
                        </m:r>
                      </m:e>
                      <m:sub>
                        <m:r>
                          <m:rPr>
                            <m:sty m:val="p"/>
                          </m:rPr>
                          <a:rPr lang="en-US" altLang="zh-TW" smtClean="0">
                            <a:latin typeface="Cambria Math" panose="02040503050406030204" pitchFamily="18" charset="0"/>
                            <a:cs typeface="Times New Roman" panose="02020603050405020304" pitchFamily="18" charset="0"/>
                          </a:rPr>
                          <m:t>N</m:t>
                        </m:r>
                      </m:sub>
                    </m:sSub>
                    <m:r>
                      <a:rPr lang="en-US" altLang="zh-TW" smtClean="0">
                        <a:latin typeface="Cambria Math" panose="02040503050406030204" pitchFamily="18" charset="0"/>
                        <a:cs typeface="Times New Roman" panose="02020603050405020304" pitchFamily="18" charset="0"/>
                      </a:rPr>
                      <m:t>;</m:t>
                    </m:r>
                    <m:sSub>
                      <m:sSubPr>
                        <m:ctrlPr>
                          <a:rPr lang="en-US" altLang="zh-TW" i="1" smtClean="0">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e</m:t>
                        </m:r>
                      </m:e>
                      <m:sub>
                        <m:r>
                          <m:rPr>
                            <m:sty m:val="p"/>
                          </m:rPr>
                          <a:rPr lang="en-US" altLang="zh-TW" smtClean="0">
                            <a:latin typeface="Cambria Math" panose="02040503050406030204" pitchFamily="18" charset="0"/>
                            <a:cs typeface="Times New Roman" panose="02020603050405020304" pitchFamily="18" charset="0"/>
                          </a:rPr>
                          <m:t>i</m:t>
                        </m:r>
                      </m:sub>
                    </m:sSub>
                    <m:r>
                      <a:rPr lang="en-US" altLang="zh-TW" smtClean="0">
                        <a:latin typeface="Cambria Math" panose="02040503050406030204" pitchFamily="18" charset="0"/>
                        <a:cs typeface="Times New Roman" panose="02020603050405020304" pitchFamily="18" charset="0"/>
                      </a:rPr>
                      <m:t> </m:t>
                    </m:r>
                    <m:r>
                      <a:rPr lang="en-US" altLang="zh-TW"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mtClean="0">
                        <a:latin typeface="Cambria Math" panose="02040503050406030204" pitchFamily="18" charset="0"/>
                        <a:cs typeface="Times New Roman" panose="02020603050405020304" pitchFamily="18" charset="0"/>
                      </a:rPr>
                      <m:t> </m:t>
                    </m:r>
                    <m:sSup>
                      <m:sSupPr>
                        <m:ctrlPr>
                          <a:rPr lang="en-US" altLang="zh-TW" i="1" smtClean="0">
                            <a:latin typeface="Cambria Math" panose="02040503050406030204" pitchFamily="18" charset="0"/>
                            <a:cs typeface="Times New Roman" panose="02020603050405020304" pitchFamily="18" charset="0"/>
                          </a:rPr>
                        </m:ctrlPr>
                      </m:sSupPr>
                      <m:e>
                        <m:r>
                          <a:rPr lang="en-US" altLang="zh-TW">
                            <a:latin typeface="Cambria Math" panose="02040503050406030204" pitchFamily="18" charset="0"/>
                            <a:ea typeface="Cambria Math" panose="02040503050406030204" pitchFamily="18" charset="0"/>
                            <a:cs typeface="Times New Roman" panose="02020603050405020304" pitchFamily="18" charset="0"/>
                          </a:rPr>
                          <m:t>ℝ</m:t>
                        </m:r>
                      </m:e>
                      <m:sup>
                        <m:r>
                          <m:rPr>
                            <m:sty m:val="p"/>
                          </m:rPr>
                          <a:rPr lang="en-US" altLang="zh-TW" smtClean="0">
                            <a:latin typeface="Cambria Math" panose="02040503050406030204" pitchFamily="18" charset="0"/>
                            <a:cs typeface="Times New Roman" panose="02020603050405020304" pitchFamily="18" charset="0"/>
                          </a:rPr>
                          <m:t>d</m:t>
                        </m:r>
                      </m:sup>
                    </m:sSup>
                  </m:oMath>
                </a14:m>
                <a:r>
                  <a:rPr lang="en-US" altLang="zh-TW" dirty="0">
                    <a:latin typeface="Calibri" panose="020F0502020204030204" pitchFamily="34" charset="0"/>
                    <a:cs typeface="Calibri" panose="020F0502020204030204" pitchFamily="34" charset="0"/>
                  </a:rPr>
                  <a:t> be input embeddings of the text sequence. </a:t>
                </a:r>
              </a:p>
              <a:p>
                <a:pPr>
                  <a:buFont typeface="Wingdings" pitchFamily="2" charset="2"/>
                  <a:buChar char="n"/>
                </a:pPr>
                <a:r>
                  <a:rPr lang="en-US" altLang="zh-TW" dirty="0">
                    <a:latin typeface="Calibri" panose="020F0502020204030204" pitchFamily="34" charset="0"/>
                    <a:cs typeface="Calibri" panose="020F0502020204030204" pitchFamily="34" charset="0"/>
                  </a:rPr>
                  <a:t> Initialize 3 matrices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𝑊</m:t>
                        </m:r>
                      </m:e>
                      <m:sub>
                        <m:r>
                          <a:rPr lang="en-US" altLang="zh-TW" smtClean="0">
                            <a:latin typeface="Cambria Math" panose="02040503050406030204" pitchFamily="18" charset="0"/>
                            <a:cs typeface="Times New Roman" panose="02020603050405020304" pitchFamily="18" charset="0"/>
                          </a:rPr>
                          <m:t>𝑞</m:t>
                        </m:r>
                      </m:sub>
                    </m:sSub>
                    <m:r>
                      <a:rPr lang="en-US" altLang="zh-TW" smtClean="0">
                        <a:latin typeface="Cambria Math" panose="02040503050406030204" pitchFamily="18" charset="0"/>
                        <a:cs typeface="Times New Roman" panose="02020603050405020304" pitchFamily="18" charset="0"/>
                      </a:rPr>
                      <m:t>, </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𝑊</m:t>
                        </m:r>
                      </m:e>
                      <m:sub>
                        <m:r>
                          <a:rPr lang="en-US" altLang="zh-TW" smtClean="0">
                            <a:latin typeface="Cambria Math" panose="02040503050406030204" pitchFamily="18" charset="0"/>
                            <a:cs typeface="Times New Roman" panose="02020603050405020304" pitchFamily="18" charset="0"/>
                          </a:rPr>
                          <m:t>𝑘</m:t>
                        </m:r>
                      </m:sub>
                    </m:sSub>
                    <m:r>
                      <a:rPr lang="en-US" altLang="zh-TW" smtClean="0">
                        <a:latin typeface="Cambria Math" panose="02040503050406030204" pitchFamily="18" charset="0"/>
                        <a:cs typeface="Times New Roman" panose="02020603050405020304" pitchFamily="18" charset="0"/>
                      </a:rPr>
                      <m:t>, </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𝑊</m:t>
                        </m:r>
                      </m:e>
                      <m:sub>
                        <m:r>
                          <a:rPr lang="en-US" altLang="zh-TW" smtClean="0">
                            <a:latin typeface="Cambria Math" panose="02040503050406030204" pitchFamily="18" charset="0"/>
                            <a:cs typeface="Times New Roman" panose="02020603050405020304" pitchFamily="18" charset="0"/>
                          </a:rPr>
                          <m:t>𝑣</m:t>
                        </m:r>
                      </m:sub>
                    </m:sSub>
                    <m:r>
                      <a:rPr lang="en-US" altLang="zh-TW" smtClean="0">
                        <a:latin typeface="Cambria Math" panose="02040503050406030204" pitchFamily="18" charset="0"/>
                        <a:cs typeface="Times New Roman" panose="02020603050405020304" pitchFamily="18" charset="0"/>
                      </a:rPr>
                      <m:t>. </m:t>
                    </m:r>
                  </m:oMath>
                </a14:m>
                <a:endParaRPr lang="en-US" altLang="zh-TW" dirty="0">
                  <a:latin typeface="Calibri" panose="020F0502020204030204" pitchFamily="34" charset="0"/>
                  <a:cs typeface="Calibri" panose="020F0502020204030204" pitchFamily="34" charset="0"/>
                </a:endParaRPr>
              </a:p>
              <a:p>
                <a:pPr lvl="1">
                  <a:buFont typeface="Wingdings" pitchFamily="2" charset="2"/>
                  <a:buChar char="n"/>
                </a:pPr>
                <a:r>
                  <a:rPr lang="en-US" altLang="zh-TW" dirty="0">
                    <a:latin typeface="Calibri" panose="020F0502020204030204" pitchFamily="34" charset="0"/>
                    <a:cs typeface="Calibri" panose="020F0502020204030204" pitchFamily="34" charset="0"/>
                  </a:rPr>
                  <a:t> The matrices are used to project the input from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1</m:t>
                        </m:r>
                      </m:sub>
                    </m:sSub>
                    <m:r>
                      <a:rPr lang="en-US" altLang="zh-TW" smtClean="0">
                        <a:latin typeface="Cambria Math" panose="02040503050406030204" pitchFamily="18" charset="0"/>
                        <a:cs typeface="Times New Roman" panose="02020603050405020304" pitchFamily="18" charset="0"/>
                      </a:rPr>
                      <m:t>, .., </m:t>
                    </m:r>
                    <m:sSub>
                      <m:sSubPr>
                        <m:ctrlPr>
                          <a:rPr lang="en-US" altLang="zh-TW" i="1" smtClean="0">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e</m:t>
                        </m:r>
                      </m:e>
                      <m:sub>
                        <m:r>
                          <m:rPr>
                            <m:sty m:val="p"/>
                          </m:rPr>
                          <a:rPr lang="en-US" altLang="zh-TW" smtClean="0">
                            <a:latin typeface="Cambria Math" panose="02040503050406030204" pitchFamily="18" charset="0"/>
                            <a:cs typeface="Times New Roman" panose="02020603050405020304" pitchFamily="18" charset="0"/>
                          </a:rPr>
                          <m:t>N</m:t>
                        </m:r>
                      </m:sub>
                    </m:sSub>
                  </m:oMath>
                </a14:m>
                <a:r>
                  <a:rPr lang="en-US" altLang="zh-TW" dirty="0">
                    <a:latin typeface="Calibri" panose="020F0502020204030204" pitchFamily="34" charset="0"/>
                    <a:cs typeface="Calibri" panose="020F0502020204030204" pitchFamily="34" charset="0"/>
                  </a:rPr>
                  <a:t> to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𝑞</m:t>
                        </m:r>
                      </m:e>
                      <m:sub>
                        <m:r>
                          <a:rPr lang="en-US" altLang="zh-TW">
                            <a:latin typeface="Cambria Math" panose="02040503050406030204" pitchFamily="18" charset="0"/>
                            <a:cs typeface="Times New Roman" panose="02020603050405020304" pitchFamily="18" charset="0"/>
                          </a:rPr>
                          <m:t>1</m:t>
                        </m:r>
                      </m:sub>
                    </m:sSub>
                    <m:r>
                      <a:rPr lang="en-US" altLang="zh-TW">
                        <a:latin typeface="Cambria Math" panose="02040503050406030204" pitchFamily="18" charset="0"/>
                        <a:cs typeface="Times New Roman" panose="02020603050405020304" pitchFamily="18" charset="0"/>
                      </a:rPr>
                      <m:t>, .., </m:t>
                    </m:r>
                    <m:sSub>
                      <m:sSubPr>
                        <m:ctrlPr>
                          <a:rPr lang="en-US" altLang="zh-TW" i="1">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q</m:t>
                        </m:r>
                      </m:e>
                      <m:sub>
                        <m:r>
                          <m:rPr>
                            <m:sty m:val="p"/>
                          </m:rPr>
                          <a:rPr lang="en-US" altLang="zh-TW">
                            <a:latin typeface="Cambria Math" panose="02040503050406030204" pitchFamily="18" charset="0"/>
                            <a:cs typeface="Times New Roman" panose="02020603050405020304" pitchFamily="18" charset="0"/>
                          </a:rPr>
                          <m:t>N</m:t>
                        </m:r>
                      </m:sub>
                    </m:sSub>
                  </m:oMath>
                </a14:m>
                <a:r>
                  <a:rPr lang="en-US" altLang="zh-TW" dirty="0">
                    <a:latin typeface="Calibri" panose="020F0502020204030204" pitchFamily="34" charset="0"/>
                    <a:cs typeface="Calibri" panose="020F0502020204030204" pitchFamily="34" charset="0"/>
                  </a:rPr>
                  <a:t>,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𝑘</m:t>
                        </m:r>
                      </m:e>
                      <m:sub>
                        <m:r>
                          <a:rPr lang="en-US" altLang="zh-TW">
                            <a:latin typeface="Cambria Math" panose="02040503050406030204" pitchFamily="18" charset="0"/>
                            <a:cs typeface="Times New Roman" panose="02020603050405020304" pitchFamily="18" charset="0"/>
                          </a:rPr>
                          <m:t>1</m:t>
                        </m:r>
                      </m:sub>
                    </m:sSub>
                    <m:r>
                      <a:rPr lang="en-US" altLang="zh-TW">
                        <a:latin typeface="Cambria Math" panose="02040503050406030204" pitchFamily="18" charset="0"/>
                        <a:cs typeface="Times New Roman" panose="02020603050405020304" pitchFamily="18" charset="0"/>
                      </a:rPr>
                      <m:t>, .., </m:t>
                    </m:r>
                    <m:sSub>
                      <m:sSubPr>
                        <m:ctrlPr>
                          <a:rPr lang="en-US" altLang="zh-TW" i="1">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k</m:t>
                        </m:r>
                      </m:e>
                      <m:sub>
                        <m:r>
                          <m:rPr>
                            <m:sty m:val="p"/>
                          </m:rPr>
                          <a:rPr lang="en-US" altLang="zh-TW">
                            <a:latin typeface="Cambria Math" panose="02040503050406030204" pitchFamily="18" charset="0"/>
                            <a:cs typeface="Times New Roman" panose="02020603050405020304" pitchFamily="18" charset="0"/>
                          </a:rPr>
                          <m:t>N</m:t>
                        </m:r>
                      </m:sub>
                    </m:sSub>
                  </m:oMath>
                </a14:m>
                <a:r>
                  <a:rPr lang="en-US" altLang="zh-TW" dirty="0">
                    <a:latin typeface="Calibri" panose="020F0502020204030204" pitchFamily="34" charset="0"/>
                    <a:cs typeface="Calibri" panose="020F0502020204030204" pitchFamily="34" charset="0"/>
                  </a:rPr>
                  <a:t> and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𝑣</m:t>
                        </m:r>
                      </m:e>
                      <m:sub>
                        <m:r>
                          <a:rPr lang="en-US" altLang="zh-TW">
                            <a:latin typeface="Cambria Math" panose="02040503050406030204" pitchFamily="18" charset="0"/>
                            <a:cs typeface="Times New Roman" panose="02020603050405020304" pitchFamily="18" charset="0"/>
                          </a:rPr>
                          <m:t>1</m:t>
                        </m:r>
                      </m:sub>
                    </m:sSub>
                    <m:r>
                      <a:rPr lang="en-US" altLang="zh-TW">
                        <a:latin typeface="Cambria Math" panose="02040503050406030204" pitchFamily="18" charset="0"/>
                        <a:cs typeface="Times New Roman" panose="02020603050405020304" pitchFamily="18" charset="0"/>
                      </a:rPr>
                      <m:t>, .., </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𝑣</m:t>
                        </m:r>
                      </m:e>
                      <m:sub>
                        <m:r>
                          <a:rPr lang="en-US" altLang="zh-TW" smtClean="0">
                            <a:latin typeface="Cambria Math" panose="02040503050406030204" pitchFamily="18" charset="0"/>
                            <a:cs typeface="Times New Roman" panose="02020603050405020304" pitchFamily="18" charset="0"/>
                          </a:rPr>
                          <m:t>𝑁</m:t>
                        </m:r>
                      </m:sub>
                    </m:sSub>
                  </m:oMath>
                </a14:m>
                <a:r>
                  <a:rPr lang="en-US" altLang="zh-TW" dirty="0">
                    <a:latin typeface="Calibri" panose="020F0502020204030204" pitchFamily="34" charset="0"/>
                    <a:cs typeface="Calibri" panose="020F0502020204030204" pitchFamily="34" charset="0"/>
                  </a:rPr>
                  <a:t> respectively.</a:t>
                </a:r>
              </a:p>
              <a:p>
                <a:pPr>
                  <a:buFont typeface="Wingdings" pitchFamily="2" charset="2"/>
                  <a:buChar char="n"/>
                </a:pPr>
                <a:r>
                  <a:rPr lang="en-US" altLang="zh-TW" dirty="0">
                    <a:latin typeface="Calibri" panose="020F0502020204030204" pitchFamily="34" charset="0"/>
                    <a:cs typeface="Calibri" panose="020F0502020204030204" pitchFamily="34" charset="0"/>
                  </a:rPr>
                  <a:t> Do a scaled dot product to get a scalar </a:t>
                </a:r>
                <a14:m>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ea typeface="Cambria Math" panose="02040503050406030204" pitchFamily="18" charset="0"/>
                            <a:cs typeface="Times New Roman" panose="02020603050405020304" pitchFamily="18" charset="0"/>
                          </a:rPr>
                          <m:t>𝜶</m:t>
                        </m:r>
                      </m:e>
                      <m:sub>
                        <m:r>
                          <a:rPr lang="en-US" altLang="zh-TW" smtClean="0">
                            <a:latin typeface="Cambria Math" panose="02040503050406030204" pitchFamily="18" charset="0"/>
                            <a:ea typeface="Cambria Math" panose="02040503050406030204" pitchFamily="18" charset="0"/>
                            <a:cs typeface="Times New Roman" panose="02020603050405020304" pitchFamily="18" charset="0"/>
                          </a:rPr>
                          <m:t>𝟏</m:t>
                        </m:r>
                        <m:r>
                          <a:rPr lang="en-US" altLang="zh-TW"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mtClean="0">
                            <a:latin typeface="Cambria Math" panose="02040503050406030204" pitchFamily="18" charset="0"/>
                            <a:ea typeface="Cambria Math" panose="02040503050406030204" pitchFamily="18" charset="0"/>
                            <a:cs typeface="Times New Roman" panose="02020603050405020304" pitchFamily="18" charset="0"/>
                          </a:rPr>
                          <m:t>𝟐</m:t>
                        </m:r>
                      </m:sub>
                    </m:sSub>
                  </m:oMath>
                </a14:m>
                <a:r>
                  <a:rPr lang="en-US" altLang="zh-TW" dirty="0">
                    <a:latin typeface="Calibri" panose="020F0502020204030204" pitchFamily="34" charset="0"/>
                    <a:cs typeface="Calibri" panose="020F0502020204030204" pitchFamily="34" charset="0"/>
                  </a:rPr>
                  <a:t>, meaning “attention score from word 1 to 2.”</a:t>
                </a:r>
                <a:endParaRPr lang="zh-TW" altLang="en-US" dirty="0">
                  <a:latin typeface="Calibri" panose="020F0502020204030204" pitchFamily="34" charset="0"/>
                  <a:cs typeface="Calibri" panose="020F0502020204030204" pitchFamily="34" charset="0"/>
                </a:endParaRPr>
              </a:p>
            </p:txBody>
          </p:sp>
        </mc:Choice>
        <mc:Fallback xmlns="">
          <p:sp>
            <p:nvSpPr>
              <p:cNvPr id="13" name="內容版面配置區 12">
                <a:extLst>
                  <a:ext uri="{FF2B5EF4-FFF2-40B4-BE49-F238E27FC236}">
                    <a16:creationId xmlns:a16="http://schemas.microsoft.com/office/drawing/2014/main" id="{3CD3A88F-5AF6-3297-4D31-4E4FB61CEC30}"/>
                  </a:ext>
                </a:extLst>
              </p:cNvPr>
              <p:cNvSpPr>
                <a:spLocks noGrp="1" noRot="1" noChangeAspect="1" noMove="1" noResize="1" noEditPoints="1" noAdjustHandles="1" noChangeArrowheads="1" noChangeShapeType="1" noTextEdit="1"/>
              </p:cNvSpPr>
              <p:nvPr>
                <p:ph idx="1"/>
              </p:nvPr>
            </p:nvSpPr>
            <p:spPr>
              <a:xfrm>
                <a:off x="836404" y="2087963"/>
                <a:ext cx="4295438" cy="4023360"/>
              </a:xfrm>
              <a:blipFill>
                <a:blip r:embed="rId3"/>
                <a:stretch>
                  <a:fillRect l="-3235" t="-1572" r="-2353"/>
                </a:stretch>
              </a:blipFill>
            </p:spPr>
            <p:txBody>
              <a:bodyPr/>
              <a:lstStyle/>
              <a:p>
                <a:r>
                  <a:rPr lang="zh-TW" altLang="en-US">
                    <a:noFill/>
                  </a:rPr>
                  <a:t> </a:t>
                </a:r>
              </a:p>
            </p:txBody>
          </p:sp>
        </mc:Fallback>
      </mc:AlternateContent>
      <p:sp>
        <p:nvSpPr>
          <p:cNvPr id="17" name="文字方塊 16">
            <a:extLst>
              <a:ext uri="{FF2B5EF4-FFF2-40B4-BE49-F238E27FC236}">
                <a16:creationId xmlns:a16="http://schemas.microsoft.com/office/drawing/2014/main" id="{C500B3A8-1B28-B018-70B4-B8B7F5BCE85C}"/>
              </a:ext>
            </a:extLst>
          </p:cNvPr>
          <p:cNvSpPr txBox="1"/>
          <p:nvPr/>
        </p:nvSpPr>
        <p:spPr>
          <a:xfrm>
            <a:off x="4593021" y="1330507"/>
            <a:ext cx="6143269"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pic>
        <p:nvPicPr>
          <p:cNvPr id="6148" name="Picture 4">
            <a:extLst>
              <a:ext uri="{FF2B5EF4-FFF2-40B4-BE49-F238E27FC236}">
                <a16:creationId xmlns:a16="http://schemas.microsoft.com/office/drawing/2014/main" id="{15C9ECDE-700C-17C3-522E-ABDD9EC1C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292" y="1576728"/>
            <a:ext cx="4921096" cy="490854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936724EC-A9B9-ECEE-8ACC-838FE53E75CE}"/>
              </a:ext>
            </a:extLst>
          </p:cNvPr>
          <p:cNvSpPr/>
          <p:nvPr/>
        </p:nvSpPr>
        <p:spPr>
          <a:xfrm>
            <a:off x="6635692" y="3087149"/>
            <a:ext cx="1028963" cy="855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584923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5B9393-1699-985A-E66F-F2B388438165}"/>
              </a:ext>
            </a:extLst>
          </p:cNvPr>
          <p:cNvSpPr>
            <a:spLocks noGrp="1"/>
          </p:cNvSpPr>
          <p:nvPr>
            <p:ph type="title"/>
          </p:nvPr>
        </p:nvSpPr>
        <p:spPr/>
        <p:txBody>
          <a:bodyPr/>
          <a:lstStyle/>
          <a:p>
            <a:r>
              <a:rPr kumimoji="1" lang="en-US" altLang="zh-TW" dirty="0"/>
              <a:t>Outline</a:t>
            </a:r>
            <a:endParaRPr kumimoji="1" lang="zh-TW" altLang="en-US" dirty="0"/>
          </a:p>
        </p:txBody>
      </p:sp>
      <p:sp>
        <p:nvSpPr>
          <p:cNvPr id="4" name="投影片編號版面配置區 3">
            <a:extLst>
              <a:ext uri="{FF2B5EF4-FFF2-40B4-BE49-F238E27FC236}">
                <a16:creationId xmlns:a16="http://schemas.microsoft.com/office/drawing/2014/main" id="{38A6DC57-0B7A-1B21-F9F0-721D122BD9DD}"/>
              </a:ext>
            </a:extLst>
          </p:cNvPr>
          <p:cNvSpPr>
            <a:spLocks noGrp="1"/>
          </p:cNvSpPr>
          <p:nvPr>
            <p:ph type="sldNum" sz="quarter" idx="12"/>
          </p:nvPr>
        </p:nvSpPr>
        <p:spPr/>
        <p:txBody>
          <a:bodyPr/>
          <a:lstStyle/>
          <a:p>
            <a:fld id="{6113E31D-E2AB-40D1-8B51-AFA5AFEF393A}" type="slidenum">
              <a:rPr lang="en-US" smtClean="0"/>
              <a:pPr/>
              <a:t>2</a:t>
            </a:fld>
            <a:endParaRPr lang="en-US" dirty="0"/>
          </a:p>
        </p:txBody>
      </p:sp>
      <p:sp>
        <p:nvSpPr>
          <p:cNvPr id="5" name="文字方塊 4">
            <a:extLst>
              <a:ext uri="{FF2B5EF4-FFF2-40B4-BE49-F238E27FC236}">
                <a16:creationId xmlns:a16="http://schemas.microsoft.com/office/drawing/2014/main" id="{FFAFA69A-F103-08DD-98C8-542BFACBF3C4}"/>
              </a:ext>
            </a:extLst>
          </p:cNvPr>
          <p:cNvSpPr txBox="1"/>
          <p:nvPr/>
        </p:nvSpPr>
        <p:spPr>
          <a:xfrm>
            <a:off x="653143" y="1586847"/>
            <a:ext cx="10918370" cy="33590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Weakness of RNNs and CNNs [10 min]</a:t>
            </a:r>
          </a:p>
          <a:p>
            <a:pPr marL="342900" indent="-342900">
              <a:lnSpc>
                <a:spcPct val="150000"/>
              </a:lnSpc>
              <a:buFont typeface="Arial" panose="020B0604020202020204" pitchFamily="34" charset="0"/>
              <a:buChar char="•"/>
            </a:pPr>
            <a:r>
              <a:rPr kumimoji="1" lang="en-US" altLang="zh-TW" sz="2400" dirty="0"/>
              <a:t>Transformers [60 min]</a:t>
            </a:r>
          </a:p>
          <a:p>
            <a:pPr marL="342900" indent="-342900">
              <a:lnSpc>
                <a:spcPct val="150000"/>
              </a:lnSpc>
              <a:buFont typeface="Arial" panose="020B0604020202020204" pitchFamily="34" charset="0"/>
              <a:buChar char="•"/>
            </a:pPr>
            <a:r>
              <a:rPr kumimoji="1" lang="en-US" altLang="zh-TW" sz="2400" dirty="0"/>
              <a:t>Vision Transformer [20 min]</a:t>
            </a:r>
          </a:p>
          <a:p>
            <a:pPr marL="342900" indent="-342900">
              <a:lnSpc>
                <a:spcPct val="150000"/>
              </a:lnSpc>
              <a:buFont typeface="Arial" panose="020B0604020202020204" pitchFamily="34" charset="0"/>
              <a:buChar char="•"/>
            </a:pPr>
            <a:r>
              <a:rPr kumimoji="1" lang="en-US" altLang="zh-TW" sz="2400" dirty="0"/>
              <a:t>Announcement about Midterm Exam [15 min]</a:t>
            </a:r>
          </a:p>
          <a:p>
            <a:pPr marL="342900" indent="-342900">
              <a:lnSpc>
                <a:spcPct val="150000"/>
              </a:lnSpc>
              <a:buFont typeface="Arial" panose="020B0604020202020204" pitchFamily="34" charset="0"/>
              <a:buChar char="•"/>
            </a:pPr>
            <a:r>
              <a:rPr kumimoji="1" lang="en-US" altLang="zh-TW" sz="2400" dirty="0"/>
              <a:t>Project introduction [30 min]</a:t>
            </a:r>
          </a:p>
          <a:p>
            <a:pPr marL="342900" indent="-342900">
              <a:lnSpc>
                <a:spcPct val="150000"/>
              </a:lnSpc>
              <a:buFont typeface="Arial" panose="020B0604020202020204" pitchFamily="34" charset="0"/>
              <a:buChar char="•"/>
            </a:pPr>
            <a:r>
              <a:rPr kumimoji="1" lang="en-US" altLang="zh-TW" sz="2400" dirty="0"/>
              <a:t>Quiz [15 min]</a:t>
            </a:r>
          </a:p>
        </p:txBody>
      </p:sp>
    </p:spTree>
    <p:extLst>
      <p:ext uri="{BB962C8B-B14F-4D97-AF65-F5344CB8AC3E}">
        <p14:creationId xmlns:p14="http://schemas.microsoft.com/office/powerpoint/2010/main" val="2647002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Attention Score</a:t>
            </a:r>
            <a:endParaRPr lang="zh-TW" altLang="en-US" dirty="0">
              <a:ea typeface="+mn-ea"/>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20</a:t>
            </a:fld>
            <a:endParaRPr lang="zh-TW" altLang="en-US"/>
          </a:p>
        </p:txBody>
      </p:sp>
      <mc:AlternateContent xmlns:mc="http://schemas.openxmlformats.org/markup-compatibility/2006" xmlns:a14="http://schemas.microsoft.com/office/drawing/2010/main">
        <mc:Choice Requires="a14">
          <p:sp>
            <p:nvSpPr>
              <p:cNvPr id="13" name="內容版面配置區 12">
                <a:extLst>
                  <a:ext uri="{FF2B5EF4-FFF2-40B4-BE49-F238E27FC236}">
                    <a16:creationId xmlns:a16="http://schemas.microsoft.com/office/drawing/2014/main" id="{3CD3A88F-5AF6-3297-4D31-4E4FB61CEC30}"/>
                  </a:ext>
                </a:extLst>
              </p:cNvPr>
              <p:cNvSpPr>
                <a:spLocks noGrp="1"/>
              </p:cNvSpPr>
              <p:nvPr>
                <p:ph idx="1"/>
              </p:nvPr>
            </p:nvSpPr>
            <p:spPr>
              <a:xfrm>
                <a:off x="653143" y="1853072"/>
                <a:ext cx="5045013" cy="402336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The original Transformer uses scaled dot product (there are many others). </a:t>
                </a:r>
              </a:p>
              <a:p>
                <a:pPr lvl="1">
                  <a:buFont typeface="Wingdings" pitchFamily="2" charset="2"/>
                  <a:buChar char="n"/>
                </a:pPr>
                <a:r>
                  <a:rPr lang="en-US" altLang="zh-TW" dirty="0">
                    <a:latin typeface="Calibri" panose="020F0502020204030204" pitchFamily="34" charset="0"/>
                    <a:cs typeface="Calibri" panose="020F0502020204030204" pitchFamily="34" charset="0"/>
                  </a:rPr>
                  <a:t> </a:t>
                </a:r>
                <a14:m>
                  <m:oMath xmlns:m="http://schemas.openxmlformats.org/officeDocument/2006/math">
                    <m:r>
                      <a:rPr lang="en-US" altLang="zh-TW" smtClean="0">
                        <a:latin typeface="Cambria Math" panose="02040503050406030204" pitchFamily="18" charset="0"/>
                        <a:cs typeface="Times New Roman" panose="02020603050405020304" pitchFamily="18" charset="0"/>
                      </a:rPr>
                      <m:t>𝑠𝑐𝑜𝑟𝑒</m:t>
                    </m:r>
                    <m:d>
                      <m:dPr>
                        <m:ctrlPr>
                          <a:rPr lang="en-US" altLang="zh-TW" i="1" smtClean="0">
                            <a:latin typeface="Cambria Math" panose="02040503050406030204" pitchFamily="18" charset="0"/>
                            <a:cs typeface="Times New Roman" panose="02020603050405020304" pitchFamily="18" charset="0"/>
                          </a:rPr>
                        </m:ctrlPr>
                      </m:dPr>
                      <m:e>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𝑖</m:t>
                            </m:r>
                          </m:sub>
                        </m:sSub>
                        <m:r>
                          <a:rPr lang="en-US" altLang="zh-TW" smtClean="0">
                            <a:latin typeface="Cambria Math" panose="02040503050406030204" pitchFamily="18" charset="0"/>
                            <a:cs typeface="Times New Roman" panose="02020603050405020304" pitchFamily="18" charset="0"/>
                          </a:rPr>
                          <m:t>,</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𝑗</m:t>
                            </m:r>
                          </m:sub>
                        </m:sSub>
                      </m:e>
                    </m:d>
                    <m:r>
                      <a:rPr lang="en-US" altLang="zh-TW" smtClean="0">
                        <a:latin typeface="Cambria Math" panose="02040503050406030204" pitchFamily="18" charset="0"/>
                        <a:cs typeface="Times New Roman" panose="02020603050405020304" pitchFamily="18" charset="0"/>
                      </a:rPr>
                      <m:t>= </m:t>
                    </m:r>
                    <m:f>
                      <m:fPr>
                        <m:ctrlPr>
                          <a:rPr lang="en-US" altLang="zh-TW" i="1" smtClean="0">
                            <a:latin typeface="Cambria Math" panose="02040503050406030204" pitchFamily="18" charset="0"/>
                            <a:cs typeface="Times New Roman" panose="02020603050405020304" pitchFamily="18" charset="0"/>
                          </a:rPr>
                        </m:ctrlPr>
                      </m:fPr>
                      <m:num>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𝑞</m:t>
                            </m:r>
                          </m:e>
                          <m:sub>
                            <m:r>
                              <a:rPr lang="en-US" altLang="zh-TW" smtClean="0">
                                <a:latin typeface="Cambria Math" panose="02040503050406030204" pitchFamily="18" charset="0"/>
                                <a:cs typeface="Times New Roman" panose="02020603050405020304" pitchFamily="18" charset="0"/>
                              </a:rPr>
                              <m:t>𝑖</m:t>
                            </m:r>
                          </m:sub>
                        </m:sSub>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𝑘</m:t>
                            </m:r>
                          </m:e>
                          <m:sub>
                            <m:r>
                              <a:rPr lang="en-US" altLang="zh-TW" smtClean="0">
                                <a:latin typeface="Cambria Math" panose="02040503050406030204" pitchFamily="18" charset="0"/>
                                <a:cs typeface="Times New Roman" panose="02020603050405020304" pitchFamily="18" charset="0"/>
                              </a:rPr>
                              <m:t>𝑗</m:t>
                            </m:r>
                          </m:sub>
                        </m:sSub>
                      </m:num>
                      <m:den>
                        <m:rad>
                          <m:radPr>
                            <m:degHide m:val="on"/>
                            <m:ctrlPr>
                              <a:rPr lang="en-US" altLang="zh-TW" i="1" smtClean="0">
                                <a:latin typeface="Cambria Math" panose="02040503050406030204" pitchFamily="18" charset="0"/>
                                <a:cs typeface="Times New Roman" panose="02020603050405020304" pitchFamily="18" charset="0"/>
                              </a:rPr>
                            </m:ctrlPr>
                          </m:radPr>
                          <m:deg/>
                          <m:e>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𝑑</m:t>
                                </m:r>
                              </m:e>
                              <m:sub>
                                <m:r>
                                  <a:rPr lang="en-US" altLang="zh-TW" smtClean="0">
                                    <a:latin typeface="Cambria Math" panose="02040503050406030204" pitchFamily="18" charset="0"/>
                                    <a:cs typeface="Times New Roman" panose="02020603050405020304" pitchFamily="18" charset="0"/>
                                  </a:rPr>
                                  <m:t>𝑘</m:t>
                                </m:r>
                              </m:sub>
                            </m:sSub>
                          </m:e>
                        </m:rad>
                      </m:den>
                    </m:f>
                  </m:oMath>
                </a14:m>
                <a:r>
                  <a:rPr lang="en-US" altLang="zh-TW" dirty="0">
                    <a:latin typeface="Calibri" panose="020F0502020204030204" pitchFamily="34" charset="0"/>
                    <a:cs typeface="Calibri" panose="020F0502020204030204" pitchFamily="34" charset="0"/>
                  </a:rPr>
                  <a:t> </a:t>
                </a:r>
              </a:p>
              <a:p>
                <a:pPr lvl="1">
                  <a:buFont typeface="Wingdings" pitchFamily="2" charset="2"/>
                  <a:buChar char="n"/>
                </a:pPr>
                <a:r>
                  <a:rPr lang="en-US" altLang="zh-TW" dirty="0">
                    <a:cs typeface="Calibri" panose="020F0502020204030204" pitchFamily="34" charset="0"/>
                  </a:rPr>
                  <a:t>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𝑑</m:t>
                        </m:r>
                      </m:e>
                      <m:sub>
                        <m:r>
                          <a:rPr lang="en-US" altLang="zh-TW" smtClean="0">
                            <a:latin typeface="Cambria Math" panose="02040503050406030204" pitchFamily="18" charset="0"/>
                            <a:cs typeface="Times New Roman" panose="02020603050405020304" pitchFamily="18" charset="0"/>
                          </a:rPr>
                          <m:t>𝑘</m:t>
                        </m:r>
                      </m:sub>
                    </m:sSub>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dim</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of</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keys</m:t>
                    </m:r>
                    <m:r>
                      <a:rPr lang="en-US" altLang="zh-TW" smtClean="0">
                        <a:latin typeface="Cambria Math" panose="02040503050406030204" pitchFamily="18" charset="0"/>
                        <a:cs typeface="Times New Roman" panose="02020603050405020304" pitchFamily="18" charset="0"/>
                      </a:rPr>
                      <m:t>=</m:t>
                    </m:r>
                    <m:r>
                      <m:rPr>
                        <m:sty m:val="p"/>
                      </m:rPr>
                      <a:rPr lang="en-US" altLang="zh-TW" smtClean="0">
                        <a:latin typeface="Cambria Math" panose="02040503050406030204" pitchFamily="18" charset="0"/>
                        <a:cs typeface="Times New Roman" panose="02020603050405020304" pitchFamily="18" charset="0"/>
                      </a:rPr>
                      <m:t>dim</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of</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queries</m:t>
                    </m:r>
                    <m:r>
                      <a:rPr lang="en-US" altLang="zh-TW" smtClean="0">
                        <a:latin typeface="Cambria Math" panose="02040503050406030204" pitchFamily="18" charset="0"/>
                        <a:cs typeface="Times New Roman" panose="02020603050405020304" pitchFamily="18" charset="0"/>
                      </a:rPr>
                      <m:t>)</m:t>
                    </m:r>
                  </m:oMath>
                </a14:m>
                <a:r>
                  <a:rPr lang="en-US" altLang="zh-TW" dirty="0">
                    <a:latin typeface="Calibri" panose="020F0502020204030204" pitchFamily="34" charset="0"/>
                    <a:cs typeface="Calibri" panose="020F0502020204030204" pitchFamily="34" charset="0"/>
                  </a:rPr>
                  <a:t> </a:t>
                </a:r>
              </a:p>
              <a:p>
                <a:pPr lvl="1">
                  <a:buFont typeface="Wingdings" pitchFamily="2" charset="2"/>
                  <a:buChar char="n"/>
                </a:pPr>
                <a:r>
                  <a:rPr lang="en-US" altLang="zh-TW" sz="1800" dirty="0">
                    <a:solidFill>
                      <a:srgbClr val="FF0000"/>
                    </a:solidFill>
                    <a:latin typeface="Calibri" panose="020F0502020204030204" pitchFamily="34" charset="0"/>
                    <a:cs typeface="Calibri" panose="020F0502020204030204" pitchFamily="34" charset="0"/>
                  </a:rPr>
                  <a:t> Why Scaling?</a:t>
                </a:r>
              </a:p>
              <a:p>
                <a:pPr lvl="2">
                  <a:buFont typeface="Wingdings" pitchFamily="2" charset="2"/>
                  <a:buChar char="n"/>
                </a:pPr>
                <a:r>
                  <a:rPr lang="en-US" altLang="zh-TW" sz="1800" dirty="0">
                    <a:solidFill>
                      <a:srgbClr val="FF0000"/>
                    </a:solidFill>
                    <a:latin typeface="Calibri" panose="020F0502020204030204" pitchFamily="34" charset="0"/>
                    <a:cs typeface="Calibri" panose="020F0502020204030204" pitchFamily="34" charset="0"/>
                  </a:rPr>
                  <a:t> </a:t>
                </a:r>
                <a:r>
                  <a:rPr lang="en-US" altLang="zh-TW" sz="1800" dirty="0">
                    <a:solidFill>
                      <a:schemeClr val="tx1"/>
                    </a:solidFill>
                    <a:latin typeface="Calibri" panose="020F0502020204030204" pitchFamily="34" charset="0"/>
                    <a:cs typeface="Calibri" panose="020F0502020204030204" pitchFamily="34" charset="0"/>
                  </a:rPr>
                  <a:t>Because </a:t>
                </a:r>
                <a:r>
                  <a:rPr lang="en-US" altLang="zh-TW" sz="1800" dirty="0">
                    <a:solidFill>
                      <a:srgbClr val="FF0000"/>
                    </a:solidFill>
                    <a:latin typeface="Calibri" panose="020F0502020204030204" pitchFamily="34" charset="0"/>
                    <a:cs typeface="Calibri" panose="020F0502020204030204" pitchFamily="34" charset="0"/>
                  </a:rPr>
                  <a:t>greater </a:t>
                </a:r>
                <a14:m>
                  <m:oMath xmlns:m="http://schemas.openxmlformats.org/officeDocument/2006/math">
                    <m:sSub>
                      <m:sSubPr>
                        <m:ctrlPr>
                          <a:rPr lang="en-US" altLang="zh-TW" sz="1800" i="1" smtClean="0">
                            <a:solidFill>
                              <a:srgbClr val="FF0000"/>
                            </a:solidFill>
                            <a:latin typeface="Cambria Math" panose="02040503050406030204" pitchFamily="18" charset="0"/>
                            <a:cs typeface="Times New Roman" panose="02020603050405020304" pitchFamily="18" charset="0"/>
                          </a:rPr>
                        </m:ctrlPr>
                      </m:sSubPr>
                      <m:e>
                        <m:r>
                          <a:rPr lang="en-US" altLang="zh-TW" sz="1800" smtClean="0">
                            <a:solidFill>
                              <a:srgbClr val="FF0000"/>
                            </a:solidFill>
                            <a:latin typeface="Cambria Math" panose="02040503050406030204" pitchFamily="18" charset="0"/>
                            <a:cs typeface="Times New Roman" panose="02020603050405020304" pitchFamily="18" charset="0"/>
                          </a:rPr>
                          <m:t>𝑑</m:t>
                        </m:r>
                      </m:e>
                      <m:sub>
                        <m:r>
                          <a:rPr lang="en-US" altLang="zh-TW" sz="1800" smtClean="0">
                            <a:solidFill>
                              <a:srgbClr val="FF0000"/>
                            </a:solidFill>
                            <a:latin typeface="Cambria Math" panose="02040503050406030204" pitchFamily="18" charset="0"/>
                            <a:cs typeface="Times New Roman" panose="02020603050405020304" pitchFamily="18" charset="0"/>
                          </a:rPr>
                          <m:t>𝑘</m:t>
                        </m:r>
                      </m:sub>
                    </m:sSub>
                  </m:oMath>
                </a14:m>
                <a:r>
                  <a:rPr lang="en-US" altLang="zh-TW" sz="1800" dirty="0">
                    <a:solidFill>
                      <a:srgbClr val="FF0000"/>
                    </a:solidFill>
                    <a:latin typeface="Calibri" panose="020F0502020204030204" pitchFamily="34" charset="0"/>
                    <a:cs typeface="Calibri" panose="020F0502020204030204" pitchFamily="34" charset="0"/>
                  </a:rPr>
                  <a:t> with </a:t>
                </a:r>
                <a:r>
                  <a:rPr lang="en-US" altLang="zh-TW" sz="1800" dirty="0" err="1">
                    <a:solidFill>
                      <a:srgbClr val="FF0000"/>
                    </a:solidFill>
                    <a:latin typeface="Calibri" panose="020F0502020204030204" pitchFamily="34" charset="0"/>
                    <a:cs typeface="Calibri" panose="020F0502020204030204" pitchFamily="34" charset="0"/>
                  </a:rPr>
                  <a:t>Softmax</a:t>
                </a:r>
                <a:r>
                  <a:rPr lang="en-US" altLang="zh-TW" sz="1800" dirty="0">
                    <a:solidFill>
                      <a:srgbClr val="FF0000"/>
                    </a:solidFill>
                    <a:latin typeface="Calibri" panose="020F0502020204030204" pitchFamily="34" charset="0"/>
                    <a:cs typeface="Calibri" panose="020F0502020204030204" pitchFamily="34" charset="0"/>
                  </a:rPr>
                  <a:t>() results in vanishing gradients</a:t>
                </a:r>
                <a:r>
                  <a:rPr lang="en-US" altLang="zh-TW" sz="1800" dirty="0">
                    <a:solidFill>
                      <a:schemeClr val="tx1"/>
                    </a:solidFill>
                    <a:latin typeface="Calibri" panose="020F0502020204030204" pitchFamily="34" charset="0"/>
                    <a:cs typeface="Calibri" panose="020F0502020204030204" pitchFamily="34" charset="0"/>
                  </a:rPr>
                  <a:t>. </a:t>
                </a:r>
              </a:p>
              <a:p>
                <a:pPr lvl="2">
                  <a:buFont typeface="Wingdings" pitchFamily="2" charset="2"/>
                  <a:buChar char="n"/>
                </a:pPr>
                <a:r>
                  <a:rPr lang="en-US" altLang="zh-TW" sz="1800" dirty="0">
                    <a:solidFill>
                      <a:schemeClr val="tx1"/>
                    </a:solidFill>
                    <a:latin typeface="Calibri" panose="020F0502020204030204" pitchFamily="34" charset="0"/>
                    <a:cs typeface="Calibri" panose="020F0502020204030204" pitchFamily="34" charset="0"/>
                  </a:rPr>
                  <a:t> We can ensure </a:t>
                </a:r>
                <a14:m>
                  <m:oMath xmlns:m="http://schemas.openxmlformats.org/officeDocument/2006/math">
                    <m:r>
                      <a:rPr lang="en-US" altLang="zh-TW" sz="1800">
                        <a:latin typeface="Cambria Math" panose="02040503050406030204" pitchFamily="18" charset="0"/>
                        <a:cs typeface="Times New Roman" panose="02020603050405020304" pitchFamily="18" charset="0"/>
                      </a:rPr>
                      <m:t>𝑠𝑐𝑜𝑟𝑒</m:t>
                    </m:r>
                    <m:d>
                      <m:dPr>
                        <m:ctrlPr>
                          <a:rPr lang="en-US" altLang="zh-TW" sz="1800" i="1">
                            <a:latin typeface="Cambria Math" panose="02040503050406030204" pitchFamily="18" charset="0"/>
                            <a:cs typeface="Times New Roman" panose="02020603050405020304" pitchFamily="18" charset="0"/>
                          </a:rPr>
                        </m:ctrlPr>
                      </m:dPr>
                      <m:e>
                        <m:sSub>
                          <m:sSubPr>
                            <m:ctrlPr>
                              <a:rPr lang="en-US" altLang="zh-TW" sz="1800" i="1">
                                <a:latin typeface="Cambria Math" panose="02040503050406030204" pitchFamily="18" charset="0"/>
                                <a:cs typeface="Times New Roman" panose="02020603050405020304" pitchFamily="18" charset="0"/>
                              </a:rPr>
                            </m:ctrlPr>
                          </m:sSubPr>
                          <m:e>
                            <m:r>
                              <a:rPr lang="en-US" altLang="zh-TW" sz="1800">
                                <a:latin typeface="Cambria Math" panose="02040503050406030204" pitchFamily="18" charset="0"/>
                                <a:cs typeface="Times New Roman" panose="02020603050405020304" pitchFamily="18" charset="0"/>
                              </a:rPr>
                              <m:t>𝑒</m:t>
                            </m:r>
                          </m:e>
                          <m:sub>
                            <m:r>
                              <a:rPr lang="en-US" altLang="zh-TW" sz="1800">
                                <a:latin typeface="Cambria Math" panose="02040503050406030204" pitchFamily="18" charset="0"/>
                                <a:cs typeface="Times New Roman" panose="02020603050405020304" pitchFamily="18" charset="0"/>
                              </a:rPr>
                              <m:t>𝑖</m:t>
                            </m:r>
                          </m:sub>
                        </m:sSub>
                        <m:r>
                          <a:rPr lang="en-US" altLang="zh-TW" sz="1800">
                            <a:latin typeface="Cambria Math" panose="02040503050406030204" pitchFamily="18" charset="0"/>
                            <a:cs typeface="Times New Roman" panose="02020603050405020304" pitchFamily="18" charset="0"/>
                          </a:rPr>
                          <m:t>,</m:t>
                        </m:r>
                        <m:sSub>
                          <m:sSubPr>
                            <m:ctrlPr>
                              <a:rPr lang="en-US" altLang="zh-TW" sz="1800" i="1">
                                <a:latin typeface="Cambria Math" panose="02040503050406030204" pitchFamily="18" charset="0"/>
                                <a:cs typeface="Times New Roman" panose="02020603050405020304" pitchFamily="18" charset="0"/>
                              </a:rPr>
                            </m:ctrlPr>
                          </m:sSubPr>
                          <m:e>
                            <m:r>
                              <a:rPr lang="en-US" altLang="zh-TW" sz="1800">
                                <a:latin typeface="Cambria Math" panose="02040503050406030204" pitchFamily="18" charset="0"/>
                                <a:cs typeface="Times New Roman" panose="02020603050405020304" pitchFamily="18" charset="0"/>
                              </a:rPr>
                              <m:t>𝑒</m:t>
                            </m:r>
                          </m:e>
                          <m:sub>
                            <m:r>
                              <a:rPr lang="en-US" altLang="zh-TW" sz="1800">
                                <a:latin typeface="Cambria Math" panose="02040503050406030204" pitchFamily="18" charset="0"/>
                                <a:cs typeface="Times New Roman" panose="02020603050405020304" pitchFamily="18" charset="0"/>
                              </a:rPr>
                              <m:t>𝑗</m:t>
                            </m:r>
                          </m:sub>
                        </m:sSub>
                      </m:e>
                    </m:d>
                    <m:r>
                      <a:rPr lang="en-US" altLang="zh-TW" sz="1800">
                        <a:latin typeface="Cambria Math" panose="02040503050406030204" pitchFamily="18" charset="0"/>
                        <a:cs typeface="Times New Roman" panose="02020603050405020304" pitchFamily="18" charset="0"/>
                      </a:rPr>
                      <m:t> </m:t>
                    </m:r>
                  </m:oMath>
                </a14:m>
                <a:r>
                  <a:rPr lang="en-US" altLang="zh-TW" sz="1800" dirty="0">
                    <a:solidFill>
                      <a:schemeClr val="tx1"/>
                    </a:solidFill>
                    <a:latin typeface="Calibri" panose="020F0502020204030204" pitchFamily="34" charset="0"/>
                    <a:cs typeface="Calibri" panose="020F0502020204030204" pitchFamily="34" charset="0"/>
                  </a:rPr>
                  <a:t> to be numerically stabler, as long as we scaled by </a:t>
                </a:r>
                <a14:m>
                  <m:oMath xmlns:m="http://schemas.openxmlformats.org/officeDocument/2006/math">
                    <m:rad>
                      <m:radPr>
                        <m:degHide m:val="on"/>
                        <m:ctrlPr>
                          <a:rPr lang="en-US" altLang="zh-TW" sz="1800" i="1">
                            <a:latin typeface="Cambria Math" panose="02040503050406030204" pitchFamily="18" charset="0"/>
                            <a:cs typeface="Times New Roman" panose="02020603050405020304" pitchFamily="18" charset="0"/>
                          </a:rPr>
                        </m:ctrlPr>
                      </m:radPr>
                      <m:deg/>
                      <m:e>
                        <m:sSub>
                          <m:sSubPr>
                            <m:ctrlPr>
                              <a:rPr lang="en-US" altLang="zh-TW" sz="1800" i="1">
                                <a:latin typeface="Cambria Math" panose="02040503050406030204" pitchFamily="18" charset="0"/>
                                <a:cs typeface="Times New Roman" panose="02020603050405020304" pitchFamily="18" charset="0"/>
                              </a:rPr>
                            </m:ctrlPr>
                          </m:sSubPr>
                          <m:e>
                            <m:r>
                              <a:rPr lang="en-US" altLang="zh-TW" sz="1800">
                                <a:latin typeface="Cambria Math" panose="02040503050406030204" pitchFamily="18" charset="0"/>
                                <a:cs typeface="Times New Roman" panose="02020603050405020304" pitchFamily="18" charset="0"/>
                              </a:rPr>
                              <m:t>𝑑</m:t>
                            </m:r>
                          </m:e>
                          <m:sub>
                            <m:r>
                              <a:rPr lang="en-US" altLang="zh-TW" sz="1800">
                                <a:latin typeface="Cambria Math" panose="02040503050406030204" pitchFamily="18" charset="0"/>
                                <a:cs typeface="Times New Roman" panose="02020603050405020304" pitchFamily="18" charset="0"/>
                              </a:rPr>
                              <m:t>𝑘</m:t>
                            </m:r>
                          </m:sub>
                        </m:sSub>
                      </m:e>
                    </m:rad>
                  </m:oMath>
                </a14:m>
                <a:r>
                  <a:rPr lang="en-US" altLang="zh-TW" sz="1800" dirty="0">
                    <a:solidFill>
                      <a:schemeClr val="tx1"/>
                    </a:solidFill>
                    <a:latin typeface="Calibri" panose="020F0502020204030204" pitchFamily="34" charset="0"/>
                    <a:cs typeface="Calibri" panose="020F0502020204030204" pitchFamily="34" charset="0"/>
                  </a:rPr>
                  <a:t>. </a:t>
                </a:r>
              </a:p>
            </p:txBody>
          </p:sp>
        </mc:Choice>
        <mc:Fallback xmlns="">
          <p:sp>
            <p:nvSpPr>
              <p:cNvPr id="13" name="內容版面配置區 12">
                <a:extLst>
                  <a:ext uri="{FF2B5EF4-FFF2-40B4-BE49-F238E27FC236}">
                    <a16:creationId xmlns:a16="http://schemas.microsoft.com/office/drawing/2014/main" id="{3CD3A88F-5AF6-3297-4D31-4E4FB61CEC30}"/>
                  </a:ext>
                </a:extLst>
              </p:cNvPr>
              <p:cNvSpPr>
                <a:spLocks noGrp="1" noRot="1" noChangeAspect="1" noMove="1" noResize="1" noEditPoints="1" noAdjustHandles="1" noChangeArrowheads="1" noChangeShapeType="1" noTextEdit="1"/>
              </p:cNvSpPr>
              <p:nvPr>
                <p:ph idx="1"/>
              </p:nvPr>
            </p:nvSpPr>
            <p:spPr>
              <a:xfrm>
                <a:off x="653143" y="1853072"/>
                <a:ext cx="5045013" cy="4023360"/>
              </a:xfrm>
              <a:blipFill>
                <a:blip r:embed="rId3"/>
                <a:stretch>
                  <a:fillRect l="-2764" t="-1572" r="-2513"/>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52B93A10-71AA-F432-6532-86FE87ABA702}"/>
              </a:ext>
            </a:extLst>
          </p:cNvPr>
          <p:cNvSpPr txBox="1"/>
          <p:nvPr/>
        </p:nvSpPr>
        <p:spPr>
          <a:xfrm>
            <a:off x="5093535" y="1330507"/>
            <a:ext cx="6143269"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pic>
        <p:nvPicPr>
          <p:cNvPr id="9" name="Picture 4">
            <a:extLst>
              <a:ext uri="{FF2B5EF4-FFF2-40B4-BE49-F238E27FC236}">
                <a16:creationId xmlns:a16="http://schemas.microsoft.com/office/drawing/2014/main" id="{A8BAB953-F230-79F4-EABF-D40BFF80A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806" y="1576728"/>
            <a:ext cx="4921096" cy="490854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B5D40DD0-015F-6C19-B04F-3A15C9B85FA6}"/>
              </a:ext>
            </a:extLst>
          </p:cNvPr>
          <p:cNvSpPr/>
          <p:nvPr/>
        </p:nvSpPr>
        <p:spPr>
          <a:xfrm>
            <a:off x="7136206" y="3087149"/>
            <a:ext cx="1028963" cy="855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1E5AD10C-1523-6543-B3C6-04E57D3E9871}"/>
              </a:ext>
            </a:extLst>
          </p:cNvPr>
          <p:cNvSpPr/>
          <p:nvPr/>
        </p:nvSpPr>
        <p:spPr>
          <a:xfrm>
            <a:off x="8809894" y="2922677"/>
            <a:ext cx="1028963" cy="506323"/>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11" name="圖片 10">
            <a:extLst>
              <a:ext uri="{FF2B5EF4-FFF2-40B4-BE49-F238E27FC236}">
                <a16:creationId xmlns:a16="http://schemas.microsoft.com/office/drawing/2014/main" id="{0B3E3EED-025D-4264-2140-21C80EAC2723}"/>
              </a:ext>
            </a:extLst>
          </p:cNvPr>
          <p:cNvPicPr>
            <a:picLocks noChangeAspect="1"/>
          </p:cNvPicPr>
          <p:nvPr/>
        </p:nvPicPr>
        <p:blipFill>
          <a:blip r:embed="rId5"/>
          <a:stretch>
            <a:fillRect/>
          </a:stretch>
        </p:blipFill>
        <p:spPr>
          <a:xfrm>
            <a:off x="8496645" y="764395"/>
            <a:ext cx="2972804" cy="543179"/>
          </a:xfrm>
          <a:prstGeom prst="rect">
            <a:avLst/>
          </a:prstGeom>
        </p:spPr>
      </p:pic>
    </p:spTree>
    <p:extLst>
      <p:ext uri="{BB962C8B-B14F-4D97-AF65-F5344CB8AC3E}">
        <p14:creationId xmlns:p14="http://schemas.microsoft.com/office/powerpoint/2010/main" val="214967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Attention Score</a:t>
            </a:r>
            <a:endParaRPr lang="zh-TW" altLang="en-US" dirty="0">
              <a:ea typeface="+mn-ea"/>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21</a:t>
            </a:fld>
            <a:endParaRPr lang="zh-TW" altLang="en-US"/>
          </a:p>
        </p:txBody>
      </p:sp>
      <mc:AlternateContent xmlns:mc="http://schemas.openxmlformats.org/markup-compatibility/2006" xmlns:a14="http://schemas.microsoft.com/office/drawing/2010/main">
        <mc:Choice Requires="a14">
          <p:sp>
            <p:nvSpPr>
              <p:cNvPr id="13" name="內容版面配置區 12">
                <a:extLst>
                  <a:ext uri="{FF2B5EF4-FFF2-40B4-BE49-F238E27FC236}">
                    <a16:creationId xmlns:a16="http://schemas.microsoft.com/office/drawing/2014/main" id="{3CD3A88F-5AF6-3297-4D31-4E4FB61CEC30}"/>
                  </a:ext>
                </a:extLst>
              </p:cNvPr>
              <p:cNvSpPr>
                <a:spLocks noGrp="1"/>
              </p:cNvSpPr>
              <p:nvPr>
                <p:ph idx="1"/>
              </p:nvPr>
            </p:nvSpPr>
            <p:spPr>
              <a:xfrm>
                <a:off x="697076" y="1853072"/>
                <a:ext cx="4528098" cy="402336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For every pair of </a:t>
                </a:r>
                <a14:m>
                  <m:oMath xmlns:m="http://schemas.openxmlformats.org/officeDocument/2006/math">
                    <m:r>
                      <a:rPr lang="en-US" altLang="zh-TW" smtClean="0">
                        <a:latin typeface="Cambria Math" panose="02040503050406030204" pitchFamily="18" charset="0"/>
                        <a:cs typeface="Times New Roman" panose="02020603050405020304" pitchFamily="18" charset="0"/>
                      </a:rPr>
                      <m:t>𝑖</m:t>
                    </m:r>
                    <m:r>
                      <a:rPr lang="en-US" altLang="zh-TW" smtClean="0">
                        <a:latin typeface="Cambria Math" panose="02040503050406030204" pitchFamily="18" charset="0"/>
                        <a:cs typeface="Times New Roman" panose="02020603050405020304" pitchFamily="18" charset="0"/>
                      </a:rPr>
                      <m:t>,</m:t>
                    </m:r>
                    <m:r>
                      <a:rPr lang="en-US" altLang="zh-TW" smtClean="0">
                        <a:latin typeface="Cambria Math" panose="02040503050406030204" pitchFamily="18" charset="0"/>
                        <a:cs typeface="Times New Roman" panose="02020603050405020304" pitchFamily="18" charset="0"/>
                      </a:rPr>
                      <m:t>𝑗</m:t>
                    </m:r>
                  </m:oMath>
                </a14:m>
                <a:r>
                  <a:rPr lang="en-US" altLang="zh-TW" dirty="0">
                    <a:latin typeface="Calibri" panose="020F0502020204030204" pitchFamily="34" charset="0"/>
                    <a:cs typeface="Calibri" panose="020F0502020204030204" pitchFamily="34" charset="0"/>
                  </a:rPr>
                  <a:t>, We calculate the scores.  The figure illustrates q = 1. </a:t>
                </a:r>
                <a:endParaRPr lang="en-US" altLang="zh-TW" sz="1800" dirty="0">
                  <a:solidFill>
                    <a:schemeClr val="tx1"/>
                  </a:solidFill>
                  <a:latin typeface="Calibri" panose="020F0502020204030204" pitchFamily="34" charset="0"/>
                  <a:cs typeface="Calibri" panose="020F0502020204030204" pitchFamily="34" charset="0"/>
                </a:endParaRPr>
              </a:p>
            </p:txBody>
          </p:sp>
        </mc:Choice>
        <mc:Fallback xmlns="">
          <p:sp>
            <p:nvSpPr>
              <p:cNvPr id="13" name="內容版面配置區 12">
                <a:extLst>
                  <a:ext uri="{FF2B5EF4-FFF2-40B4-BE49-F238E27FC236}">
                    <a16:creationId xmlns:a16="http://schemas.microsoft.com/office/drawing/2014/main" id="{3CD3A88F-5AF6-3297-4D31-4E4FB61CEC30}"/>
                  </a:ext>
                </a:extLst>
              </p:cNvPr>
              <p:cNvSpPr>
                <a:spLocks noGrp="1" noRot="1" noChangeAspect="1" noMove="1" noResize="1" noEditPoints="1" noAdjustHandles="1" noChangeArrowheads="1" noChangeShapeType="1" noTextEdit="1"/>
              </p:cNvSpPr>
              <p:nvPr>
                <p:ph idx="1"/>
              </p:nvPr>
            </p:nvSpPr>
            <p:spPr>
              <a:xfrm>
                <a:off x="697076" y="1853072"/>
                <a:ext cx="4528098" cy="4023360"/>
              </a:xfrm>
              <a:blipFill>
                <a:blip r:embed="rId3"/>
                <a:stretch>
                  <a:fillRect l="-3073" t="-157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57C543D8-7C08-AD88-58FF-8B208C65FAD4}"/>
                  </a:ext>
                </a:extLst>
              </p:cNvPr>
              <p:cNvSpPr txBox="1"/>
              <p:nvPr/>
            </p:nvSpPr>
            <p:spPr>
              <a:xfrm>
                <a:off x="9611203" y="1737360"/>
                <a:ext cx="1883721" cy="666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TW" b="0" i="1" smtClean="0">
                              <a:latin typeface="Cambria Math" panose="02040503050406030204" pitchFamily="18" charset="0"/>
                            </a:rPr>
                          </m:ctrlPr>
                        </m:sSubSupPr>
                        <m:e>
                          <m:r>
                            <a:rPr kumimoji="1" lang="zh-TW" altLang="en-US" i="1" smtClean="0">
                              <a:latin typeface="Cambria Math" panose="02040503050406030204" pitchFamily="18" charset="0"/>
                            </a:rPr>
                            <m:t>𝛼</m:t>
                          </m:r>
                        </m:e>
                        <m:sub>
                          <m:r>
                            <a:rPr kumimoji="1" lang="en-US" altLang="zh-TW" b="0" i="1" smtClean="0">
                              <a:latin typeface="Cambria Math" panose="02040503050406030204" pitchFamily="18" charset="0"/>
                            </a:rPr>
                            <m:t>1,</m:t>
                          </m:r>
                          <m:r>
                            <a:rPr kumimoji="1" lang="en-US" altLang="zh-TW" b="0" i="1" smtClean="0">
                              <a:latin typeface="Cambria Math" panose="02040503050406030204" pitchFamily="18" charset="0"/>
                            </a:rPr>
                            <m:t>𝑖</m:t>
                          </m:r>
                        </m:sub>
                        <m:sup>
                          <m:r>
                            <a:rPr kumimoji="1" lang="en-US" altLang="zh-TW" b="0" i="1" smtClean="0">
                              <a:latin typeface="Cambria Math" panose="02040503050406030204" pitchFamily="18" charset="0"/>
                            </a:rPr>
                            <m:t>′</m:t>
                          </m:r>
                        </m:sup>
                      </m:sSubSup>
                      <m:r>
                        <a:rPr kumimoji="1" lang="en-US" altLang="zh-TW" b="0" i="1" smtClean="0">
                          <a:latin typeface="Cambria Math" panose="02040503050406030204" pitchFamily="18" charset="0"/>
                        </a:rPr>
                        <m:t>=</m:t>
                      </m:r>
                      <m:f>
                        <m:fPr>
                          <m:ctrlPr>
                            <a:rPr kumimoji="1" lang="en-US" altLang="zh-TW" b="0" i="1" smtClean="0">
                              <a:latin typeface="Cambria Math" panose="02040503050406030204" pitchFamily="18" charset="0"/>
                              <a:ea typeface="Cambria Math" panose="02040503050406030204" pitchFamily="18" charset="0"/>
                            </a:rPr>
                          </m:ctrlPr>
                        </m:fPr>
                        <m:num>
                          <m:func>
                            <m:funcPr>
                              <m:ctrlPr>
                                <a:rPr kumimoji="1" lang="en-US" altLang="zh-TW" b="0" i="1" smtClean="0">
                                  <a:latin typeface="Cambria Math" panose="02040503050406030204" pitchFamily="18" charset="0"/>
                                </a:rPr>
                              </m:ctrlPr>
                            </m:funcPr>
                            <m:fName>
                              <m:r>
                                <m:rPr>
                                  <m:sty m:val="p"/>
                                </m:rPr>
                                <a:rPr kumimoji="1" lang="en-US" altLang="zh-TW" b="0" i="0" smtClean="0">
                                  <a:latin typeface="Cambria Math" panose="02040503050406030204" pitchFamily="18" charset="0"/>
                                </a:rPr>
                                <m:t>exp</m:t>
                              </m:r>
                            </m:fName>
                            <m:e>
                              <m:d>
                                <m:dPr>
                                  <m:ctrlPr>
                                    <a:rPr kumimoji="1" lang="en-US" altLang="zh-TW" b="0" i="1" smtClean="0">
                                      <a:latin typeface="Cambria Math" panose="02040503050406030204" pitchFamily="18" charset="0"/>
                                    </a:rPr>
                                  </m:ctrlPr>
                                </m:dPr>
                                <m:e>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𝛼</m:t>
                                      </m:r>
                                    </m:e>
                                    <m:sub>
                                      <m:r>
                                        <a:rPr kumimoji="1" lang="en-US" altLang="zh-TW" b="0" i="1" smtClean="0">
                                          <a:latin typeface="Cambria Math" panose="02040503050406030204" pitchFamily="18" charset="0"/>
                                          <a:ea typeface="Cambria Math" panose="02040503050406030204" pitchFamily="18" charset="0"/>
                                        </a:rPr>
                                        <m:t>1,</m:t>
                                      </m:r>
                                      <m:r>
                                        <a:rPr kumimoji="1" lang="en-US" altLang="zh-TW" b="0" i="1" smtClean="0">
                                          <a:latin typeface="Cambria Math" panose="02040503050406030204" pitchFamily="18" charset="0"/>
                                          <a:ea typeface="Cambria Math" panose="02040503050406030204" pitchFamily="18" charset="0"/>
                                        </a:rPr>
                                        <m:t>𝑖</m:t>
                                      </m:r>
                                    </m:sub>
                                  </m:sSub>
                                </m:e>
                              </m:d>
                            </m:e>
                          </m:func>
                        </m:num>
                        <m:den>
                          <m:nary>
                            <m:naryPr>
                              <m:chr m:val="∑"/>
                              <m:supHide m:val="on"/>
                              <m:ctrlPr>
                                <a:rPr kumimoji="1" lang="en-US" altLang="zh-TW" b="0" i="1" smtClean="0">
                                  <a:latin typeface="Cambria Math" panose="02040503050406030204" pitchFamily="18" charset="0"/>
                                  <a:ea typeface="Cambria Math" panose="02040503050406030204" pitchFamily="18" charset="0"/>
                                </a:rPr>
                              </m:ctrlPr>
                            </m:naryPr>
                            <m:sub>
                              <m:r>
                                <m:rPr>
                                  <m:brk m:alnAt="7"/>
                                </m:rPr>
                                <a:rPr kumimoji="1" lang="en-US" altLang="zh-TW" b="0" i="1" smtClean="0">
                                  <a:latin typeface="Cambria Math" panose="02040503050406030204" pitchFamily="18" charset="0"/>
                                  <a:ea typeface="Cambria Math" panose="02040503050406030204" pitchFamily="18" charset="0"/>
                                </a:rPr>
                                <m:t>𝑗</m:t>
                              </m:r>
                            </m:sub>
                            <m:sup/>
                            <m:e>
                              <m:r>
                                <m:rPr>
                                  <m:sty m:val="p"/>
                                </m:rPr>
                                <a:rPr kumimoji="1" lang="en-US" altLang="zh-TW" b="0" i="0" smtClean="0">
                                  <a:latin typeface="Cambria Math" panose="02040503050406030204" pitchFamily="18" charset="0"/>
                                  <a:ea typeface="Cambria Math" panose="02040503050406030204" pitchFamily="18" charset="0"/>
                                </a:rPr>
                                <m:t>exp</m:t>
                              </m:r>
                              <m:r>
                                <a:rPr kumimoji="1" lang="en-US" altLang="zh-TW" b="0" i="1" smtClean="0">
                                  <a:latin typeface="Cambria Math" panose="02040503050406030204" pitchFamily="18" charset="0"/>
                                  <a:ea typeface="Cambria Math" panose="02040503050406030204" pitchFamily="18" charset="0"/>
                                </a:rPr>
                                <m:t>⁡(</m:t>
                              </m:r>
                              <m:sSub>
                                <m:sSubPr>
                                  <m:ctrlPr>
                                    <a:rPr kumimoji="1" lang="en-US" altLang="zh-TW" i="1">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𝛼</m:t>
                                  </m:r>
                                </m:e>
                                <m:sub>
                                  <m:r>
                                    <a:rPr kumimoji="1" lang="en-US" altLang="zh-TW" i="1">
                                      <a:latin typeface="Cambria Math" panose="02040503050406030204" pitchFamily="18" charset="0"/>
                                      <a:ea typeface="Cambria Math" panose="02040503050406030204" pitchFamily="18" charset="0"/>
                                    </a:rPr>
                                    <m:t>1,</m:t>
                                  </m:r>
                                  <m:r>
                                    <a:rPr kumimoji="1" lang="en-US" altLang="zh-TW" b="0" i="1" smtClean="0">
                                      <a:latin typeface="Cambria Math" panose="02040503050406030204" pitchFamily="18" charset="0"/>
                                      <a:ea typeface="Cambria Math" panose="02040503050406030204" pitchFamily="18" charset="0"/>
                                    </a:rPr>
                                    <m:t>𝑗</m:t>
                                  </m:r>
                                </m:sub>
                              </m:sSub>
                              <m:r>
                                <a:rPr kumimoji="1" lang="en-US" altLang="zh-TW" b="0" i="1" smtClean="0">
                                  <a:latin typeface="Cambria Math" panose="02040503050406030204" pitchFamily="18" charset="0"/>
                                  <a:ea typeface="Cambria Math" panose="02040503050406030204" pitchFamily="18" charset="0"/>
                                </a:rPr>
                                <m:t>)</m:t>
                              </m:r>
                            </m:e>
                          </m:nary>
                        </m:den>
                      </m:f>
                    </m:oMath>
                  </m:oMathPara>
                </a14:m>
                <a:endParaRPr kumimoji="1" lang="zh-TW" altLang="en-US" dirty="0"/>
              </a:p>
            </p:txBody>
          </p:sp>
        </mc:Choice>
        <mc:Fallback xmlns="">
          <p:sp>
            <p:nvSpPr>
              <p:cNvPr id="3" name="文字方塊 2">
                <a:extLst>
                  <a:ext uri="{FF2B5EF4-FFF2-40B4-BE49-F238E27FC236}">
                    <a16:creationId xmlns:a16="http://schemas.microsoft.com/office/drawing/2014/main" id="{57C543D8-7C08-AD88-58FF-8B208C65FAD4}"/>
                  </a:ext>
                </a:extLst>
              </p:cNvPr>
              <p:cNvSpPr txBox="1">
                <a:spLocks noRot="1" noChangeAspect="1" noMove="1" noResize="1" noEditPoints="1" noAdjustHandles="1" noChangeArrowheads="1" noChangeShapeType="1" noTextEdit="1"/>
              </p:cNvSpPr>
              <p:nvPr/>
            </p:nvSpPr>
            <p:spPr>
              <a:xfrm>
                <a:off x="9611203" y="1737360"/>
                <a:ext cx="1883721" cy="666593"/>
              </a:xfrm>
              <a:prstGeom prst="rect">
                <a:avLst/>
              </a:prstGeom>
              <a:blipFill>
                <a:blip r:embed="rId5"/>
                <a:stretch>
                  <a:fillRect l="-1333" t="-18519" r="-4000" b="-92593"/>
                </a:stretch>
              </a:blipFill>
            </p:spPr>
            <p:txBody>
              <a:bodyPr/>
              <a:lstStyle/>
              <a:p>
                <a:r>
                  <a:rPr lang="zh-TW" altLang="en-US">
                    <a:noFill/>
                  </a:rPr>
                  <a:t> </a:t>
                </a:r>
              </a:p>
            </p:txBody>
          </p:sp>
        </mc:Fallback>
      </mc:AlternateContent>
      <p:pic>
        <p:nvPicPr>
          <p:cNvPr id="8196" name="Picture 4">
            <a:extLst>
              <a:ext uri="{FF2B5EF4-FFF2-40B4-BE49-F238E27FC236}">
                <a16:creationId xmlns:a16="http://schemas.microsoft.com/office/drawing/2014/main" id="{E347D373-1EBC-A31A-5A9B-303C3D443A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174" y="959628"/>
            <a:ext cx="4234136" cy="550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257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441D74-2062-9808-B560-D1F6FEB8D8EE}"/>
              </a:ext>
            </a:extLst>
          </p:cNvPr>
          <p:cNvSpPr>
            <a:spLocks noGrp="1"/>
          </p:cNvSpPr>
          <p:nvPr>
            <p:ph type="title"/>
          </p:nvPr>
        </p:nvSpPr>
        <p:spPr/>
        <p:txBody>
          <a:bodyPr/>
          <a:lstStyle/>
          <a:p>
            <a:r>
              <a:rPr kumimoji="1" lang="en-US" altLang="zh-TW" dirty="0">
                <a:cs typeface="Calibri" panose="020F0502020204030204" pitchFamily="34" charset="0"/>
              </a:rPr>
              <a:t>Self-Attention</a:t>
            </a:r>
            <a:endParaRPr kumimoji="1" lang="zh-TW" altLang="en-US" dirty="0">
              <a:cs typeface="Calibri" panose="020F0502020204030204" pitchFamily="34" charset="0"/>
            </a:endParaRPr>
          </a:p>
        </p:txBody>
      </p:sp>
      <p:sp>
        <p:nvSpPr>
          <p:cNvPr id="3" name="內容版面配置區 2">
            <a:extLst>
              <a:ext uri="{FF2B5EF4-FFF2-40B4-BE49-F238E27FC236}">
                <a16:creationId xmlns:a16="http://schemas.microsoft.com/office/drawing/2014/main" id="{3370BEBC-E07D-34F0-C264-223F519B074F}"/>
              </a:ext>
            </a:extLst>
          </p:cNvPr>
          <p:cNvSpPr>
            <a:spLocks noGrp="1"/>
          </p:cNvSpPr>
          <p:nvPr>
            <p:ph idx="1"/>
          </p:nvPr>
        </p:nvSpPr>
        <p:spPr>
          <a:xfrm>
            <a:off x="1097281" y="1845734"/>
            <a:ext cx="3821560" cy="4023360"/>
          </a:xfrm>
        </p:spPr>
        <p:txBody>
          <a:bodyPr/>
          <a:lstStyle/>
          <a:p>
            <a:pPr>
              <a:buFont typeface="Wingdings" pitchFamily="2" charset="2"/>
              <a:buChar char="n"/>
            </a:pPr>
            <a:r>
              <a:rPr kumimoji="1" lang="en-US" altLang="zh-TW" dirty="0"/>
              <a:t> </a:t>
            </a:r>
            <a:r>
              <a:rPr lang="en-US" altLang="zh-TW" dirty="0">
                <a:latin typeface="Calibri" panose="020F0502020204030204" pitchFamily="34" charset="0"/>
                <a:cs typeface="Calibri" panose="020F0502020204030204" pitchFamily="34" charset="0"/>
              </a:rPr>
              <a:t>The figure illustrates when q = 1.</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The </a:t>
            </a:r>
            <a:r>
              <a:rPr kumimoji="1" lang="en-US" altLang="zh-TW" dirty="0">
                <a:solidFill>
                  <a:srgbClr val="AD7ACD"/>
                </a:solidFill>
                <a:latin typeface="Calibri" panose="020F0502020204030204" pitchFamily="34" charset="0"/>
                <a:cs typeface="Calibri" panose="020F0502020204030204" pitchFamily="34" charset="0"/>
              </a:rPr>
              <a:t>➜ </a:t>
            </a:r>
            <a:r>
              <a:rPr kumimoji="1" lang="en-US" altLang="zh-TW" dirty="0">
                <a:solidFill>
                  <a:schemeClr val="tx1"/>
                </a:solidFill>
                <a:latin typeface="Calibri" panose="020F0502020204030204" pitchFamily="34" charset="0"/>
                <a:cs typeface="Calibri" panose="020F0502020204030204" pitchFamily="34" charset="0"/>
              </a:rPr>
              <a:t>indicates scalar vector multiplication. </a:t>
            </a:r>
            <a:endParaRPr kumimoji="1" lang="zh-TW" altLang="en-US" dirty="0">
              <a:solidFill>
                <a:schemeClr val="tx1"/>
              </a:solidFill>
            </a:endParaRPr>
          </a:p>
        </p:txBody>
      </p:sp>
      <p:sp>
        <p:nvSpPr>
          <p:cNvPr id="4" name="投影片編號版面配置區 3">
            <a:extLst>
              <a:ext uri="{FF2B5EF4-FFF2-40B4-BE49-F238E27FC236}">
                <a16:creationId xmlns:a16="http://schemas.microsoft.com/office/drawing/2014/main" id="{E5906467-09D2-8E1C-36D9-9C6331F01722}"/>
              </a:ext>
            </a:extLst>
          </p:cNvPr>
          <p:cNvSpPr>
            <a:spLocks noGrp="1"/>
          </p:cNvSpPr>
          <p:nvPr>
            <p:ph type="sldNum" sz="quarter" idx="12"/>
          </p:nvPr>
        </p:nvSpPr>
        <p:spPr/>
        <p:txBody>
          <a:bodyPr/>
          <a:lstStyle/>
          <a:p>
            <a:fld id="{6113E31D-E2AB-40D1-8B51-AFA5AFEF393A}" type="slidenum">
              <a:rPr lang="en-US" smtClean="0"/>
              <a:t>22</a:t>
            </a:fld>
            <a:endParaRPr lang="en-US"/>
          </a:p>
        </p:txBody>
      </p:sp>
      <p:pic>
        <p:nvPicPr>
          <p:cNvPr id="9224" name="Picture 8">
            <a:extLst>
              <a:ext uri="{FF2B5EF4-FFF2-40B4-BE49-F238E27FC236}">
                <a16:creationId xmlns:a16="http://schemas.microsoft.com/office/drawing/2014/main" id="{38D6645E-4A12-8CF6-444C-FA2B7CA40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7614" y="576997"/>
            <a:ext cx="6076942" cy="529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24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27E861-8C80-70F2-482E-E81AD2BA04D5}"/>
              </a:ext>
            </a:extLst>
          </p:cNvPr>
          <p:cNvSpPr>
            <a:spLocks noGrp="1"/>
          </p:cNvSpPr>
          <p:nvPr>
            <p:ph type="title"/>
          </p:nvPr>
        </p:nvSpPr>
        <p:spPr/>
        <p:txBody>
          <a:bodyPr/>
          <a:lstStyle/>
          <a:p>
            <a:r>
              <a:rPr kumimoji="1" lang="en-US" altLang="zh-TW" dirty="0"/>
              <a:t>Multi-Head Attention (MHA)</a:t>
            </a:r>
            <a:endParaRPr kumimoji="1" lang="zh-TW" altLang="en-US" dirty="0"/>
          </a:p>
        </p:txBody>
      </p:sp>
      <p:sp>
        <p:nvSpPr>
          <p:cNvPr id="4" name="投影片編號版面配置區 3">
            <a:extLst>
              <a:ext uri="{FF2B5EF4-FFF2-40B4-BE49-F238E27FC236}">
                <a16:creationId xmlns:a16="http://schemas.microsoft.com/office/drawing/2014/main" id="{DE2CC3B3-4C85-15B8-847D-0C07EB9142BB}"/>
              </a:ext>
            </a:extLst>
          </p:cNvPr>
          <p:cNvSpPr>
            <a:spLocks noGrp="1"/>
          </p:cNvSpPr>
          <p:nvPr>
            <p:ph type="sldNum" sz="quarter" idx="12"/>
          </p:nvPr>
        </p:nvSpPr>
        <p:spPr/>
        <p:txBody>
          <a:bodyPr/>
          <a:lstStyle/>
          <a:p>
            <a:fld id="{6113E31D-E2AB-40D1-8B51-AFA5AFEF393A}" type="slidenum">
              <a:rPr lang="en-US" smtClean="0"/>
              <a:pPr/>
              <a:t>23</a:t>
            </a:fld>
            <a:endParaRPr lang="en-US" dirty="0"/>
          </a:p>
        </p:txBody>
      </p:sp>
      <p:sp>
        <p:nvSpPr>
          <p:cNvPr id="5" name="文字方塊 4">
            <a:extLst>
              <a:ext uri="{FF2B5EF4-FFF2-40B4-BE49-F238E27FC236}">
                <a16:creationId xmlns:a16="http://schemas.microsoft.com/office/drawing/2014/main" id="{DB065EBD-F6CE-A648-78BE-F215B2C3B775}"/>
              </a:ext>
            </a:extLst>
          </p:cNvPr>
          <p:cNvSpPr txBox="1"/>
          <p:nvPr/>
        </p:nvSpPr>
        <p:spPr>
          <a:xfrm>
            <a:off x="636815" y="1669003"/>
            <a:ext cx="10918370" cy="40977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In p. 12, we describe self-attention as QKV attention, where </a:t>
            </a:r>
          </a:p>
          <a:p>
            <a:pPr marL="800100" lvl="1" indent="-342900">
              <a:lnSpc>
                <a:spcPct val="150000"/>
              </a:lnSpc>
              <a:buFont typeface="Arial" panose="020B0604020202020204" pitchFamily="34" charset="0"/>
              <a:buChar char="•"/>
            </a:pPr>
            <a:r>
              <a:rPr kumimoji="1" lang="en-US" altLang="zh-TW" sz="2400" dirty="0"/>
              <a:t> </a:t>
            </a:r>
            <a:r>
              <a:rPr kumimoji="1" lang="en-US" altLang="zh-TW" sz="2000" dirty="0"/>
              <a:t>we </a:t>
            </a:r>
            <a:r>
              <a:rPr kumimoji="1" lang="en-US" altLang="zh-TW" sz="2000" dirty="0">
                <a:solidFill>
                  <a:srgbClr val="FF0000"/>
                </a:solidFill>
              </a:rPr>
              <a:t>query</a:t>
            </a:r>
            <a:r>
              <a:rPr kumimoji="1" lang="en-US" altLang="zh-TW" sz="2000" dirty="0"/>
              <a:t> the search engine</a:t>
            </a:r>
          </a:p>
          <a:p>
            <a:pPr marL="800100" lvl="1" indent="-342900">
              <a:lnSpc>
                <a:spcPct val="150000"/>
              </a:lnSpc>
              <a:buFont typeface="Arial" panose="020B0604020202020204" pitchFamily="34" charset="0"/>
              <a:buChar char="•"/>
            </a:pPr>
            <a:r>
              <a:rPr kumimoji="1" lang="en-US" altLang="zh-TW" sz="2000" dirty="0"/>
              <a:t> search engine tries to map our query to the </a:t>
            </a:r>
            <a:r>
              <a:rPr kumimoji="1" lang="en-US" altLang="zh-TW" sz="2000" dirty="0">
                <a:solidFill>
                  <a:srgbClr val="FF0000"/>
                </a:solidFill>
              </a:rPr>
              <a:t>keys</a:t>
            </a:r>
            <a:r>
              <a:rPr kumimoji="1" lang="en-US" altLang="zh-TW" sz="2000" dirty="0"/>
              <a:t> </a:t>
            </a:r>
          </a:p>
          <a:p>
            <a:pPr marL="800100" lvl="1" indent="-342900">
              <a:lnSpc>
                <a:spcPct val="150000"/>
              </a:lnSpc>
              <a:buFont typeface="Arial" panose="020B0604020202020204" pitchFamily="34" charset="0"/>
              <a:buChar char="•"/>
            </a:pPr>
            <a:r>
              <a:rPr kumimoji="1" lang="en-US" altLang="zh-TW" sz="2000" dirty="0"/>
              <a:t> output some best matched videos (</a:t>
            </a:r>
            <a:r>
              <a:rPr kumimoji="1" lang="en-US" altLang="zh-TW" sz="2000" dirty="0">
                <a:solidFill>
                  <a:srgbClr val="FF0000"/>
                </a:solidFill>
              </a:rPr>
              <a:t>values</a:t>
            </a:r>
            <a:r>
              <a:rPr kumimoji="1" lang="en-US" altLang="zh-TW" sz="2000" dirty="0"/>
              <a:t>)</a:t>
            </a:r>
          </a:p>
          <a:p>
            <a:pPr marL="342900" indent="-342900">
              <a:lnSpc>
                <a:spcPct val="150000"/>
              </a:lnSpc>
              <a:buFont typeface="Arial" panose="020B0604020202020204" pitchFamily="34" charset="0"/>
              <a:buChar char="•"/>
            </a:pPr>
            <a:r>
              <a:rPr kumimoji="1" lang="en-US" altLang="zh-TW" sz="2400" dirty="0"/>
              <a:t> What if we want to have queries focusing on different aspects?  </a:t>
            </a:r>
          </a:p>
          <a:p>
            <a:pPr marL="800100" lvl="1" indent="-342900">
              <a:lnSpc>
                <a:spcPct val="150000"/>
              </a:lnSpc>
              <a:buFont typeface="Arial" panose="020B0604020202020204" pitchFamily="34" charset="0"/>
              <a:buChar char="•"/>
            </a:pPr>
            <a:r>
              <a:rPr kumimoji="1" lang="en-US" altLang="zh-TW" sz="2000" dirty="0"/>
              <a:t> For example, one set of queries focusing on semantic similarity, another set focusing on passive/active voice. </a:t>
            </a:r>
          </a:p>
          <a:p>
            <a:pPr marL="800100" lvl="1" indent="-342900">
              <a:lnSpc>
                <a:spcPct val="150000"/>
              </a:lnSpc>
              <a:buFont typeface="Arial" panose="020B0604020202020204" pitchFamily="34" charset="0"/>
              <a:buChar char="•"/>
            </a:pPr>
            <a:r>
              <a:rPr kumimoji="1" lang="en-US" altLang="zh-TW" sz="2400" b="1" dirty="0"/>
              <a:t> We need multiple attention mechanisms, i.e. multiple (attention) heads!</a:t>
            </a:r>
          </a:p>
        </p:txBody>
      </p:sp>
    </p:spTree>
    <p:extLst>
      <p:ext uri="{BB962C8B-B14F-4D97-AF65-F5344CB8AC3E}">
        <p14:creationId xmlns:p14="http://schemas.microsoft.com/office/powerpoint/2010/main" val="34555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5AAD79-4C70-332D-A42F-D4192094A884}"/>
              </a:ext>
            </a:extLst>
          </p:cNvPr>
          <p:cNvSpPr>
            <a:spLocks noGrp="1"/>
          </p:cNvSpPr>
          <p:nvPr>
            <p:ph type="title"/>
          </p:nvPr>
        </p:nvSpPr>
        <p:spPr/>
        <p:txBody>
          <a:bodyPr/>
          <a:lstStyle/>
          <a:p>
            <a:r>
              <a:rPr kumimoji="1" lang="en-US" altLang="zh-TW" dirty="0"/>
              <a:t>Multi-Head Attention (MHA)</a:t>
            </a:r>
            <a:endParaRPr kumimoji="1" lang="zh-TW" altLang="en-US" dirty="0"/>
          </a:p>
        </p:txBody>
      </p:sp>
      <p:sp>
        <p:nvSpPr>
          <p:cNvPr id="4" name="投影片編號版面配置區 3">
            <a:extLst>
              <a:ext uri="{FF2B5EF4-FFF2-40B4-BE49-F238E27FC236}">
                <a16:creationId xmlns:a16="http://schemas.microsoft.com/office/drawing/2014/main" id="{B7CE2508-05B1-4A95-78EF-DFF8DF213268}"/>
              </a:ext>
            </a:extLst>
          </p:cNvPr>
          <p:cNvSpPr>
            <a:spLocks noGrp="1"/>
          </p:cNvSpPr>
          <p:nvPr>
            <p:ph type="sldNum" sz="quarter" idx="12"/>
          </p:nvPr>
        </p:nvSpPr>
        <p:spPr/>
        <p:txBody>
          <a:bodyPr/>
          <a:lstStyle/>
          <a:p>
            <a:fld id="{6113E31D-E2AB-40D1-8B51-AFA5AFEF393A}" type="slidenum">
              <a:rPr lang="en-US" smtClean="0"/>
              <a:pPr/>
              <a:t>24</a:t>
            </a:fld>
            <a:endParaRPr lang="en-US" dirty="0"/>
          </a:p>
        </p:txBody>
      </p:sp>
      <p:sp>
        <p:nvSpPr>
          <p:cNvPr id="11" name="圓角矩形 10">
            <a:extLst>
              <a:ext uri="{FF2B5EF4-FFF2-40B4-BE49-F238E27FC236}">
                <a16:creationId xmlns:a16="http://schemas.microsoft.com/office/drawing/2014/main" id="{751F7E57-821E-4072-0243-C90040F629C8}"/>
              </a:ext>
            </a:extLst>
          </p:cNvPr>
          <p:cNvSpPr/>
          <p:nvPr/>
        </p:nvSpPr>
        <p:spPr>
          <a:xfrm>
            <a:off x="2304191" y="3711896"/>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2" name="文字方塊 11">
            <a:extLst>
              <a:ext uri="{FF2B5EF4-FFF2-40B4-BE49-F238E27FC236}">
                <a16:creationId xmlns:a16="http://schemas.microsoft.com/office/drawing/2014/main" id="{3571C703-2960-6C2D-E7A0-7D9BB8B04574}"/>
              </a:ext>
            </a:extLst>
          </p:cNvPr>
          <p:cNvSpPr txBox="1"/>
          <p:nvPr/>
        </p:nvSpPr>
        <p:spPr>
          <a:xfrm>
            <a:off x="2879334" y="3740989"/>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13" name="圓角矩形 12">
            <a:extLst>
              <a:ext uri="{FF2B5EF4-FFF2-40B4-BE49-F238E27FC236}">
                <a16:creationId xmlns:a16="http://schemas.microsoft.com/office/drawing/2014/main" id="{53A9A648-7962-0A75-75FB-E8046A83D399}"/>
              </a:ext>
            </a:extLst>
          </p:cNvPr>
          <p:cNvSpPr/>
          <p:nvPr/>
        </p:nvSpPr>
        <p:spPr>
          <a:xfrm>
            <a:off x="5852088" y="3708281"/>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4" name="文字方塊 13">
            <a:extLst>
              <a:ext uri="{FF2B5EF4-FFF2-40B4-BE49-F238E27FC236}">
                <a16:creationId xmlns:a16="http://schemas.microsoft.com/office/drawing/2014/main" id="{36359020-C9CE-B6EE-2946-1EA882D68E77}"/>
              </a:ext>
            </a:extLst>
          </p:cNvPr>
          <p:cNvSpPr txBox="1"/>
          <p:nvPr/>
        </p:nvSpPr>
        <p:spPr>
          <a:xfrm>
            <a:off x="6411398" y="3730126"/>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15" name="圓角矩形 14">
            <a:extLst>
              <a:ext uri="{FF2B5EF4-FFF2-40B4-BE49-F238E27FC236}">
                <a16:creationId xmlns:a16="http://schemas.microsoft.com/office/drawing/2014/main" id="{FC8BC6EA-CB74-9691-54A4-4FB174721209}"/>
              </a:ext>
            </a:extLst>
          </p:cNvPr>
          <p:cNvSpPr/>
          <p:nvPr/>
        </p:nvSpPr>
        <p:spPr>
          <a:xfrm>
            <a:off x="9469078" y="371539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6" name="文字方塊 15">
            <a:extLst>
              <a:ext uri="{FF2B5EF4-FFF2-40B4-BE49-F238E27FC236}">
                <a16:creationId xmlns:a16="http://schemas.microsoft.com/office/drawing/2014/main" id="{A2F81370-0020-55FF-BBB0-6BF887CD52E8}"/>
              </a:ext>
            </a:extLst>
          </p:cNvPr>
          <p:cNvSpPr txBox="1"/>
          <p:nvPr/>
        </p:nvSpPr>
        <p:spPr>
          <a:xfrm>
            <a:off x="10044754" y="3750190"/>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17" name="圓角矩形 16">
            <a:extLst>
              <a:ext uri="{FF2B5EF4-FFF2-40B4-BE49-F238E27FC236}">
                <a16:creationId xmlns:a16="http://schemas.microsoft.com/office/drawing/2014/main" id="{A4A4C3DE-8BBA-8C10-33F8-BAF21743B5E7}"/>
              </a:ext>
            </a:extLst>
          </p:cNvPr>
          <p:cNvSpPr/>
          <p:nvPr/>
        </p:nvSpPr>
        <p:spPr>
          <a:xfrm>
            <a:off x="8868119" y="2263053"/>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3</a:t>
            </a:r>
            <a:endParaRPr kumimoji="1" lang="zh-TW" altLang="en-US" sz="2000" baseline="-25000" dirty="0"/>
          </a:p>
        </p:txBody>
      </p:sp>
      <p:sp>
        <p:nvSpPr>
          <p:cNvPr id="18" name="圓角矩形 17">
            <a:extLst>
              <a:ext uri="{FF2B5EF4-FFF2-40B4-BE49-F238E27FC236}">
                <a16:creationId xmlns:a16="http://schemas.microsoft.com/office/drawing/2014/main" id="{AD83EC29-DF50-FF58-A107-F95C0BDB71E9}"/>
              </a:ext>
            </a:extLst>
          </p:cNvPr>
          <p:cNvSpPr/>
          <p:nvPr/>
        </p:nvSpPr>
        <p:spPr>
          <a:xfrm>
            <a:off x="9443745" y="2263053"/>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19" name="圓角矩形 18">
            <a:extLst>
              <a:ext uri="{FF2B5EF4-FFF2-40B4-BE49-F238E27FC236}">
                <a16:creationId xmlns:a16="http://schemas.microsoft.com/office/drawing/2014/main" id="{61865791-D02B-DA94-2665-87334703FFAF}"/>
              </a:ext>
            </a:extLst>
          </p:cNvPr>
          <p:cNvSpPr/>
          <p:nvPr/>
        </p:nvSpPr>
        <p:spPr>
          <a:xfrm>
            <a:off x="10025416" y="2259438"/>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3</a:t>
            </a:r>
            <a:endParaRPr kumimoji="1" lang="zh-TW" altLang="en-US" sz="2000" baseline="-25000" dirty="0"/>
          </a:p>
        </p:txBody>
      </p:sp>
      <p:sp>
        <p:nvSpPr>
          <p:cNvPr id="20" name="圓角矩形 19">
            <a:extLst>
              <a:ext uri="{FF2B5EF4-FFF2-40B4-BE49-F238E27FC236}">
                <a16:creationId xmlns:a16="http://schemas.microsoft.com/office/drawing/2014/main" id="{8763B29D-6A4E-F9A1-C72A-6C6451EE133F}"/>
              </a:ext>
            </a:extLst>
          </p:cNvPr>
          <p:cNvSpPr/>
          <p:nvPr/>
        </p:nvSpPr>
        <p:spPr>
          <a:xfrm>
            <a:off x="5271117" y="2250907"/>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2</a:t>
            </a:r>
            <a:endParaRPr kumimoji="1" lang="zh-TW" altLang="en-US" sz="2000" baseline="-25000" dirty="0"/>
          </a:p>
        </p:txBody>
      </p:sp>
      <p:sp>
        <p:nvSpPr>
          <p:cNvPr id="21" name="圓角矩形 20">
            <a:extLst>
              <a:ext uri="{FF2B5EF4-FFF2-40B4-BE49-F238E27FC236}">
                <a16:creationId xmlns:a16="http://schemas.microsoft.com/office/drawing/2014/main" id="{6D13634D-3ABB-E7A0-B3FE-4541E5526456}"/>
              </a:ext>
            </a:extLst>
          </p:cNvPr>
          <p:cNvSpPr/>
          <p:nvPr/>
        </p:nvSpPr>
        <p:spPr>
          <a:xfrm>
            <a:off x="5846743" y="2250907"/>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22" name="圓角矩形 21">
            <a:extLst>
              <a:ext uri="{FF2B5EF4-FFF2-40B4-BE49-F238E27FC236}">
                <a16:creationId xmlns:a16="http://schemas.microsoft.com/office/drawing/2014/main" id="{DE724D48-8FB4-7CFF-DEC9-6709287B5A48}"/>
              </a:ext>
            </a:extLst>
          </p:cNvPr>
          <p:cNvSpPr/>
          <p:nvPr/>
        </p:nvSpPr>
        <p:spPr>
          <a:xfrm>
            <a:off x="6428414" y="2247292"/>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2</a:t>
            </a:r>
            <a:endParaRPr kumimoji="1" lang="zh-TW" altLang="en-US" sz="2000" baseline="-25000" dirty="0"/>
          </a:p>
        </p:txBody>
      </p:sp>
      <p:sp>
        <p:nvSpPr>
          <p:cNvPr id="23" name="圓角矩形 22">
            <a:extLst>
              <a:ext uri="{FF2B5EF4-FFF2-40B4-BE49-F238E27FC236}">
                <a16:creationId xmlns:a16="http://schemas.microsoft.com/office/drawing/2014/main" id="{892D7E3D-1E8A-A022-4135-3EB7F9BA4A59}"/>
              </a:ext>
            </a:extLst>
          </p:cNvPr>
          <p:cNvSpPr/>
          <p:nvPr/>
        </p:nvSpPr>
        <p:spPr>
          <a:xfrm>
            <a:off x="1722107" y="2254522"/>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1</a:t>
            </a:r>
            <a:endParaRPr kumimoji="1" lang="zh-TW" altLang="en-US" sz="2000" baseline="-25000" dirty="0"/>
          </a:p>
        </p:txBody>
      </p:sp>
      <p:sp>
        <p:nvSpPr>
          <p:cNvPr id="24" name="圓角矩形 23">
            <a:extLst>
              <a:ext uri="{FF2B5EF4-FFF2-40B4-BE49-F238E27FC236}">
                <a16:creationId xmlns:a16="http://schemas.microsoft.com/office/drawing/2014/main" id="{B63B24D0-458F-AF9D-A219-9759A8F8B6DA}"/>
              </a:ext>
            </a:extLst>
          </p:cNvPr>
          <p:cNvSpPr/>
          <p:nvPr/>
        </p:nvSpPr>
        <p:spPr>
          <a:xfrm>
            <a:off x="2297733" y="2254522"/>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25" name="圓角矩形 24">
            <a:extLst>
              <a:ext uri="{FF2B5EF4-FFF2-40B4-BE49-F238E27FC236}">
                <a16:creationId xmlns:a16="http://schemas.microsoft.com/office/drawing/2014/main" id="{17A3F346-6F8B-29EC-C76E-50E3C07827CA}"/>
              </a:ext>
            </a:extLst>
          </p:cNvPr>
          <p:cNvSpPr/>
          <p:nvPr/>
        </p:nvSpPr>
        <p:spPr>
          <a:xfrm>
            <a:off x="2879404" y="2250907"/>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1</a:t>
            </a:r>
            <a:endParaRPr kumimoji="1" lang="zh-TW" altLang="en-US" sz="2000" baseline="-25000" dirty="0"/>
          </a:p>
        </p:txBody>
      </p:sp>
      <p:sp>
        <p:nvSpPr>
          <p:cNvPr id="3" name="文字方塊 2">
            <a:extLst>
              <a:ext uri="{FF2B5EF4-FFF2-40B4-BE49-F238E27FC236}">
                <a16:creationId xmlns:a16="http://schemas.microsoft.com/office/drawing/2014/main" id="{EA120B82-3D5D-4DA1-300E-27DF6A0A25D4}"/>
              </a:ext>
            </a:extLst>
          </p:cNvPr>
          <p:cNvSpPr txBox="1"/>
          <p:nvPr/>
        </p:nvSpPr>
        <p:spPr>
          <a:xfrm>
            <a:off x="664196" y="1619912"/>
            <a:ext cx="3328957" cy="461665"/>
          </a:xfrm>
          <a:prstGeom prst="rect">
            <a:avLst/>
          </a:prstGeom>
          <a:noFill/>
        </p:spPr>
        <p:txBody>
          <a:bodyPr wrap="square" rtlCol="0">
            <a:spAutoFit/>
          </a:bodyPr>
          <a:lstStyle/>
          <a:p>
            <a:r>
              <a:rPr kumimoji="1" lang="en-US" altLang="zh-TW" sz="2400" b="1" dirty="0"/>
              <a:t>Head = 1 (without MHA)</a:t>
            </a:r>
            <a:endParaRPr kumimoji="1" lang="zh-TW" altLang="en-US" sz="2400" b="1" dirty="0"/>
          </a:p>
        </p:txBody>
      </p:sp>
      <p:sp>
        <p:nvSpPr>
          <p:cNvPr id="5" name="圓角矩形 4">
            <a:extLst>
              <a:ext uri="{FF2B5EF4-FFF2-40B4-BE49-F238E27FC236}">
                <a16:creationId xmlns:a16="http://schemas.microsoft.com/office/drawing/2014/main" id="{9174078F-9ABB-A1BC-EF04-8A5F32823479}"/>
              </a:ext>
            </a:extLst>
          </p:cNvPr>
          <p:cNvSpPr/>
          <p:nvPr/>
        </p:nvSpPr>
        <p:spPr>
          <a:xfrm>
            <a:off x="2304191" y="6098090"/>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6" name="文字方塊 5">
            <a:extLst>
              <a:ext uri="{FF2B5EF4-FFF2-40B4-BE49-F238E27FC236}">
                <a16:creationId xmlns:a16="http://schemas.microsoft.com/office/drawing/2014/main" id="{966F4DB1-7313-0479-4C42-D86949A72FC3}"/>
              </a:ext>
            </a:extLst>
          </p:cNvPr>
          <p:cNvSpPr txBox="1"/>
          <p:nvPr/>
        </p:nvSpPr>
        <p:spPr>
          <a:xfrm>
            <a:off x="2879334" y="6127183"/>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7" name="圓角矩形 6">
            <a:extLst>
              <a:ext uri="{FF2B5EF4-FFF2-40B4-BE49-F238E27FC236}">
                <a16:creationId xmlns:a16="http://schemas.microsoft.com/office/drawing/2014/main" id="{0A170DCF-3F0C-0B26-5800-55CE7AC29713}"/>
              </a:ext>
            </a:extLst>
          </p:cNvPr>
          <p:cNvSpPr/>
          <p:nvPr/>
        </p:nvSpPr>
        <p:spPr>
          <a:xfrm>
            <a:off x="5852088" y="6096940"/>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8" name="文字方塊 7">
            <a:extLst>
              <a:ext uri="{FF2B5EF4-FFF2-40B4-BE49-F238E27FC236}">
                <a16:creationId xmlns:a16="http://schemas.microsoft.com/office/drawing/2014/main" id="{33B41D52-A1EC-DBE7-4991-6EF147AE61DC}"/>
              </a:ext>
            </a:extLst>
          </p:cNvPr>
          <p:cNvSpPr txBox="1"/>
          <p:nvPr/>
        </p:nvSpPr>
        <p:spPr>
          <a:xfrm>
            <a:off x="6411398" y="6118785"/>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9" name="圓角矩形 8">
            <a:extLst>
              <a:ext uri="{FF2B5EF4-FFF2-40B4-BE49-F238E27FC236}">
                <a16:creationId xmlns:a16="http://schemas.microsoft.com/office/drawing/2014/main" id="{1AC585CF-4AB9-7166-0D6D-B264AF924080}"/>
              </a:ext>
            </a:extLst>
          </p:cNvPr>
          <p:cNvSpPr/>
          <p:nvPr/>
        </p:nvSpPr>
        <p:spPr>
          <a:xfrm>
            <a:off x="9469078" y="609913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0" name="文字方塊 9">
            <a:extLst>
              <a:ext uri="{FF2B5EF4-FFF2-40B4-BE49-F238E27FC236}">
                <a16:creationId xmlns:a16="http://schemas.microsoft.com/office/drawing/2014/main" id="{55425430-A898-2040-270A-CCC326328EE2}"/>
              </a:ext>
            </a:extLst>
          </p:cNvPr>
          <p:cNvSpPr txBox="1"/>
          <p:nvPr/>
        </p:nvSpPr>
        <p:spPr>
          <a:xfrm>
            <a:off x="10044754" y="6133932"/>
            <a:ext cx="671979" cy="369332"/>
          </a:xfrm>
          <a:prstGeom prst="rect">
            <a:avLst/>
          </a:prstGeom>
          <a:noFill/>
        </p:spPr>
        <p:txBody>
          <a:bodyPr wrap="none" rtlCol="0">
            <a:spAutoFit/>
          </a:bodyPr>
          <a:lstStyle/>
          <a:p>
            <a:r>
              <a:rPr kumimoji="1" lang="en-US" altLang="zh-TW" dirty="0"/>
              <a:t>Hello</a:t>
            </a:r>
            <a:endParaRPr kumimoji="1" lang="zh-TW" altLang="en-US" dirty="0"/>
          </a:p>
        </p:txBody>
      </p:sp>
      <mc:AlternateContent xmlns:mc="http://schemas.openxmlformats.org/markup-compatibility/2006" xmlns:a14="http://schemas.microsoft.com/office/drawing/2010/main">
        <mc:Choice Requires="a14">
          <p:sp>
            <p:nvSpPr>
              <p:cNvPr id="35" name="圓角矩形 34">
                <a:extLst>
                  <a:ext uri="{FF2B5EF4-FFF2-40B4-BE49-F238E27FC236}">
                    <a16:creationId xmlns:a16="http://schemas.microsoft.com/office/drawing/2014/main" id="{40183B00-0514-7243-0FCA-779E298DA814}"/>
                  </a:ext>
                </a:extLst>
              </p:cNvPr>
              <p:cNvSpPr/>
              <p:nvPr/>
            </p:nvSpPr>
            <p:spPr>
              <a:xfrm>
                <a:off x="921925" y="5186872"/>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5" name="圓角矩形 34">
                <a:extLst>
                  <a:ext uri="{FF2B5EF4-FFF2-40B4-BE49-F238E27FC236}">
                    <a16:creationId xmlns:a16="http://schemas.microsoft.com/office/drawing/2014/main" id="{40183B00-0514-7243-0FCA-779E298DA814}"/>
                  </a:ext>
                </a:extLst>
              </p:cNvPr>
              <p:cNvSpPr>
                <a:spLocks noRot="1" noChangeAspect="1" noMove="1" noResize="1" noEditPoints="1" noAdjustHandles="1" noChangeArrowheads="1" noChangeShapeType="1" noTextEdit="1"/>
              </p:cNvSpPr>
              <p:nvPr/>
            </p:nvSpPr>
            <p:spPr>
              <a:xfrm>
                <a:off x="921925" y="5186872"/>
                <a:ext cx="507439" cy="559166"/>
              </a:xfrm>
              <a:prstGeom prst="round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圓角矩形 35">
                <a:extLst>
                  <a:ext uri="{FF2B5EF4-FFF2-40B4-BE49-F238E27FC236}">
                    <a16:creationId xmlns:a16="http://schemas.microsoft.com/office/drawing/2014/main" id="{D0E58C9A-425B-D8AD-5B7C-912EE8350228}"/>
                  </a:ext>
                </a:extLst>
              </p:cNvPr>
              <p:cNvSpPr/>
              <p:nvPr/>
            </p:nvSpPr>
            <p:spPr>
              <a:xfrm>
                <a:off x="2008049" y="5185063"/>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36" name="圓角矩形 35">
                <a:extLst>
                  <a:ext uri="{FF2B5EF4-FFF2-40B4-BE49-F238E27FC236}">
                    <a16:creationId xmlns:a16="http://schemas.microsoft.com/office/drawing/2014/main" id="{D0E58C9A-425B-D8AD-5B7C-912EE8350228}"/>
                  </a:ext>
                </a:extLst>
              </p:cNvPr>
              <p:cNvSpPr>
                <a:spLocks noRot="1" noChangeAspect="1" noMove="1" noResize="1" noEditPoints="1" noAdjustHandles="1" noChangeArrowheads="1" noChangeShapeType="1" noTextEdit="1"/>
              </p:cNvSpPr>
              <p:nvPr/>
            </p:nvSpPr>
            <p:spPr>
              <a:xfrm>
                <a:off x="2008049" y="5185063"/>
                <a:ext cx="507439" cy="559167"/>
              </a:xfrm>
              <a:prstGeom prst="round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圓角矩形 36">
                <a:extLst>
                  <a:ext uri="{FF2B5EF4-FFF2-40B4-BE49-F238E27FC236}">
                    <a16:creationId xmlns:a16="http://schemas.microsoft.com/office/drawing/2014/main" id="{29726D24-CFD0-8BFB-B5DF-EC5BCF358DBA}"/>
                  </a:ext>
                </a:extLst>
              </p:cNvPr>
              <p:cNvSpPr/>
              <p:nvPr/>
            </p:nvSpPr>
            <p:spPr>
              <a:xfrm>
                <a:off x="3094173" y="5170225"/>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37" name="圓角矩形 36">
                <a:extLst>
                  <a:ext uri="{FF2B5EF4-FFF2-40B4-BE49-F238E27FC236}">
                    <a16:creationId xmlns:a16="http://schemas.microsoft.com/office/drawing/2014/main" id="{29726D24-CFD0-8BFB-B5DF-EC5BCF358DBA}"/>
                  </a:ext>
                </a:extLst>
              </p:cNvPr>
              <p:cNvSpPr>
                <a:spLocks noRot="1" noChangeAspect="1" noMove="1" noResize="1" noEditPoints="1" noAdjustHandles="1" noChangeArrowheads="1" noChangeShapeType="1" noTextEdit="1"/>
              </p:cNvSpPr>
              <p:nvPr/>
            </p:nvSpPr>
            <p:spPr>
              <a:xfrm>
                <a:off x="3094173" y="5170225"/>
                <a:ext cx="507439" cy="559167"/>
              </a:xfrm>
              <a:prstGeom prst="roundRect">
                <a:avLst/>
              </a:prstGeom>
              <a:blipFill>
                <a:blip r:embed="rId4"/>
                <a:stretch>
                  <a:fillRect/>
                </a:stretch>
              </a:blipFill>
            </p:spPr>
            <p:txBody>
              <a:bodyPr/>
              <a:lstStyle/>
              <a:p>
                <a:r>
                  <a:rPr lang="zh-TW" altLang="en-US">
                    <a:noFill/>
                  </a:rPr>
                  <a:t> </a:t>
                </a:r>
              </a:p>
            </p:txBody>
          </p:sp>
        </mc:Fallback>
      </mc:AlternateContent>
      <p:sp>
        <p:nvSpPr>
          <p:cNvPr id="38" name="文字方塊 37">
            <a:extLst>
              <a:ext uri="{FF2B5EF4-FFF2-40B4-BE49-F238E27FC236}">
                <a16:creationId xmlns:a16="http://schemas.microsoft.com/office/drawing/2014/main" id="{0DC487A1-5BFF-EB47-508A-23B0DDE31284}"/>
              </a:ext>
            </a:extLst>
          </p:cNvPr>
          <p:cNvSpPr txBox="1"/>
          <p:nvPr/>
        </p:nvSpPr>
        <p:spPr>
          <a:xfrm>
            <a:off x="664196" y="4379685"/>
            <a:ext cx="2777195" cy="461665"/>
          </a:xfrm>
          <a:prstGeom prst="rect">
            <a:avLst/>
          </a:prstGeom>
          <a:noFill/>
        </p:spPr>
        <p:txBody>
          <a:bodyPr wrap="square" rtlCol="0">
            <a:spAutoFit/>
          </a:bodyPr>
          <a:lstStyle/>
          <a:p>
            <a:r>
              <a:rPr kumimoji="1" lang="en-US" altLang="zh-TW" sz="2400" b="1" dirty="0"/>
              <a:t>Head = 2 (with MHA)</a:t>
            </a:r>
            <a:endParaRPr kumimoji="1" lang="zh-TW" altLang="en-US" sz="2400" b="1" dirty="0"/>
          </a:p>
        </p:txBody>
      </p:sp>
      <mc:AlternateContent xmlns:mc="http://schemas.openxmlformats.org/markup-compatibility/2006" xmlns:a14="http://schemas.microsoft.com/office/drawing/2010/main">
        <mc:Choice Requires="a14">
          <p:sp>
            <p:nvSpPr>
              <p:cNvPr id="39" name="圓角矩形 38">
                <a:extLst>
                  <a:ext uri="{FF2B5EF4-FFF2-40B4-BE49-F238E27FC236}">
                    <a16:creationId xmlns:a16="http://schemas.microsoft.com/office/drawing/2014/main" id="{4D3867A4-172E-0CE8-FCD5-8A118A2D18E8}"/>
                  </a:ext>
                </a:extLst>
              </p:cNvPr>
              <p:cNvSpPr/>
              <p:nvPr/>
            </p:nvSpPr>
            <p:spPr>
              <a:xfrm>
                <a:off x="1464987" y="5185063"/>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39" name="圓角矩形 38">
                <a:extLst>
                  <a:ext uri="{FF2B5EF4-FFF2-40B4-BE49-F238E27FC236}">
                    <a16:creationId xmlns:a16="http://schemas.microsoft.com/office/drawing/2014/main" id="{4D3867A4-172E-0CE8-FCD5-8A118A2D18E8}"/>
                  </a:ext>
                </a:extLst>
              </p:cNvPr>
              <p:cNvSpPr>
                <a:spLocks noRot="1" noChangeAspect="1" noMove="1" noResize="1" noEditPoints="1" noAdjustHandles="1" noChangeArrowheads="1" noChangeShapeType="1" noTextEdit="1"/>
              </p:cNvSpPr>
              <p:nvPr/>
            </p:nvSpPr>
            <p:spPr>
              <a:xfrm>
                <a:off x="1464987" y="5185063"/>
                <a:ext cx="507439" cy="559166"/>
              </a:xfrm>
              <a:prstGeom prst="roundRect">
                <a:avLst/>
              </a:prstGeom>
              <a:blipFill>
                <a:blip r:embed="rId5"/>
                <a:stretch>
                  <a:fillRect l="-23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圓角矩形 39">
                <a:extLst>
                  <a:ext uri="{FF2B5EF4-FFF2-40B4-BE49-F238E27FC236}">
                    <a16:creationId xmlns:a16="http://schemas.microsoft.com/office/drawing/2014/main" id="{68D728B8-08A7-B03A-EB00-490C707EF5D1}"/>
                  </a:ext>
                </a:extLst>
              </p:cNvPr>
              <p:cNvSpPr/>
              <p:nvPr/>
            </p:nvSpPr>
            <p:spPr>
              <a:xfrm>
                <a:off x="2551111" y="5181449"/>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0" name="圓角矩形 39">
                <a:extLst>
                  <a:ext uri="{FF2B5EF4-FFF2-40B4-BE49-F238E27FC236}">
                    <a16:creationId xmlns:a16="http://schemas.microsoft.com/office/drawing/2014/main" id="{68D728B8-08A7-B03A-EB00-490C707EF5D1}"/>
                  </a:ext>
                </a:extLst>
              </p:cNvPr>
              <p:cNvSpPr>
                <a:spLocks noRot="1" noChangeAspect="1" noMove="1" noResize="1" noEditPoints="1" noAdjustHandles="1" noChangeArrowheads="1" noChangeShapeType="1" noTextEdit="1"/>
              </p:cNvSpPr>
              <p:nvPr/>
            </p:nvSpPr>
            <p:spPr>
              <a:xfrm>
                <a:off x="2551111" y="5181449"/>
                <a:ext cx="507439" cy="559167"/>
              </a:xfrm>
              <a:prstGeom prst="round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圓角矩形 40">
                <a:extLst>
                  <a:ext uri="{FF2B5EF4-FFF2-40B4-BE49-F238E27FC236}">
                    <a16:creationId xmlns:a16="http://schemas.microsoft.com/office/drawing/2014/main" id="{C16204A2-B81C-EB52-E852-CF11855397D8}"/>
                  </a:ext>
                </a:extLst>
              </p:cNvPr>
              <p:cNvSpPr/>
              <p:nvPr/>
            </p:nvSpPr>
            <p:spPr>
              <a:xfrm>
                <a:off x="3637233" y="5170224"/>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1" name="圓角矩形 40">
                <a:extLst>
                  <a:ext uri="{FF2B5EF4-FFF2-40B4-BE49-F238E27FC236}">
                    <a16:creationId xmlns:a16="http://schemas.microsoft.com/office/drawing/2014/main" id="{C16204A2-B81C-EB52-E852-CF11855397D8}"/>
                  </a:ext>
                </a:extLst>
              </p:cNvPr>
              <p:cNvSpPr>
                <a:spLocks noRot="1" noChangeAspect="1" noMove="1" noResize="1" noEditPoints="1" noAdjustHandles="1" noChangeArrowheads="1" noChangeShapeType="1" noTextEdit="1"/>
              </p:cNvSpPr>
              <p:nvPr/>
            </p:nvSpPr>
            <p:spPr>
              <a:xfrm>
                <a:off x="3637233" y="5170224"/>
                <a:ext cx="507439" cy="559167"/>
              </a:xfrm>
              <a:prstGeom prst="round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圓角矩形 41">
                <a:extLst>
                  <a:ext uri="{FF2B5EF4-FFF2-40B4-BE49-F238E27FC236}">
                    <a16:creationId xmlns:a16="http://schemas.microsoft.com/office/drawing/2014/main" id="{F6AC4575-AE73-7906-CA9E-41F353C27126}"/>
                  </a:ext>
                </a:extLst>
              </p:cNvPr>
              <p:cNvSpPr/>
              <p:nvPr/>
            </p:nvSpPr>
            <p:spPr>
              <a:xfrm>
                <a:off x="4521598" y="5172049"/>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42" name="圓角矩形 41">
                <a:extLst>
                  <a:ext uri="{FF2B5EF4-FFF2-40B4-BE49-F238E27FC236}">
                    <a16:creationId xmlns:a16="http://schemas.microsoft.com/office/drawing/2014/main" id="{F6AC4575-AE73-7906-CA9E-41F353C27126}"/>
                  </a:ext>
                </a:extLst>
              </p:cNvPr>
              <p:cNvSpPr>
                <a:spLocks noRot="1" noChangeAspect="1" noMove="1" noResize="1" noEditPoints="1" noAdjustHandles="1" noChangeArrowheads="1" noChangeShapeType="1" noTextEdit="1"/>
              </p:cNvSpPr>
              <p:nvPr/>
            </p:nvSpPr>
            <p:spPr>
              <a:xfrm>
                <a:off x="4521598" y="5172049"/>
                <a:ext cx="507439" cy="559166"/>
              </a:xfrm>
              <a:prstGeom prst="round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圓角矩形 42">
                <a:extLst>
                  <a:ext uri="{FF2B5EF4-FFF2-40B4-BE49-F238E27FC236}">
                    <a16:creationId xmlns:a16="http://schemas.microsoft.com/office/drawing/2014/main" id="{3119BCC2-0B45-5D62-BF62-B9D1CC4A03F3}"/>
                  </a:ext>
                </a:extLst>
              </p:cNvPr>
              <p:cNvSpPr/>
              <p:nvPr/>
            </p:nvSpPr>
            <p:spPr>
              <a:xfrm>
                <a:off x="5607722" y="5170240"/>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43" name="圓角矩形 42">
                <a:extLst>
                  <a:ext uri="{FF2B5EF4-FFF2-40B4-BE49-F238E27FC236}">
                    <a16:creationId xmlns:a16="http://schemas.microsoft.com/office/drawing/2014/main" id="{3119BCC2-0B45-5D62-BF62-B9D1CC4A03F3}"/>
                  </a:ext>
                </a:extLst>
              </p:cNvPr>
              <p:cNvSpPr>
                <a:spLocks noRot="1" noChangeAspect="1" noMove="1" noResize="1" noEditPoints="1" noAdjustHandles="1" noChangeArrowheads="1" noChangeShapeType="1" noTextEdit="1"/>
              </p:cNvSpPr>
              <p:nvPr/>
            </p:nvSpPr>
            <p:spPr>
              <a:xfrm>
                <a:off x="5607722" y="5170240"/>
                <a:ext cx="507439" cy="559167"/>
              </a:xfrm>
              <a:prstGeom prst="round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圓角矩形 43">
                <a:extLst>
                  <a:ext uri="{FF2B5EF4-FFF2-40B4-BE49-F238E27FC236}">
                    <a16:creationId xmlns:a16="http://schemas.microsoft.com/office/drawing/2014/main" id="{835275C3-BDD0-3F7C-0C48-C8FE2BBF635E}"/>
                  </a:ext>
                </a:extLst>
              </p:cNvPr>
              <p:cNvSpPr/>
              <p:nvPr/>
            </p:nvSpPr>
            <p:spPr>
              <a:xfrm>
                <a:off x="6693846" y="5155402"/>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44" name="圓角矩形 43">
                <a:extLst>
                  <a:ext uri="{FF2B5EF4-FFF2-40B4-BE49-F238E27FC236}">
                    <a16:creationId xmlns:a16="http://schemas.microsoft.com/office/drawing/2014/main" id="{835275C3-BDD0-3F7C-0C48-C8FE2BBF635E}"/>
                  </a:ext>
                </a:extLst>
              </p:cNvPr>
              <p:cNvSpPr>
                <a:spLocks noRot="1" noChangeAspect="1" noMove="1" noResize="1" noEditPoints="1" noAdjustHandles="1" noChangeArrowheads="1" noChangeShapeType="1" noTextEdit="1"/>
              </p:cNvSpPr>
              <p:nvPr/>
            </p:nvSpPr>
            <p:spPr>
              <a:xfrm>
                <a:off x="6693846" y="5155402"/>
                <a:ext cx="507439" cy="559167"/>
              </a:xfrm>
              <a:prstGeom prst="round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圓角矩形 44">
                <a:extLst>
                  <a:ext uri="{FF2B5EF4-FFF2-40B4-BE49-F238E27FC236}">
                    <a16:creationId xmlns:a16="http://schemas.microsoft.com/office/drawing/2014/main" id="{DB25BF8D-C2C3-A62E-CB02-86E7B5D0B210}"/>
                  </a:ext>
                </a:extLst>
              </p:cNvPr>
              <p:cNvSpPr/>
              <p:nvPr/>
            </p:nvSpPr>
            <p:spPr>
              <a:xfrm>
                <a:off x="5064660" y="5170240"/>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5" name="圓角矩形 44">
                <a:extLst>
                  <a:ext uri="{FF2B5EF4-FFF2-40B4-BE49-F238E27FC236}">
                    <a16:creationId xmlns:a16="http://schemas.microsoft.com/office/drawing/2014/main" id="{DB25BF8D-C2C3-A62E-CB02-86E7B5D0B210}"/>
                  </a:ext>
                </a:extLst>
              </p:cNvPr>
              <p:cNvSpPr>
                <a:spLocks noRot="1" noChangeAspect="1" noMove="1" noResize="1" noEditPoints="1" noAdjustHandles="1" noChangeArrowheads="1" noChangeShapeType="1" noTextEdit="1"/>
              </p:cNvSpPr>
              <p:nvPr/>
            </p:nvSpPr>
            <p:spPr>
              <a:xfrm>
                <a:off x="5064660" y="5170240"/>
                <a:ext cx="507439" cy="559166"/>
              </a:xfrm>
              <a:prstGeom prst="roundRect">
                <a:avLst/>
              </a:prstGeom>
              <a:blipFill>
                <a:blip r:embed="rId11"/>
                <a:stretch>
                  <a:fillRect l="-47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圓角矩形 45">
                <a:extLst>
                  <a:ext uri="{FF2B5EF4-FFF2-40B4-BE49-F238E27FC236}">
                    <a16:creationId xmlns:a16="http://schemas.microsoft.com/office/drawing/2014/main" id="{FA31B0FD-5717-3204-7917-015E91F237A2}"/>
                  </a:ext>
                </a:extLst>
              </p:cNvPr>
              <p:cNvSpPr/>
              <p:nvPr/>
            </p:nvSpPr>
            <p:spPr>
              <a:xfrm>
                <a:off x="6150784" y="5166626"/>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6" name="圓角矩形 45">
                <a:extLst>
                  <a:ext uri="{FF2B5EF4-FFF2-40B4-BE49-F238E27FC236}">
                    <a16:creationId xmlns:a16="http://schemas.microsoft.com/office/drawing/2014/main" id="{FA31B0FD-5717-3204-7917-015E91F237A2}"/>
                  </a:ext>
                </a:extLst>
              </p:cNvPr>
              <p:cNvSpPr>
                <a:spLocks noRot="1" noChangeAspect="1" noMove="1" noResize="1" noEditPoints="1" noAdjustHandles="1" noChangeArrowheads="1" noChangeShapeType="1" noTextEdit="1"/>
              </p:cNvSpPr>
              <p:nvPr/>
            </p:nvSpPr>
            <p:spPr>
              <a:xfrm>
                <a:off x="6150784" y="5166626"/>
                <a:ext cx="507439" cy="559167"/>
              </a:xfrm>
              <a:prstGeom prst="round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圓角矩形 46">
                <a:extLst>
                  <a:ext uri="{FF2B5EF4-FFF2-40B4-BE49-F238E27FC236}">
                    <a16:creationId xmlns:a16="http://schemas.microsoft.com/office/drawing/2014/main" id="{AE93121E-E446-803A-FFC5-8D26534E22C8}"/>
                  </a:ext>
                </a:extLst>
              </p:cNvPr>
              <p:cNvSpPr/>
              <p:nvPr/>
            </p:nvSpPr>
            <p:spPr>
              <a:xfrm>
                <a:off x="7236906" y="5155401"/>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7" name="圓角矩形 46">
                <a:extLst>
                  <a:ext uri="{FF2B5EF4-FFF2-40B4-BE49-F238E27FC236}">
                    <a16:creationId xmlns:a16="http://schemas.microsoft.com/office/drawing/2014/main" id="{AE93121E-E446-803A-FFC5-8D26534E22C8}"/>
                  </a:ext>
                </a:extLst>
              </p:cNvPr>
              <p:cNvSpPr>
                <a:spLocks noRot="1" noChangeAspect="1" noMove="1" noResize="1" noEditPoints="1" noAdjustHandles="1" noChangeArrowheads="1" noChangeShapeType="1" noTextEdit="1"/>
              </p:cNvSpPr>
              <p:nvPr/>
            </p:nvSpPr>
            <p:spPr>
              <a:xfrm>
                <a:off x="7236906" y="5155401"/>
                <a:ext cx="507439" cy="559167"/>
              </a:xfrm>
              <a:prstGeom prst="round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圓角矩形 47">
                <a:extLst>
                  <a:ext uri="{FF2B5EF4-FFF2-40B4-BE49-F238E27FC236}">
                    <a16:creationId xmlns:a16="http://schemas.microsoft.com/office/drawing/2014/main" id="{F398DAE8-CC26-4D2F-4CF7-84F03F111DCC}"/>
                  </a:ext>
                </a:extLst>
              </p:cNvPr>
              <p:cNvSpPr/>
              <p:nvPr/>
            </p:nvSpPr>
            <p:spPr>
              <a:xfrm>
                <a:off x="8103607" y="5155402"/>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48" name="圓角矩形 47">
                <a:extLst>
                  <a:ext uri="{FF2B5EF4-FFF2-40B4-BE49-F238E27FC236}">
                    <a16:creationId xmlns:a16="http://schemas.microsoft.com/office/drawing/2014/main" id="{F398DAE8-CC26-4D2F-4CF7-84F03F111DCC}"/>
                  </a:ext>
                </a:extLst>
              </p:cNvPr>
              <p:cNvSpPr>
                <a:spLocks noRot="1" noChangeAspect="1" noMove="1" noResize="1" noEditPoints="1" noAdjustHandles="1" noChangeArrowheads="1" noChangeShapeType="1" noTextEdit="1"/>
              </p:cNvSpPr>
              <p:nvPr/>
            </p:nvSpPr>
            <p:spPr>
              <a:xfrm>
                <a:off x="8103607" y="5155402"/>
                <a:ext cx="507439" cy="559166"/>
              </a:xfrm>
              <a:prstGeom prst="round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圓角矩形 48">
                <a:extLst>
                  <a:ext uri="{FF2B5EF4-FFF2-40B4-BE49-F238E27FC236}">
                    <a16:creationId xmlns:a16="http://schemas.microsoft.com/office/drawing/2014/main" id="{F855A972-90E9-F1D7-01EB-D1EA7CB728CC}"/>
                  </a:ext>
                </a:extLst>
              </p:cNvPr>
              <p:cNvSpPr/>
              <p:nvPr/>
            </p:nvSpPr>
            <p:spPr>
              <a:xfrm>
                <a:off x="9189731" y="5153593"/>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49" name="圓角矩形 48">
                <a:extLst>
                  <a:ext uri="{FF2B5EF4-FFF2-40B4-BE49-F238E27FC236}">
                    <a16:creationId xmlns:a16="http://schemas.microsoft.com/office/drawing/2014/main" id="{F855A972-90E9-F1D7-01EB-D1EA7CB728CC}"/>
                  </a:ext>
                </a:extLst>
              </p:cNvPr>
              <p:cNvSpPr>
                <a:spLocks noRot="1" noChangeAspect="1" noMove="1" noResize="1" noEditPoints="1" noAdjustHandles="1" noChangeArrowheads="1" noChangeShapeType="1" noTextEdit="1"/>
              </p:cNvSpPr>
              <p:nvPr/>
            </p:nvSpPr>
            <p:spPr>
              <a:xfrm>
                <a:off x="9189731" y="5153593"/>
                <a:ext cx="507439" cy="559167"/>
              </a:xfrm>
              <a:prstGeom prst="round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圓角矩形 49">
                <a:extLst>
                  <a:ext uri="{FF2B5EF4-FFF2-40B4-BE49-F238E27FC236}">
                    <a16:creationId xmlns:a16="http://schemas.microsoft.com/office/drawing/2014/main" id="{E35D63B3-2E0C-B09E-643E-44A7A8BDD32E}"/>
                  </a:ext>
                </a:extLst>
              </p:cNvPr>
              <p:cNvSpPr/>
              <p:nvPr/>
            </p:nvSpPr>
            <p:spPr>
              <a:xfrm>
                <a:off x="10275855" y="5138755"/>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50" name="圓角矩形 49">
                <a:extLst>
                  <a:ext uri="{FF2B5EF4-FFF2-40B4-BE49-F238E27FC236}">
                    <a16:creationId xmlns:a16="http://schemas.microsoft.com/office/drawing/2014/main" id="{E35D63B3-2E0C-B09E-643E-44A7A8BDD32E}"/>
                  </a:ext>
                </a:extLst>
              </p:cNvPr>
              <p:cNvSpPr>
                <a:spLocks noRot="1" noChangeAspect="1" noMove="1" noResize="1" noEditPoints="1" noAdjustHandles="1" noChangeArrowheads="1" noChangeShapeType="1" noTextEdit="1"/>
              </p:cNvSpPr>
              <p:nvPr/>
            </p:nvSpPr>
            <p:spPr>
              <a:xfrm>
                <a:off x="10275855" y="5138755"/>
                <a:ext cx="507439" cy="559167"/>
              </a:xfrm>
              <a:prstGeom prst="round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圓角矩形 50">
                <a:extLst>
                  <a:ext uri="{FF2B5EF4-FFF2-40B4-BE49-F238E27FC236}">
                    <a16:creationId xmlns:a16="http://schemas.microsoft.com/office/drawing/2014/main" id="{1A2EB07D-C038-1A80-4416-48058B3BAD5E}"/>
                  </a:ext>
                </a:extLst>
              </p:cNvPr>
              <p:cNvSpPr/>
              <p:nvPr/>
            </p:nvSpPr>
            <p:spPr>
              <a:xfrm>
                <a:off x="8646669" y="5153593"/>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51" name="圓角矩形 50">
                <a:extLst>
                  <a:ext uri="{FF2B5EF4-FFF2-40B4-BE49-F238E27FC236}">
                    <a16:creationId xmlns:a16="http://schemas.microsoft.com/office/drawing/2014/main" id="{1A2EB07D-C038-1A80-4416-48058B3BAD5E}"/>
                  </a:ext>
                </a:extLst>
              </p:cNvPr>
              <p:cNvSpPr>
                <a:spLocks noRot="1" noChangeAspect="1" noMove="1" noResize="1" noEditPoints="1" noAdjustHandles="1" noChangeArrowheads="1" noChangeShapeType="1" noTextEdit="1"/>
              </p:cNvSpPr>
              <p:nvPr/>
            </p:nvSpPr>
            <p:spPr>
              <a:xfrm>
                <a:off x="8646669" y="5153593"/>
                <a:ext cx="507439" cy="559166"/>
              </a:xfrm>
              <a:prstGeom prst="roundRect">
                <a:avLst/>
              </a:prstGeom>
              <a:blipFill>
                <a:blip r:embed="rId17"/>
                <a:stretch>
                  <a:fillRect l="-47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圓角矩形 51">
                <a:extLst>
                  <a:ext uri="{FF2B5EF4-FFF2-40B4-BE49-F238E27FC236}">
                    <a16:creationId xmlns:a16="http://schemas.microsoft.com/office/drawing/2014/main" id="{9292C8EC-D90E-6300-FAD5-9FE6C34814BD}"/>
                  </a:ext>
                </a:extLst>
              </p:cNvPr>
              <p:cNvSpPr/>
              <p:nvPr/>
            </p:nvSpPr>
            <p:spPr>
              <a:xfrm>
                <a:off x="9732793" y="5149979"/>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52" name="圓角矩形 51">
                <a:extLst>
                  <a:ext uri="{FF2B5EF4-FFF2-40B4-BE49-F238E27FC236}">
                    <a16:creationId xmlns:a16="http://schemas.microsoft.com/office/drawing/2014/main" id="{9292C8EC-D90E-6300-FAD5-9FE6C34814BD}"/>
                  </a:ext>
                </a:extLst>
              </p:cNvPr>
              <p:cNvSpPr>
                <a:spLocks noRot="1" noChangeAspect="1" noMove="1" noResize="1" noEditPoints="1" noAdjustHandles="1" noChangeArrowheads="1" noChangeShapeType="1" noTextEdit="1"/>
              </p:cNvSpPr>
              <p:nvPr/>
            </p:nvSpPr>
            <p:spPr>
              <a:xfrm>
                <a:off x="9732793" y="5149979"/>
                <a:ext cx="507439" cy="559167"/>
              </a:xfrm>
              <a:prstGeom prst="round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圓角矩形 52">
                <a:extLst>
                  <a:ext uri="{FF2B5EF4-FFF2-40B4-BE49-F238E27FC236}">
                    <a16:creationId xmlns:a16="http://schemas.microsoft.com/office/drawing/2014/main" id="{664E4E38-4F68-F1B4-71ED-001B4D27701A}"/>
                  </a:ext>
                </a:extLst>
              </p:cNvPr>
              <p:cNvSpPr/>
              <p:nvPr/>
            </p:nvSpPr>
            <p:spPr>
              <a:xfrm>
                <a:off x="10818915" y="5138754"/>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53" name="圓角矩形 52">
                <a:extLst>
                  <a:ext uri="{FF2B5EF4-FFF2-40B4-BE49-F238E27FC236}">
                    <a16:creationId xmlns:a16="http://schemas.microsoft.com/office/drawing/2014/main" id="{664E4E38-4F68-F1B4-71ED-001B4D27701A}"/>
                  </a:ext>
                </a:extLst>
              </p:cNvPr>
              <p:cNvSpPr>
                <a:spLocks noRot="1" noChangeAspect="1" noMove="1" noResize="1" noEditPoints="1" noAdjustHandles="1" noChangeArrowheads="1" noChangeShapeType="1" noTextEdit="1"/>
              </p:cNvSpPr>
              <p:nvPr/>
            </p:nvSpPr>
            <p:spPr>
              <a:xfrm>
                <a:off x="10818915" y="5138754"/>
                <a:ext cx="507439" cy="559167"/>
              </a:xfrm>
              <a:prstGeom prst="roundRect">
                <a:avLst/>
              </a:prstGeom>
              <a:blipFill>
                <a:blip r:embed="rId19"/>
                <a:stretch>
                  <a:fillRect/>
                </a:stretch>
              </a:blipFill>
            </p:spPr>
            <p:txBody>
              <a:bodyPr/>
              <a:lstStyle/>
              <a:p>
                <a:r>
                  <a:rPr lang="zh-TW" altLang="en-US">
                    <a:noFill/>
                  </a:rPr>
                  <a:t> </a:t>
                </a:r>
              </a:p>
            </p:txBody>
          </p:sp>
        </mc:Fallback>
      </mc:AlternateContent>
      <p:sp>
        <p:nvSpPr>
          <p:cNvPr id="54" name="文字方塊 53">
            <a:extLst>
              <a:ext uri="{FF2B5EF4-FFF2-40B4-BE49-F238E27FC236}">
                <a16:creationId xmlns:a16="http://schemas.microsoft.com/office/drawing/2014/main" id="{6A51591A-9722-1565-B40E-6778D3D92B48}"/>
              </a:ext>
            </a:extLst>
          </p:cNvPr>
          <p:cNvSpPr txBox="1"/>
          <p:nvPr/>
        </p:nvSpPr>
        <p:spPr>
          <a:xfrm>
            <a:off x="9469077" y="719594"/>
            <a:ext cx="2082149" cy="646331"/>
          </a:xfrm>
          <a:prstGeom prst="rect">
            <a:avLst/>
          </a:prstGeom>
          <a:noFill/>
        </p:spPr>
        <p:txBody>
          <a:bodyPr wrap="square" rtlCol="0">
            <a:spAutoFit/>
          </a:bodyPr>
          <a:lstStyle/>
          <a:p>
            <a:r>
              <a:rPr kumimoji="1" lang="zh-TW" altLang="en-US" dirty="0">
                <a:ea typeface="Microsoft JhengHei" panose="020B0604030504040204" pitchFamily="34" charset="-120"/>
              </a:rPr>
              <a:t>上標</a:t>
            </a:r>
            <a:r>
              <a:rPr kumimoji="1" lang="en-US" altLang="zh-TW" dirty="0">
                <a:ea typeface="Microsoft JhengHei" panose="020B0604030504040204" pitchFamily="34" charset="-120"/>
              </a:rPr>
              <a:t>: head</a:t>
            </a:r>
          </a:p>
          <a:p>
            <a:r>
              <a:rPr kumimoji="1" lang="zh-TW" altLang="en-US" dirty="0">
                <a:ea typeface="Microsoft JhengHei" panose="020B0604030504040204" pitchFamily="34" charset="-120"/>
              </a:rPr>
              <a:t>下標</a:t>
            </a:r>
            <a:r>
              <a:rPr kumimoji="1" lang="en-US" altLang="zh-TW" dirty="0">
                <a:ea typeface="Microsoft JhengHei" panose="020B0604030504040204" pitchFamily="34" charset="-120"/>
              </a:rPr>
              <a:t>: token index</a:t>
            </a:r>
            <a:endParaRPr kumimoji="1" lang="zh-TW" altLang="en-US" dirty="0">
              <a:ea typeface="Microsoft JhengHei" panose="020B0604030504040204" pitchFamily="34" charset="-120"/>
            </a:endParaRPr>
          </a:p>
        </p:txBody>
      </p:sp>
    </p:spTree>
    <p:extLst>
      <p:ext uri="{BB962C8B-B14F-4D97-AF65-F5344CB8AC3E}">
        <p14:creationId xmlns:p14="http://schemas.microsoft.com/office/powerpoint/2010/main" val="52220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C7C744-4D6E-A486-0C23-1201579C9FD6}"/>
              </a:ext>
            </a:extLst>
          </p:cNvPr>
          <p:cNvSpPr>
            <a:spLocks noGrp="1"/>
          </p:cNvSpPr>
          <p:nvPr>
            <p:ph type="title"/>
          </p:nvPr>
        </p:nvSpPr>
        <p:spPr/>
        <p:txBody>
          <a:bodyPr/>
          <a:lstStyle/>
          <a:p>
            <a:r>
              <a:rPr kumimoji="1" lang="en-US" altLang="zh-TW" dirty="0"/>
              <a:t>Query (Q), Key (K), and Value (V) with MHA</a:t>
            </a:r>
            <a:endParaRPr kumimoji="1" lang="zh-TW" altLang="en-US" dirty="0"/>
          </a:p>
        </p:txBody>
      </p:sp>
      <p:sp>
        <p:nvSpPr>
          <p:cNvPr id="4" name="投影片編號版面配置區 3">
            <a:extLst>
              <a:ext uri="{FF2B5EF4-FFF2-40B4-BE49-F238E27FC236}">
                <a16:creationId xmlns:a16="http://schemas.microsoft.com/office/drawing/2014/main" id="{4A9207B4-7A63-4047-96AA-B65EEDFAAA72}"/>
              </a:ext>
            </a:extLst>
          </p:cNvPr>
          <p:cNvSpPr>
            <a:spLocks noGrp="1"/>
          </p:cNvSpPr>
          <p:nvPr>
            <p:ph type="sldNum" sz="quarter" idx="12"/>
          </p:nvPr>
        </p:nvSpPr>
        <p:spPr/>
        <p:txBody>
          <a:bodyPr/>
          <a:lstStyle/>
          <a:p>
            <a:fld id="{6113E31D-E2AB-40D1-8B51-AFA5AFEF393A}" type="slidenum">
              <a:rPr lang="en-US" smtClean="0"/>
              <a:pPr/>
              <a:t>25</a:t>
            </a:fld>
            <a:endParaRPr lang="en-US" dirty="0"/>
          </a:p>
        </p:txBody>
      </p:sp>
      <p:sp>
        <p:nvSpPr>
          <p:cNvPr id="16" name="圓角矩形 15">
            <a:extLst>
              <a:ext uri="{FF2B5EF4-FFF2-40B4-BE49-F238E27FC236}">
                <a16:creationId xmlns:a16="http://schemas.microsoft.com/office/drawing/2014/main" id="{71E07550-B1F4-F3A3-60C6-02A78EE367C2}"/>
              </a:ext>
            </a:extLst>
          </p:cNvPr>
          <p:cNvSpPr/>
          <p:nvPr/>
        </p:nvSpPr>
        <p:spPr>
          <a:xfrm>
            <a:off x="21146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mc:AlternateContent xmlns:mc="http://schemas.openxmlformats.org/markup-compatibility/2006" xmlns:a14="http://schemas.microsoft.com/office/drawing/2010/main">
        <mc:Choice Requires="a14">
          <p:sp>
            <p:nvSpPr>
              <p:cNvPr id="17" name="圓角矩形 16">
                <a:extLst>
                  <a:ext uri="{FF2B5EF4-FFF2-40B4-BE49-F238E27FC236}">
                    <a16:creationId xmlns:a16="http://schemas.microsoft.com/office/drawing/2014/main" id="{958E9F76-24EA-EB9B-8EE4-61ADA15A3925}"/>
                  </a:ext>
                </a:extLst>
              </p:cNvPr>
              <p:cNvSpPr/>
              <p:nvPr/>
            </p:nvSpPr>
            <p:spPr>
              <a:xfrm>
                <a:off x="14354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17" name="圓角矩形 16">
                <a:extLst>
                  <a:ext uri="{FF2B5EF4-FFF2-40B4-BE49-F238E27FC236}">
                    <a16:creationId xmlns:a16="http://schemas.microsoft.com/office/drawing/2014/main" id="{958E9F76-24EA-EB9B-8EE4-61ADA15A3925}"/>
                  </a:ext>
                </a:extLst>
              </p:cNvPr>
              <p:cNvSpPr>
                <a:spLocks noRot="1" noChangeAspect="1" noMove="1" noResize="1" noEditPoints="1" noAdjustHandles="1" noChangeArrowheads="1" noChangeShapeType="1" noTextEdit="1"/>
              </p:cNvSpPr>
              <p:nvPr/>
            </p:nvSpPr>
            <p:spPr>
              <a:xfrm>
                <a:off x="1435441" y="4541496"/>
                <a:ext cx="533400" cy="561975"/>
              </a:xfrm>
              <a:prstGeom prst="roundRect">
                <a:avLst/>
              </a:prstGeom>
              <a:blipFill>
                <a:blip r:embed="rId3"/>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圓角矩形 17">
                <a:extLst>
                  <a:ext uri="{FF2B5EF4-FFF2-40B4-BE49-F238E27FC236}">
                    <a16:creationId xmlns:a16="http://schemas.microsoft.com/office/drawing/2014/main" id="{6FADA9CA-5DE9-26C4-D855-0AED0A46A53A}"/>
                  </a:ext>
                </a:extLst>
              </p:cNvPr>
              <p:cNvSpPr/>
              <p:nvPr/>
            </p:nvSpPr>
            <p:spPr>
              <a:xfrm>
                <a:off x="21072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18" name="圓角矩形 17">
                <a:extLst>
                  <a:ext uri="{FF2B5EF4-FFF2-40B4-BE49-F238E27FC236}">
                    <a16:creationId xmlns:a16="http://schemas.microsoft.com/office/drawing/2014/main" id="{6FADA9CA-5DE9-26C4-D855-0AED0A46A53A}"/>
                  </a:ext>
                </a:extLst>
              </p:cNvPr>
              <p:cNvSpPr>
                <a:spLocks noRot="1" noChangeAspect="1" noMove="1" noResize="1" noEditPoints="1" noAdjustHandles="1" noChangeArrowheads="1" noChangeShapeType="1" noTextEdit="1"/>
              </p:cNvSpPr>
              <p:nvPr/>
            </p:nvSpPr>
            <p:spPr>
              <a:xfrm>
                <a:off x="2107255" y="4541495"/>
                <a:ext cx="533400" cy="561975"/>
              </a:xfrm>
              <a:prstGeom prst="roundRect">
                <a:avLst/>
              </a:prstGeom>
              <a:blipFill>
                <a:blip r:embed="rId4"/>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圓角矩形 18">
                <a:extLst>
                  <a:ext uri="{FF2B5EF4-FFF2-40B4-BE49-F238E27FC236}">
                    <a16:creationId xmlns:a16="http://schemas.microsoft.com/office/drawing/2014/main" id="{B9D2B63A-3EA1-04FE-E87D-84D6E4169992}"/>
                  </a:ext>
                </a:extLst>
              </p:cNvPr>
              <p:cNvSpPr/>
              <p:nvPr/>
            </p:nvSpPr>
            <p:spPr>
              <a:xfrm>
                <a:off x="27790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19" name="圓角矩形 18">
                <a:extLst>
                  <a:ext uri="{FF2B5EF4-FFF2-40B4-BE49-F238E27FC236}">
                    <a16:creationId xmlns:a16="http://schemas.microsoft.com/office/drawing/2014/main" id="{B9D2B63A-3EA1-04FE-E87D-84D6E4169992}"/>
                  </a:ext>
                </a:extLst>
              </p:cNvPr>
              <p:cNvSpPr>
                <a:spLocks noRot="1" noChangeAspect="1" noMove="1" noResize="1" noEditPoints="1" noAdjustHandles="1" noChangeArrowheads="1" noChangeShapeType="1" noTextEdit="1"/>
              </p:cNvSpPr>
              <p:nvPr/>
            </p:nvSpPr>
            <p:spPr>
              <a:xfrm>
                <a:off x="2779069" y="4541494"/>
                <a:ext cx="533400" cy="561975"/>
              </a:xfrm>
              <a:prstGeom prst="roundRect">
                <a:avLst/>
              </a:prstGeom>
              <a:blipFill>
                <a:blip r:embed="rId5"/>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圓角矩形 19">
                <a:extLst>
                  <a:ext uri="{FF2B5EF4-FFF2-40B4-BE49-F238E27FC236}">
                    <a16:creationId xmlns:a16="http://schemas.microsoft.com/office/drawing/2014/main" id="{33038FDF-A8CB-65DB-B2AE-374EDAC276CB}"/>
                  </a:ext>
                </a:extLst>
              </p:cNvPr>
              <p:cNvSpPr/>
              <p:nvPr/>
            </p:nvSpPr>
            <p:spPr>
              <a:xfrm>
                <a:off x="39119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0" name="圓角矩形 19">
                <a:extLst>
                  <a:ext uri="{FF2B5EF4-FFF2-40B4-BE49-F238E27FC236}">
                    <a16:creationId xmlns:a16="http://schemas.microsoft.com/office/drawing/2014/main" id="{33038FDF-A8CB-65DB-B2AE-374EDAC276CB}"/>
                  </a:ext>
                </a:extLst>
              </p:cNvPr>
              <p:cNvSpPr>
                <a:spLocks noRot="1" noChangeAspect="1" noMove="1" noResize="1" noEditPoints="1" noAdjustHandles="1" noChangeArrowheads="1" noChangeShapeType="1" noTextEdit="1"/>
              </p:cNvSpPr>
              <p:nvPr/>
            </p:nvSpPr>
            <p:spPr>
              <a:xfrm>
                <a:off x="3911941" y="4541496"/>
                <a:ext cx="533400" cy="561975"/>
              </a:xfrm>
              <a:prstGeom prst="roundRect">
                <a:avLst/>
              </a:prstGeom>
              <a:blipFill>
                <a:blip r:embed="rId6"/>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圓角矩形 20">
                <a:extLst>
                  <a:ext uri="{FF2B5EF4-FFF2-40B4-BE49-F238E27FC236}">
                    <a16:creationId xmlns:a16="http://schemas.microsoft.com/office/drawing/2014/main" id="{2B6A4EB6-343C-670B-45B7-C93A6F414213}"/>
                  </a:ext>
                </a:extLst>
              </p:cNvPr>
              <p:cNvSpPr/>
              <p:nvPr/>
            </p:nvSpPr>
            <p:spPr>
              <a:xfrm>
                <a:off x="45837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1" name="圓角矩形 20">
                <a:extLst>
                  <a:ext uri="{FF2B5EF4-FFF2-40B4-BE49-F238E27FC236}">
                    <a16:creationId xmlns:a16="http://schemas.microsoft.com/office/drawing/2014/main" id="{2B6A4EB6-343C-670B-45B7-C93A6F414213}"/>
                  </a:ext>
                </a:extLst>
              </p:cNvPr>
              <p:cNvSpPr>
                <a:spLocks noRot="1" noChangeAspect="1" noMove="1" noResize="1" noEditPoints="1" noAdjustHandles="1" noChangeArrowheads="1" noChangeShapeType="1" noTextEdit="1"/>
              </p:cNvSpPr>
              <p:nvPr/>
            </p:nvSpPr>
            <p:spPr>
              <a:xfrm>
                <a:off x="4583755" y="4541495"/>
                <a:ext cx="533400" cy="561975"/>
              </a:xfrm>
              <a:prstGeom prst="roundRect">
                <a:avLst/>
              </a:prstGeom>
              <a:blipFill>
                <a:blip r:embed="rId7"/>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圓角矩形 21">
                <a:extLst>
                  <a:ext uri="{FF2B5EF4-FFF2-40B4-BE49-F238E27FC236}">
                    <a16:creationId xmlns:a16="http://schemas.microsoft.com/office/drawing/2014/main" id="{5EA15339-C78F-8309-2C6C-75B90A6E8C32}"/>
                  </a:ext>
                </a:extLst>
              </p:cNvPr>
              <p:cNvSpPr/>
              <p:nvPr/>
            </p:nvSpPr>
            <p:spPr>
              <a:xfrm>
                <a:off x="52555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2" name="圓角矩形 21">
                <a:extLst>
                  <a:ext uri="{FF2B5EF4-FFF2-40B4-BE49-F238E27FC236}">
                    <a16:creationId xmlns:a16="http://schemas.microsoft.com/office/drawing/2014/main" id="{5EA15339-C78F-8309-2C6C-75B90A6E8C32}"/>
                  </a:ext>
                </a:extLst>
              </p:cNvPr>
              <p:cNvSpPr>
                <a:spLocks noRot="1" noChangeAspect="1" noMove="1" noResize="1" noEditPoints="1" noAdjustHandles="1" noChangeArrowheads="1" noChangeShapeType="1" noTextEdit="1"/>
              </p:cNvSpPr>
              <p:nvPr/>
            </p:nvSpPr>
            <p:spPr>
              <a:xfrm>
                <a:off x="5255569" y="4541494"/>
                <a:ext cx="533400" cy="561975"/>
              </a:xfrm>
              <a:prstGeom prst="roundRect">
                <a:avLst/>
              </a:prstGeom>
              <a:blipFill>
                <a:blip r:embed="rId8"/>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圓角矩形 22">
                <a:extLst>
                  <a:ext uri="{FF2B5EF4-FFF2-40B4-BE49-F238E27FC236}">
                    <a16:creationId xmlns:a16="http://schemas.microsoft.com/office/drawing/2014/main" id="{39F589A7-4EF9-1A8F-A904-C0D64280F0CB}"/>
                  </a:ext>
                </a:extLst>
              </p:cNvPr>
              <p:cNvSpPr/>
              <p:nvPr/>
            </p:nvSpPr>
            <p:spPr>
              <a:xfrm>
                <a:off x="6388441" y="4541495"/>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3" name="圓角矩形 22">
                <a:extLst>
                  <a:ext uri="{FF2B5EF4-FFF2-40B4-BE49-F238E27FC236}">
                    <a16:creationId xmlns:a16="http://schemas.microsoft.com/office/drawing/2014/main" id="{39F589A7-4EF9-1A8F-A904-C0D64280F0CB}"/>
                  </a:ext>
                </a:extLst>
              </p:cNvPr>
              <p:cNvSpPr>
                <a:spLocks noRot="1" noChangeAspect="1" noMove="1" noResize="1" noEditPoints="1" noAdjustHandles="1" noChangeArrowheads="1" noChangeShapeType="1" noTextEdit="1"/>
              </p:cNvSpPr>
              <p:nvPr/>
            </p:nvSpPr>
            <p:spPr>
              <a:xfrm>
                <a:off x="6388441" y="4541495"/>
                <a:ext cx="533400" cy="561975"/>
              </a:xfrm>
              <a:prstGeom prst="roundRect">
                <a:avLst/>
              </a:prstGeom>
              <a:blipFill>
                <a:blip r:embed="rId9"/>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圓角矩形 23">
                <a:extLst>
                  <a:ext uri="{FF2B5EF4-FFF2-40B4-BE49-F238E27FC236}">
                    <a16:creationId xmlns:a16="http://schemas.microsoft.com/office/drawing/2014/main" id="{61B502CB-659A-2795-155B-F2F23C5E4500}"/>
                  </a:ext>
                </a:extLst>
              </p:cNvPr>
              <p:cNvSpPr/>
              <p:nvPr/>
            </p:nvSpPr>
            <p:spPr>
              <a:xfrm>
                <a:off x="7060255" y="4541494"/>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4" name="圓角矩形 23">
                <a:extLst>
                  <a:ext uri="{FF2B5EF4-FFF2-40B4-BE49-F238E27FC236}">
                    <a16:creationId xmlns:a16="http://schemas.microsoft.com/office/drawing/2014/main" id="{61B502CB-659A-2795-155B-F2F23C5E4500}"/>
                  </a:ext>
                </a:extLst>
              </p:cNvPr>
              <p:cNvSpPr>
                <a:spLocks noRot="1" noChangeAspect="1" noMove="1" noResize="1" noEditPoints="1" noAdjustHandles="1" noChangeArrowheads="1" noChangeShapeType="1" noTextEdit="1"/>
              </p:cNvSpPr>
              <p:nvPr/>
            </p:nvSpPr>
            <p:spPr>
              <a:xfrm>
                <a:off x="7060255" y="4541494"/>
                <a:ext cx="533400" cy="561975"/>
              </a:xfrm>
              <a:prstGeom prst="roundRect">
                <a:avLst/>
              </a:prstGeom>
              <a:blipFill>
                <a:blip r:embed="rId10"/>
                <a:stretch>
                  <a:fillRect l="-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圓角矩形 24">
                <a:extLst>
                  <a:ext uri="{FF2B5EF4-FFF2-40B4-BE49-F238E27FC236}">
                    <a16:creationId xmlns:a16="http://schemas.microsoft.com/office/drawing/2014/main" id="{15DB972C-5D18-3A55-15DE-D2C1647AF5D6}"/>
                  </a:ext>
                </a:extLst>
              </p:cNvPr>
              <p:cNvSpPr/>
              <p:nvPr/>
            </p:nvSpPr>
            <p:spPr>
              <a:xfrm>
                <a:off x="7732069" y="4541493"/>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5" name="圓角矩形 24">
                <a:extLst>
                  <a:ext uri="{FF2B5EF4-FFF2-40B4-BE49-F238E27FC236}">
                    <a16:creationId xmlns:a16="http://schemas.microsoft.com/office/drawing/2014/main" id="{15DB972C-5D18-3A55-15DE-D2C1647AF5D6}"/>
                  </a:ext>
                </a:extLst>
              </p:cNvPr>
              <p:cNvSpPr>
                <a:spLocks noRot="1" noChangeAspect="1" noMove="1" noResize="1" noEditPoints="1" noAdjustHandles="1" noChangeArrowheads="1" noChangeShapeType="1" noTextEdit="1"/>
              </p:cNvSpPr>
              <p:nvPr/>
            </p:nvSpPr>
            <p:spPr>
              <a:xfrm>
                <a:off x="7732069" y="4541493"/>
                <a:ext cx="533400" cy="561975"/>
              </a:xfrm>
              <a:prstGeom prst="roundRect">
                <a:avLst/>
              </a:prstGeom>
              <a:blipFill>
                <a:blip r:embed="rId11"/>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圓角矩形 25">
                <a:extLst>
                  <a:ext uri="{FF2B5EF4-FFF2-40B4-BE49-F238E27FC236}">
                    <a16:creationId xmlns:a16="http://schemas.microsoft.com/office/drawing/2014/main" id="{D4D9EDEF-A9EE-002E-CA82-EF618B88EF7D}"/>
                  </a:ext>
                </a:extLst>
              </p:cNvPr>
              <p:cNvSpPr/>
              <p:nvPr/>
            </p:nvSpPr>
            <p:spPr>
              <a:xfrm>
                <a:off x="8757207" y="4545350"/>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6" name="圓角矩形 25">
                <a:extLst>
                  <a:ext uri="{FF2B5EF4-FFF2-40B4-BE49-F238E27FC236}">
                    <a16:creationId xmlns:a16="http://schemas.microsoft.com/office/drawing/2014/main" id="{D4D9EDEF-A9EE-002E-CA82-EF618B88EF7D}"/>
                  </a:ext>
                </a:extLst>
              </p:cNvPr>
              <p:cNvSpPr>
                <a:spLocks noRot="1" noChangeAspect="1" noMove="1" noResize="1" noEditPoints="1" noAdjustHandles="1" noChangeArrowheads="1" noChangeShapeType="1" noTextEdit="1"/>
              </p:cNvSpPr>
              <p:nvPr/>
            </p:nvSpPr>
            <p:spPr>
              <a:xfrm>
                <a:off x="8757207" y="4545350"/>
                <a:ext cx="533400" cy="561975"/>
              </a:xfrm>
              <a:prstGeom prst="roundRect">
                <a:avLst/>
              </a:prstGeom>
              <a:blipFill>
                <a:blip r:embed="rId12"/>
                <a:stretch>
                  <a:fillRect l="-2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圓角矩形 26">
                <a:extLst>
                  <a:ext uri="{FF2B5EF4-FFF2-40B4-BE49-F238E27FC236}">
                    <a16:creationId xmlns:a16="http://schemas.microsoft.com/office/drawing/2014/main" id="{21408F9D-316F-26B5-3AA6-F42B4089F99E}"/>
                  </a:ext>
                </a:extLst>
              </p:cNvPr>
              <p:cNvSpPr/>
              <p:nvPr/>
            </p:nvSpPr>
            <p:spPr>
              <a:xfrm>
                <a:off x="9429021" y="4545349"/>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7" name="圓角矩形 26">
                <a:extLst>
                  <a:ext uri="{FF2B5EF4-FFF2-40B4-BE49-F238E27FC236}">
                    <a16:creationId xmlns:a16="http://schemas.microsoft.com/office/drawing/2014/main" id="{21408F9D-316F-26B5-3AA6-F42B4089F99E}"/>
                  </a:ext>
                </a:extLst>
              </p:cNvPr>
              <p:cNvSpPr>
                <a:spLocks noRot="1" noChangeAspect="1" noMove="1" noResize="1" noEditPoints="1" noAdjustHandles="1" noChangeArrowheads="1" noChangeShapeType="1" noTextEdit="1"/>
              </p:cNvSpPr>
              <p:nvPr/>
            </p:nvSpPr>
            <p:spPr>
              <a:xfrm>
                <a:off x="9429021" y="4545349"/>
                <a:ext cx="533400" cy="561975"/>
              </a:xfrm>
              <a:prstGeom prst="roundRect">
                <a:avLst/>
              </a:prstGeom>
              <a:blipFill>
                <a:blip r:embed="rId13"/>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圓角矩形 27">
                <a:extLst>
                  <a:ext uri="{FF2B5EF4-FFF2-40B4-BE49-F238E27FC236}">
                    <a16:creationId xmlns:a16="http://schemas.microsoft.com/office/drawing/2014/main" id="{A3277445-F103-6185-5D76-1714ACFE0590}"/>
                  </a:ext>
                </a:extLst>
              </p:cNvPr>
              <p:cNvSpPr/>
              <p:nvPr/>
            </p:nvSpPr>
            <p:spPr>
              <a:xfrm>
                <a:off x="10100835" y="4545348"/>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8" name="圓角矩形 27">
                <a:extLst>
                  <a:ext uri="{FF2B5EF4-FFF2-40B4-BE49-F238E27FC236}">
                    <a16:creationId xmlns:a16="http://schemas.microsoft.com/office/drawing/2014/main" id="{A3277445-F103-6185-5D76-1714ACFE0590}"/>
                  </a:ext>
                </a:extLst>
              </p:cNvPr>
              <p:cNvSpPr>
                <a:spLocks noRot="1" noChangeAspect="1" noMove="1" noResize="1" noEditPoints="1" noAdjustHandles="1" noChangeArrowheads="1" noChangeShapeType="1" noTextEdit="1"/>
              </p:cNvSpPr>
              <p:nvPr/>
            </p:nvSpPr>
            <p:spPr>
              <a:xfrm>
                <a:off x="10100835" y="4545348"/>
                <a:ext cx="533400" cy="561975"/>
              </a:xfrm>
              <a:prstGeom prst="roundRect">
                <a:avLst/>
              </a:prstGeom>
              <a:blipFill>
                <a:blip r:embed="rId14"/>
                <a:stretch>
                  <a:fillRect l="-4444"/>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1F84A656-CA83-526C-B6FE-D93DD219E455}"/>
              </a:ext>
            </a:extLst>
          </p:cNvPr>
          <p:cNvSpPr txBox="1"/>
          <p:nvPr/>
        </p:nvSpPr>
        <p:spPr>
          <a:xfrm>
            <a:off x="1485912" y="5657211"/>
            <a:ext cx="965858" cy="646331"/>
          </a:xfrm>
          <a:prstGeom prst="rect">
            <a:avLst/>
          </a:prstGeom>
          <a:noFill/>
        </p:spPr>
        <p:txBody>
          <a:bodyPr wrap="square" rtlCol="0">
            <a:spAutoFit/>
          </a:bodyPr>
          <a:lstStyle/>
          <a:p>
            <a:pPr algn="ctr"/>
            <a:r>
              <a:rPr kumimoji="1" lang="en-US" altLang="zh-TW" sz="3600" dirty="0"/>
              <a:t>🎯</a:t>
            </a:r>
            <a:endParaRPr kumimoji="1" lang="zh-TW" altLang="en-US" sz="3600" dirty="0"/>
          </a:p>
        </p:txBody>
      </p:sp>
      <p:sp>
        <p:nvSpPr>
          <p:cNvPr id="32" name="矩形 31">
            <a:extLst>
              <a:ext uri="{FF2B5EF4-FFF2-40B4-BE49-F238E27FC236}">
                <a16:creationId xmlns:a16="http://schemas.microsoft.com/office/drawing/2014/main" id="{57DDB966-8DC7-C5CF-35B1-AEB9264CA4C6}"/>
              </a:ext>
            </a:extLst>
          </p:cNvPr>
          <p:cNvSpPr/>
          <p:nvPr/>
        </p:nvSpPr>
        <p:spPr>
          <a:xfrm>
            <a:off x="1383355"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矩形 32">
            <a:extLst>
              <a:ext uri="{FF2B5EF4-FFF2-40B4-BE49-F238E27FC236}">
                <a16:creationId xmlns:a16="http://schemas.microsoft.com/office/drawing/2014/main" id="{06DE0177-E8AE-105A-E9F0-EE21F0096888}"/>
              </a:ext>
            </a:extLst>
          </p:cNvPr>
          <p:cNvSpPr/>
          <p:nvPr/>
        </p:nvSpPr>
        <p:spPr>
          <a:xfrm>
            <a:off x="454731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89FC1B44-5C41-9BD9-4299-AE348F3DB43A}"/>
              </a:ext>
            </a:extLst>
          </p:cNvPr>
          <p:cNvSpPr/>
          <p:nvPr/>
        </p:nvSpPr>
        <p:spPr>
          <a:xfrm>
            <a:off x="7016039"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a16="http://schemas.microsoft.com/office/drawing/2014/main" id="{DAC756C1-DBDE-0F5B-FEBE-415CABCF9BBC}"/>
              </a:ext>
            </a:extLst>
          </p:cNvPr>
          <p:cNvSpPr/>
          <p:nvPr/>
        </p:nvSpPr>
        <p:spPr>
          <a:xfrm>
            <a:off x="938869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6" name="圓角矩形 35">
                <a:extLst>
                  <a:ext uri="{FF2B5EF4-FFF2-40B4-BE49-F238E27FC236}">
                    <a16:creationId xmlns:a16="http://schemas.microsoft.com/office/drawing/2014/main" id="{A42083A9-2C49-EA47-ADF8-6E81062DC093}"/>
                  </a:ext>
                </a:extLst>
              </p:cNvPr>
              <p:cNvSpPr/>
              <p:nvPr/>
            </p:nvSpPr>
            <p:spPr>
              <a:xfrm>
                <a:off x="2085975" y="3105150"/>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1</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36" name="圓角矩形 35">
                <a:extLst>
                  <a:ext uri="{FF2B5EF4-FFF2-40B4-BE49-F238E27FC236}">
                    <a16:creationId xmlns:a16="http://schemas.microsoft.com/office/drawing/2014/main" id="{A42083A9-2C49-EA47-ADF8-6E81062DC093}"/>
                  </a:ext>
                </a:extLst>
              </p:cNvPr>
              <p:cNvSpPr>
                <a:spLocks noRot="1" noChangeAspect="1" noMove="1" noResize="1" noEditPoints="1" noAdjustHandles="1" noChangeArrowheads="1" noChangeShapeType="1" noTextEdit="1"/>
              </p:cNvSpPr>
              <p:nvPr/>
            </p:nvSpPr>
            <p:spPr>
              <a:xfrm>
                <a:off x="2085975" y="3105150"/>
                <a:ext cx="533400" cy="561975"/>
              </a:xfrm>
              <a:prstGeom prst="roundRect">
                <a:avLst/>
              </a:prstGeom>
              <a:blipFill>
                <a:blip r:embed="rId15"/>
                <a:stretch>
                  <a:fillRect/>
                </a:stretch>
              </a:blipFill>
            </p:spPr>
            <p:txBody>
              <a:bodyPr/>
              <a:lstStyle/>
              <a:p>
                <a:r>
                  <a:rPr lang="zh-TW" altLang="en-US">
                    <a:noFill/>
                  </a:rPr>
                  <a:t> </a:t>
                </a:r>
              </a:p>
            </p:txBody>
          </p:sp>
        </mc:Fallback>
      </mc:AlternateContent>
      <p:sp>
        <p:nvSpPr>
          <p:cNvPr id="37" name="矩形 36">
            <a:extLst>
              <a:ext uri="{FF2B5EF4-FFF2-40B4-BE49-F238E27FC236}">
                <a16:creationId xmlns:a16="http://schemas.microsoft.com/office/drawing/2014/main" id="{B5DE2814-C819-FE76-F772-36199E14317A}"/>
              </a:ext>
            </a:extLst>
          </p:cNvPr>
          <p:cNvSpPr/>
          <p:nvPr/>
        </p:nvSpPr>
        <p:spPr>
          <a:xfrm>
            <a:off x="2059786"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9" name="圓角矩形 38">
                <a:extLst>
                  <a:ext uri="{FF2B5EF4-FFF2-40B4-BE49-F238E27FC236}">
                    <a16:creationId xmlns:a16="http://schemas.microsoft.com/office/drawing/2014/main" id="{71EE1F06-3802-D9A6-95FE-7BCCFFB10230}"/>
                  </a:ext>
                </a:extLst>
              </p:cNvPr>
              <p:cNvSpPr/>
              <p:nvPr/>
            </p:nvSpPr>
            <p:spPr>
              <a:xfrm>
                <a:off x="4562475"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2</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39" name="圓角矩形 38">
                <a:extLst>
                  <a:ext uri="{FF2B5EF4-FFF2-40B4-BE49-F238E27FC236}">
                    <a16:creationId xmlns:a16="http://schemas.microsoft.com/office/drawing/2014/main" id="{71EE1F06-3802-D9A6-95FE-7BCCFFB10230}"/>
                  </a:ext>
                </a:extLst>
              </p:cNvPr>
              <p:cNvSpPr>
                <a:spLocks noRot="1" noChangeAspect="1" noMove="1" noResize="1" noEditPoints="1" noAdjustHandles="1" noChangeArrowheads="1" noChangeShapeType="1" noTextEdit="1"/>
              </p:cNvSpPr>
              <p:nvPr/>
            </p:nvSpPr>
            <p:spPr>
              <a:xfrm>
                <a:off x="4562475" y="3105149"/>
                <a:ext cx="533400" cy="561975"/>
              </a:xfrm>
              <a:prstGeom prst="round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圓角矩形 39">
                <a:extLst>
                  <a:ext uri="{FF2B5EF4-FFF2-40B4-BE49-F238E27FC236}">
                    <a16:creationId xmlns:a16="http://schemas.microsoft.com/office/drawing/2014/main" id="{4231810D-4672-CF67-DCEA-01729C32AC98}"/>
                  </a:ext>
                </a:extLst>
              </p:cNvPr>
              <p:cNvSpPr/>
              <p:nvPr/>
            </p:nvSpPr>
            <p:spPr>
              <a:xfrm>
                <a:off x="7035089"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3</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40" name="圓角矩形 39">
                <a:extLst>
                  <a:ext uri="{FF2B5EF4-FFF2-40B4-BE49-F238E27FC236}">
                    <a16:creationId xmlns:a16="http://schemas.microsoft.com/office/drawing/2014/main" id="{4231810D-4672-CF67-DCEA-01729C32AC98}"/>
                  </a:ext>
                </a:extLst>
              </p:cNvPr>
              <p:cNvSpPr>
                <a:spLocks noRot="1" noChangeAspect="1" noMove="1" noResize="1" noEditPoints="1" noAdjustHandles="1" noChangeArrowheads="1" noChangeShapeType="1" noTextEdit="1"/>
              </p:cNvSpPr>
              <p:nvPr/>
            </p:nvSpPr>
            <p:spPr>
              <a:xfrm>
                <a:off x="7035089" y="3105149"/>
                <a:ext cx="533400" cy="561975"/>
              </a:xfrm>
              <a:prstGeom prst="round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圓角矩形 40">
                <a:extLst>
                  <a:ext uri="{FF2B5EF4-FFF2-40B4-BE49-F238E27FC236}">
                    <a16:creationId xmlns:a16="http://schemas.microsoft.com/office/drawing/2014/main" id="{2C36422D-8D63-CA3B-5137-8C605787F43A}"/>
                  </a:ext>
                </a:extLst>
              </p:cNvPr>
              <p:cNvSpPr/>
              <p:nvPr/>
            </p:nvSpPr>
            <p:spPr>
              <a:xfrm>
                <a:off x="9407741" y="310457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b="0" i="1" kern="100" smtClean="0">
                              <a:latin typeface="Cambria Math" panose="02040503050406030204" pitchFamily="18" charset="0"/>
                              <a:cs typeface="Times New Roman" panose="02020603050405020304" pitchFamily="18" charset="0"/>
                            </a:rPr>
                            <m:t>4</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41" name="圓角矩形 40">
                <a:extLst>
                  <a:ext uri="{FF2B5EF4-FFF2-40B4-BE49-F238E27FC236}">
                    <a16:creationId xmlns:a16="http://schemas.microsoft.com/office/drawing/2014/main" id="{2C36422D-8D63-CA3B-5137-8C605787F43A}"/>
                  </a:ext>
                </a:extLst>
              </p:cNvPr>
              <p:cNvSpPr>
                <a:spLocks noRot="1" noChangeAspect="1" noMove="1" noResize="1" noEditPoints="1" noAdjustHandles="1" noChangeArrowheads="1" noChangeShapeType="1" noTextEdit="1"/>
              </p:cNvSpPr>
              <p:nvPr/>
            </p:nvSpPr>
            <p:spPr>
              <a:xfrm>
                <a:off x="9407741" y="3104574"/>
                <a:ext cx="533400" cy="561975"/>
              </a:xfrm>
              <a:prstGeom prst="round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圓角矩形 41">
                <a:extLst>
                  <a:ext uri="{FF2B5EF4-FFF2-40B4-BE49-F238E27FC236}">
                    <a16:creationId xmlns:a16="http://schemas.microsoft.com/office/drawing/2014/main" id="{0D34AF9D-E022-1513-BACF-34016A7B9AE1}"/>
                  </a:ext>
                </a:extLst>
              </p:cNvPr>
              <p:cNvSpPr/>
              <p:nvPr/>
            </p:nvSpPr>
            <p:spPr>
              <a:xfrm>
                <a:off x="2090592" y="1707483"/>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42" name="圓角矩形 41">
                <a:extLst>
                  <a:ext uri="{FF2B5EF4-FFF2-40B4-BE49-F238E27FC236}">
                    <a16:creationId xmlns:a16="http://schemas.microsoft.com/office/drawing/2014/main" id="{0D34AF9D-E022-1513-BACF-34016A7B9AE1}"/>
                  </a:ext>
                </a:extLst>
              </p:cNvPr>
              <p:cNvSpPr>
                <a:spLocks noRot="1" noChangeAspect="1" noMove="1" noResize="1" noEditPoints="1" noAdjustHandles="1" noChangeArrowheads="1" noChangeShapeType="1" noTextEdit="1"/>
              </p:cNvSpPr>
              <p:nvPr/>
            </p:nvSpPr>
            <p:spPr>
              <a:xfrm>
                <a:off x="2090592" y="1707483"/>
                <a:ext cx="533400" cy="561975"/>
              </a:xfrm>
              <a:prstGeom prst="roundRect">
                <a:avLst/>
              </a:prstGeom>
              <a:blipFill>
                <a:blip r:embed="rId19"/>
                <a:stretch>
                  <a:fillRect/>
                </a:stretch>
              </a:blipFill>
            </p:spPr>
            <p:txBody>
              <a:bodyPr/>
              <a:lstStyle/>
              <a:p>
                <a:r>
                  <a:rPr lang="zh-TW" altLang="en-US">
                    <a:noFill/>
                  </a:rPr>
                  <a:t> </a:t>
                </a:r>
              </a:p>
            </p:txBody>
          </p:sp>
        </mc:Fallback>
      </mc:AlternateContent>
      <p:sp>
        <p:nvSpPr>
          <p:cNvPr id="44" name="文字方塊 43">
            <a:extLst>
              <a:ext uri="{FF2B5EF4-FFF2-40B4-BE49-F238E27FC236}">
                <a16:creationId xmlns:a16="http://schemas.microsoft.com/office/drawing/2014/main" id="{6A5A6D88-705C-DD66-EDD4-04A912D645B2}"/>
              </a:ext>
            </a:extLst>
          </p:cNvPr>
          <p:cNvSpPr txBox="1"/>
          <p:nvPr/>
        </p:nvSpPr>
        <p:spPr>
          <a:xfrm>
            <a:off x="2689804" y="6132580"/>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45" name="圓角矩形 44">
            <a:extLst>
              <a:ext uri="{FF2B5EF4-FFF2-40B4-BE49-F238E27FC236}">
                <a16:creationId xmlns:a16="http://schemas.microsoft.com/office/drawing/2014/main" id="{33802C79-6812-95D7-38EF-B4431E130C7D}"/>
              </a:ext>
            </a:extLst>
          </p:cNvPr>
          <p:cNvSpPr/>
          <p:nvPr/>
        </p:nvSpPr>
        <p:spPr>
          <a:xfrm>
            <a:off x="45911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46" name="文字方塊 45">
            <a:extLst>
              <a:ext uri="{FF2B5EF4-FFF2-40B4-BE49-F238E27FC236}">
                <a16:creationId xmlns:a16="http://schemas.microsoft.com/office/drawing/2014/main" id="{B20F8536-403E-3A6C-CDE9-9D49C6308AB0}"/>
              </a:ext>
            </a:extLst>
          </p:cNvPr>
          <p:cNvSpPr txBox="1"/>
          <p:nvPr/>
        </p:nvSpPr>
        <p:spPr>
          <a:xfrm>
            <a:off x="5157393" y="613258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47" name="圓角矩形 46">
            <a:extLst>
              <a:ext uri="{FF2B5EF4-FFF2-40B4-BE49-F238E27FC236}">
                <a16:creationId xmlns:a16="http://schemas.microsoft.com/office/drawing/2014/main" id="{261722A8-17DC-2F5B-0EBE-3023F950D3D6}"/>
              </a:ext>
            </a:extLst>
          </p:cNvPr>
          <p:cNvSpPr/>
          <p:nvPr/>
        </p:nvSpPr>
        <p:spPr>
          <a:xfrm>
            <a:off x="7067661"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48" name="文字方塊 47">
            <a:extLst>
              <a:ext uri="{FF2B5EF4-FFF2-40B4-BE49-F238E27FC236}">
                <a16:creationId xmlns:a16="http://schemas.microsoft.com/office/drawing/2014/main" id="{7481DC0A-0EBC-D763-FC9D-F88CF071CEA7}"/>
              </a:ext>
            </a:extLst>
          </p:cNvPr>
          <p:cNvSpPr txBox="1"/>
          <p:nvPr/>
        </p:nvSpPr>
        <p:spPr>
          <a:xfrm>
            <a:off x="7630100" y="6098455"/>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49" name="圓角矩形 48">
            <a:extLst>
              <a:ext uri="{FF2B5EF4-FFF2-40B4-BE49-F238E27FC236}">
                <a16:creationId xmlns:a16="http://schemas.microsoft.com/office/drawing/2014/main" id="{5E711CF6-4C5A-CF4B-018E-A38D0D359FDE}"/>
              </a:ext>
            </a:extLst>
          </p:cNvPr>
          <p:cNvSpPr/>
          <p:nvPr/>
        </p:nvSpPr>
        <p:spPr>
          <a:xfrm>
            <a:off x="9443833"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50" name="文字方塊 49">
            <a:extLst>
              <a:ext uri="{FF2B5EF4-FFF2-40B4-BE49-F238E27FC236}">
                <a16:creationId xmlns:a16="http://schemas.microsoft.com/office/drawing/2014/main" id="{BEB40D07-0A3B-583E-AF4D-2AAC53FC4885}"/>
              </a:ext>
            </a:extLst>
          </p:cNvPr>
          <p:cNvSpPr txBox="1"/>
          <p:nvPr/>
        </p:nvSpPr>
        <p:spPr>
          <a:xfrm>
            <a:off x="10006272" y="6098455"/>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54" name="肘形接點 53">
            <a:extLst>
              <a:ext uri="{FF2B5EF4-FFF2-40B4-BE49-F238E27FC236}">
                <a16:creationId xmlns:a16="http://schemas.microsoft.com/office/drawing/2014/main" id="{A44E4929-4C03-96E6-BCF3-938ED87DFA21}"/>
              </a:ext>
            </a:extLst>
          </p:cNvPr>
          <p:cNvCxnSpPr>
            <a:stCxn id="36" idx="3"/>
            <a:endCxn id="19" idx="0"/>
          </p:cNvCxnSpPr>
          <p:nvPr/>
        </p:nvCxnSpPr>
        <p:spPr>
          <a:xfrm>
            <a:off x="2619375" y="3386138"/>
            <a:ext cx="426394"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肘形接點 54">
            <a:extLst>
              <a:ext uri="{FF2B5EF4-FFF2-40B4-BE49-F238E27FC236}">
                <a16:creationId xmlns:a16="http://schemas.microsoft.com/office/drawing/2014/main" id="{D2A4A1CE-1C12-0FB2-B308-6F8B08378831}"/>
              </a:ext>
            </a:extLst>
          </p:cNvPr>
          <p:cNvCxnSpPr>
            <a:cxnSpLocks/>
            <a:stCxn id="39" idx="3"/>
            <a:endCxn id="22" idx="0"/>
          </p:cNvCxnSpPr>
          <p:nvPr/>
        </p:nvCxnSpPr>
        <p:spPr>
          <a:xfrm>
            <a:off x="5095875" y="3386137"/>
            <a:ext cx="426394" cy="1155357"/>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肘形接點 57">
            <a:extLst>
              <a:ext uri="{FF2B5EF4-FFF2-40B4-BE49-F238E27FC236}">
                <a16:creationId xmlns:a16="http://schemas.microsoft.com/office/drawing/2014/main" id="{11D20EF7-F704-C358-059D-057CF8B79830}"/>
              </a:ext>
            </a:extLst>
          </p:cNvPr>
          <p:cNvCxnSpPr>
            <a:cxnSpLocks/>
            <a:stCxn id="40" idx="3"/>
            <a:endCxn id="25" idx="0"/>
          </p:cNvCxnSpPr>
          <p:nvPr/>
        </p:nvCxnSpPr>
        <p:spPr>
          <a:xfrm>
            <a:off x="7568489" y="3386137"/>
            <a:ext cx="430280"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肘形接點 60">
            <a:extLst>
              <a:ext uri="{FF2B5EF4-FFF2-40B4-BE49-F238E27FC236}">
                <a16:creationId xmlns:a16="http://schemas.microsoft.com/office/drawing/2014/main" id="{4040174D-2F57-CDE1-E3F7-3B7FE58C5903}"/>
              </a:ext>
            </a:extLst>
          </p:cNvPr>
          <p:cNvCxnSpPr>
            <a:cxnSpLocks/>
            <a:stCxn id="41" idx="3"/>
            <a:endCxn id="28" idx="0"/>
          </p:cNvCxnSpPr>
          <p:nvPr/>
        </p:nvCxnSpPr>
        <p:spPr>
          <a:xfrm>
            <a:off x="9941141" y="3385562"/>
            <a:ext cx="426394" cy="115978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肘形接點 63">
            <a:extLst>
              <a:ext uri="{FF2B5EF4-FFF2-40B4-BE49-F238E27FC236}">
                <a16:creationId xmlns:a16="http://schemas.microsoft.com/office/drawing/2014/main" id="{D9A4B7CD-1490-8A33-2233-E61A89161405}"/>
              </a:ext>
            </a:extLst>
          </p:cNvPr>
          <p:cNvCxnSpPr>
            <a:cxnSpLocks/>
            <a:stCxn id="36" idx="0"/>
            <a:endCxn id="39" idx="0"/>
          </p:cNvCxnSpPr>
          <p:nvPr/>
        </p:nvCxnSpPr>
        <p:spPr>
          <a:xfrm rot="5400000" flipH="1" flipV="1">
            <a:off x="3590925" y="1866900"/>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肘形接點 73">
            <a:extLst>
              <a:ext uri="{FF2B5EF4-FFF2-40B4-BE49-F238E27FC236}">
                <a16:creationId xmlns:a16="http://schemas.microsoft.com/office/drawing/2014/main" id="{7EB525AD-E0E1-A4FF-F376-EA45F8E75013}"/>
              </a:ext>
            </a:extLst>
          </p:cNvPr>
          <p:cNvCxnSpPr>
            <a:cxnSpLocks/>
          </p:cNvCxnSpPr>
          <p:nvPr/>
        </p:nvCxnSpPr>
        <p:spPr>
          <a:xfrm rot="5400000" flipH="1" flipV="1">
            <a:off x="6065482" y="1866326"/>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肘形接點 74">
            <a:extLst>
              <a:ext uri="{FF2B5EF4-FFF2-40B4-BE49-F238E27FC236}">
                <a16:creationId xmlns:a16="http://schemas.microsoft.com/office/drawing/2014/main" id="{9CCAD307-5598-6E11-0B84-0E590E6F8050}"/>
              </a:ext>
            </a:extLst>
          </p:cNvPr>
          <p:cNvCxnSpPr>
            <a:cxnSpLocks/>
            <a:stCxn id="40" idx="0"/>
            <a:endCxn id="41" idx="0"/>
          </p:cNvCxnSpPr>
          <p:nvPr/>
        </p:nvCxnSpPr>
        <p:spPr>
          <a:xfrm rot="5400000" flipH="1" flipV="1">
            <a:off x="8487828" y="1918536"/>
            <a:ext cx="575" cy="2372652"/>
          </a:xfrm>
          <a:prstGeom prst="bentConnector3">
            <a:avLst>
              <a:gd name="adj1" fmla="val 3985652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42BE57CF-8AC2-2CE1-29BE-1B24F7F56CD4}"/>
              </a:ext>
            </a:extLst>
          </p:cNvPr>
          <p:cNvSpPr txBox="1"/>
          <p:nvPr/>
        </p:nvSpPr>
        <p:spPr>
          <a:xfrm>
            <a:off x="8757207" y="1515738"/>
            <a:ext cx="2961409" cy="369332"/>
          </a:xfrm>
          <a:prstGeom prst="rect">
            <a:avLst/>
          </a:prstGeom>
          <a:noFill/>
        </p:spPr>
        <p:txBody>
          <a:bodyPr wrap="square" rtlCol="0">
            <a:spAutoFit/>
          </a:bodyPr>
          <a:lstStyle/>
          <a:p>
            <a:r>
              <a:rPr kumimoji="1" lang="en-US" altLang="zh-TW" dirty="0">
                <a:ea typeface="Microsoft JhengHei" panose="020B0604030504040204" pitchFamily="34" charset="-120"/>
              </a:rPr>
              <a:t>Head = 2, </a:t>
            </a:r>
            <a:r>
              <a:rPr kumimoji="1" lang="zh-TW" altLang="en-US" dirty="0">
                <a:ea typeface="Microsoft JhengHei" panose="020B0604030504040204" pitchFamily="34" charset="-120"/>
              </a:rPr>
              <a:t>使用</a:t>
            </a:r>
            <a:r>
              <a:rPr kumimoji="1" lang="zh-TW" altLang="en-US" dirty="0">
                <a:solidFill>
                  <a:srgbClr val="FF0000"/>
                </a:solidFill>
                <a:ea typeface="Microsoft JhengHei" panose="020B0604030504040204" pitchFamily="34" charset="-120"/>
              </a:rPr>
              <a:t>第一個</a:t>
            </a:r>
            <a:r>
              <a:rPr kumimoji="1" lang="zh-TW" altLang="en-US" dirty="0">
                <a:ea typeface="Microsoft JhengHei" panose="020B0604030504040204" pitchFamily="34" charset="-120"/>
              </a:rPr>
              <a:t> </a:t>
            </a:r>
            <a:r>
              <a:rPr kumimoji="1" lang="en-US" altLang="zh-TW" dirty="0">
                <a:ea typeface="Microsoft JhengHei" panose="020B0604030504040204" pitchFamily="34" charset="-120"/>
              </a:rPr>
              <a:t>head</a:t>
            </a:r>
            <a:endParaRPr kumimoji="1" lang="zh-TW" altLang="en-US" dirty="0">
              <a:ea typeface="Microsoft JhengHei" panose="020B0604030504040204" pitchFamily="34" charset="-120"/>
            </a:endParaRPr>
          </a:p>
        </p:txBody>
      </p:sp>
      <p:cxnSp>
        <p:nvCxnSpPr>
          <p:cNvPr id="5" name="肘形接點 4">
            <a:extLst>
              <a:ext uri="{FF2B5EF4-FFF2-40B4-BE49-F238E27FC236}">
                <a16:creationId xmlns:a16="http://schemas.microsoft.com/office/drawing/2014/main" id="{9476D76B-087E-D55B-57B9-B75A57029A57}"/>
              </a:ext>
            </a:extLst>
          </p:cNvPr>
          <p:cNvCxnSpPr>
            <a:cxnSpLocks/>
          </p:cNvCxnSpPr>
          <p:nvPr/>
        </p:nvCxnSpPr>
        <p:spPr>
          <a:xfrm rot="16200000" flipH="1">
            <a:off x="3873029" y="753721"/>
            <a:ext cx="608827" cy="364030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43279D34-12EE-C627-87E2-FA0248390F1E}"/>
              </a:ext>
            </a:extLst>
          </p:cNvPr>
          <p:cNvSpPr txBox="1"/>
          <p:nvPr/>
        </p:nvSpPr>
        <p:spPr>
          <a:xfrm>
            <a:off x="3505029" y="2229593"/>
            <a:ext cx="1611527" cy="369332"/>
          </a:xfrm>
          <a:prstGeom prst="rect">
            <a:avLst/>
          </a:prstGeom>
          <a:noFill/>
        </p:spPr>
        <p:txBody>
          <a:bodyPr wrap="square" rtlCol="0">
            <a:spAutoFit/>
          </a:bodyPr>
          <a:lstStyle/>
          <a:p>
            <a:r>
              <a:rPr kumimoji="1" lang="en-US" altLang="zh-TW" dirty="0">
                <a:solidFill>
                  <a:srgbClr val="FF0000"/>
                </a:solidFill>
              </a:rPr>
              <a:t>Weighted sum</a:t>
            </a:r>
            <a:endParaRPr kumimoji="1" lang="zh-TW" altLang="en-US" dirty="0">
              <a:solidFill>
                <a:srgbClr val="FF0000"/>
              </a:solidFill>
            </a:endParaRPr>
          </a:p>
        </p:txBody>
      </p:sp>
    </p:spTree>
    <p:extLst>
      <p:ext uri="{BB962C8B-B14F-4D97-AF65-F5344CB8AC3E}">
        <p14:creationId xmlns:p14="http://schemas.microsoft.com/office/powerpoint/2010/main" val="71989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9" grpId="0" animBg="1"/>
      <p:bldP spid="40" grpId="0" animBg="1"/>
      <p:bldP spid="41" grpId="0" animBg="1"/>
      <p:bldP spid="42" grpId="0" animBg="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C7C744-4D6E-A486-0C23-1201579C9FD6}"/>
              </a:ext>
            </a:extLst>
          </p:cNvPr>
          <p:cNvSpPr>
            <a:spLocks noGrp="1"/>
          </p:cNvSpPr>
          <p:nvPr>
            <p:ph type="title"/>
          </p:nvPr>
        </p:nvSpPr>
        <p:spPr/>
        <p:txBody>
          <a:bodyPr/>
          <a:lstStyle/>
          <a:p>
            <a:r>
              <a:rPr kumimoji="1" lang="en-US" altLang="zh-TW" dirty="0"/>
              <a:t>Query (Q), Key (K), and Value (V) with MHA</a:t>
            </a:r>
            <a:endParaRPr kumimoji="1" lang="zh-TW" altLang="en-US" dirty="0"/>
          </a:p>
        </p:txBody>
      </p:sp>
      <p:sp>
        <p:nvSpPr>
          <p:cNvPr id="4" name="投影片編號版面配置區 3">
            <a:extLst>
              <a:ext uri="{FF2B5EF4-FFF2-40B4-BE49-F238E27FC236}">
                <a16:creationId xmlns:a16="http://schemas.microsoft.com/office/drawing/2014/main" id="{4A9207B4-7A63-4047-96AA-B65EEDFAAA72}"/>
              </a:ext>
            </a:extLst>
          </p:cNvPr>
          <p:cNvSpPr>
            <a:spLocks noGrp="1"/>
          </p:cNvSpPr>
          <p:nvPr>
            <p:ph type="sldNum" sz="quarter" idx="12"/>
          </p:nvPr>
        </p:nvSpPr>
        <p:spPr/>
        <p:txBody>
          <a:bodyPr/>
          <a:lstStyle/>
          <a:p>
            <a:fld id="{6113E31D-E2AB-40D1-8B51-AFA5AFEF393A}" type="slidenum">
              <a:rPr lang="en-US" smtClean="0"/>
              <a:pPr/>
              <a:t>26</a:t>
            </a:fld>
            <a:endParaRPr lang="en-US" dirty="0"/>
          </a:p>
        </p:txBody>
      </p:sp>
      <p:sp>
        <p:nvSpPr>
          <p:cNvPr id="16" name="圓角矩形 15">
            <a:extLst>
              <a:ext uri="{FF2B5EF4-FFF2-40B4-BE49-F238E27FC236}">
                <a16:creationId xmlns:a16="http://schemas.microsoft.com/office/drawing/2014/main" id="{71E07550-B1F4-F3A3-60C6-02A78EE367C2}"/>
              </a:ext>
            </a:extLst>
          </p:cNvPr>
          <p:cNvSpPr/>
          <p:nvPr/>
        </p:nvSpPr>
        <p:spPr>
          <a:xfrm>
            <a:off x="21146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mc:AlternateContent xmlns:mc="http://schemas.openxmlformats.org/markup-compatibility/2006" xmlns:a14="http://schemas.microsoft.com/office/drawing/2010/main">
        <mc:Choice Requires="a14">
          <p:sp>
            <p:nvSpPr>
              <p:cNvPr id="17" name="圓角矩形 16">
                <a:extLst>
                  <a:ext uri="{FF2B5EF4-FFF2-40B4-BE49-F238E27FC236}">
                    <a16:creationId xmlns:a16="http://schemas.microsoft.com/office/drawing/2014/main" id="{958E9F76-24EA-EB9B-8EE4-61ADA15A3925}"/>
                  </a:ext>
                </a:extLst>
              </p:cNvPr>
              <p:cNvSpPr/>
              <p:nvPr/>
            </p:nvSpPr>
            <p:spPr>
              <a:xfrm>
                <a:off x="14354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17" name="圓角矩形 16">
                <a:extLst>
                  <a:ext uri="{FF2B5EF4-FFF2-40B4-BE49-F238E27FC236}">
                    <a16:creationId xmlns:a16="http://schemas.microsoft.com/office/drawing/2014/main" id="{958E9F76-24EA-EB9B-8EE4-61ADA15A3925}"/>
                  </a:ext>
                </a:extLst>
              </p:cNvPr>
              <p:cNvSpPr>
                <a:spLocks noRot="1" noChangeAspect="1" noMove="1" noResize="1" noEditPoints="1" noAdjustHandles="1" noChangeArrowheads="1" noChangeShapeType="1" noTextEdit="1"/>
              </p:cNvSpPr>
              <p:nvPr/>
            </p:nvSpPr>
            <p:spPr>
              <a:xfrm>
                <a:off x="1435441" y="4541496"/>
                <a:ext cx="533400" cy="561975"/>
              </a:xfrm>
              <a:prstGeom prst="roundRect">
                <a:avLst/>
              </a:prstGeom>
              <a:blipFill>
                <a:blip r:embed="rId3"/>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圓角矩形 17">
                <a:extLst>
                  <a:ext uri="{FF2B5EF4-FFF2-40B4-BE49-F238E27FC236}">
                    <a16:creationId xmlns:a16="http://schemas.microsoft.com/office/drawing/2014/main" id="{6FADA9CA-5DE9-26C4-D855-0AED0A46A53A}"/>
                  </a:ext>
                </a:extLst>
              </p:cNvPr>
              <p:cNvSpPr/>
              <p:nvPr/>
            </p:nvSpPr>
            <p:spPr>
              <a:xfrm>
                <a:off x="21072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18" name="圓角矩形 17">
                <a:extLst>
                  <a:ext uri="{FF2B5EF4-FFF2-40B4-BE49-F238E27FC236}">
                    <a16:creationId xmlns:a16="http://schemas.microsoft.com/office/drawing/2014/main" id="{6FADA9CA-5DE9-26C4-D855-0AED0A46A53A}"/>
                  </a:ext>
                </a:extLst>
              </p:cNvPr>
              <p:cNvSpPr>
                <a:spLocks noRot="1" noChangeAspect="1" noMove="1" noResize="1" noEditPoints="1" noAdjustHandles="1" noChangeArrowheads="1" noChangeShapeType="1" noTextEdit="1"/>
              </p:cNvSpPr>
              <p:nvPr/>
            </p:nvSpPr>
            <p:spPr>
              <a:xfrm>
                <a:off x="2107255" y="4541495"/>
                <a:ext cx="533400" cy="561975"/>
              </a:xfrm>
              <a:prstGeom prst="roundRect">
                <a:avLst/>
              </a:prstGeom>
              <a:blipFill>
                <a:blip r:embed="rId4"/>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圓角矩形 18">
                <a:extLst>
                  <a:ext uri="{FF2B5EF4-FFF2-40B4-BE49-F238E27FC236}">
                    <a16:creationId xmlns:a16="http://schemas.microsoft.com/office/drawing/2014/main" id="{B9D2B63A-3EA1-04FE-E87D-84D6E4169992}"/>
                  </a:ext>
                </a:extLst>
              </p:cNvPr>
              <p:cNvSpPr/>
              <p:nvPr/>
            </p:nvSpPr>
            <p:spPr>
              <a:xfrm>
                <a:off x="27790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19" name="圓角矩形 18">
                <a:extLst>
                  <a:ext uri="{FF2B5EF4-FFF2-40B4-BE49-F238E27FC236}">
                    <a16:creationId xmlns:a16="http://schemas.microsoft.com/office/drawing/2014/main" id="{B9D2B63A-3EA1-04FE-E87D-84D6E4169992}"/>
                  </a:ext>
                </a:extLst>
              </p:cNvPr>
              <p:cNvSpPr>
                <a:spLocks noRot="1" noChangeAspect="1" noMove="1" noResize="1" noEditPoints="1" noAdjustHandles="1" noChangeArrowheads="1" noChangeShapeType="1" noTextEdit="1"/>
              </p:cNvSpPr>
              <p:nvPr/>
            </p:nvSpPr>
            <p:spPr>
              <a:xfrm>
                <a:off x="2779069" y="4541494"/>
                <a:ext cx="533400" cy="561975"/>
              </a:xfrm>
              <a:prstGeom prst="roundRect">
                <a:avLst/>
              </a:prstGeom>
              <a:blipFill>
                <a:blip r:embed="rId5"/>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圓角矩形 19">
                <a:extLst>
                  <a:ext uri="{FF2B5EF4-FFF2-40B4-BE49-F238E27FC236}">
                    <a16:creationId xmlns:a16="http://schemas.microsoft.com/office/drawing/2014/main" id="{33038FDF-A8CB-65DB-B2AE-374EDAC276CB}"/>
                  </a:ext>
                </a:extLst>
              </p:cNvPr>
              <p:cNvSpPr/>
              <p:nvPr/>
            </p:nvSpPr>
            <p:spPr>
              <a:xfrm>
                <a:off x="39119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0" name="圓角矩形 19">
                <a:extLst>
                  <a:ext uri="{FF2B5EF4-FFF2-40B4-BE49-F238E27FC236}">
                    <a16:creationId xmlns:a16="http://schemas.microsoft.com/office/drawing/2014/main" id="{33038FDF-A8CB-65DB-B2AE-374EDAC276CB}"/>
                  </a:ext>
                </a:extLst>
              </p:cNvPr>
              <p:cNvSpPr>
                <a:spLocks noRot="1" noChangeAspect="1" noMove="1" noResize="1" noEditPoints="1" noAdjustHandles="1" noChangeArrowheads="1" noChangeShapeType="1" noTextEdit="1"/>
              </p:cNvSpPr>
              <p:nvPr/>
            </p:nvSpPr>
            <p:spPr>
              <a:xfrm>
                <a:off x="3911941" y="4541496"/>
                <a:ext cx="533400" cy="561975"/>
              </a:xfrm>
              <a:prstGeom prst="roundRect">
                <a:avLst/>
              </a:prstGeom>
              <a:blipFill>
                <a:blip r:embed="rId6"/>
                <a:stretch>
                  <a:fillRect l="-11364"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圓角矩形 20">
                <a:extLst>
                  <a:ext uri="{FF2B5EF4-FFF2-40B4-BE49-F238E27FC236}">
                    <a16:creationId xmlns:a16="http://schemas.microsoft.com/office/drawing/2014/main" id="{2B6A4EB6-343C-670B-45B7-C93A6F414213}"/>
                  </a:ext>
                </a:extLst>
              </p:cNvPr>
              <p:cNvSpPr/>
              <p:nvPr/>
            </p:nvSpPr>
            <p:spPr>
              <a:xfrm>
                <a:off x="45837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1" name="圓角矩形 20">
                <a:extLst>
                  <a:ext uri="{FF2B5EF4-FFF2-40B4-BE49-F238E27FC236}">
                    <a16:creationId xmlns:a16="http://schemas.microsoft.com/office/drawing/2014/main" id="{2B6A4EB6-343C-670B-45B7-C93A6F414213}"/>
                  </a:ext>
                </a:extLst>
              </p:cNvPr>
              <p:cNvSpPr>
                <a:spLocks noRot="1" noChangeAspect="1" noMove="1" noResize="1" noEditPoints="1" noAdjustHandles="1" noChangeArrowheads="1" noChangeShapeType="1" noTextEdit="1"/>
              </p:cNvSpPr>
              <p:nvPr/>
            </p:nvSpPr>
            <p:spPr>
              <a:xfrm>
                <a:off x="4583755" y="4541495"/>
                <a:ext cx="533400" cy="561975"/>
              </a:xfrm>
              <a:prstGeom prst="roundRect">
                <a:avLst/>
              </a:prstGeom>
              <a:blipFill>
                <a:blip r:embed="rId7"/>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圓角矩形 21">
                <a:extLst>
                  <a:ext uri="{FF2B5EF4-FFF2-40B4-BE49-F238E27FC236}">
                    <a16:creationId xmlns:a16="http://schemas.microsoft.com/office/drawing/2014/main" id="{5EA15339-C78F-8309-2C6C-75B90A6E8C32}"/>
                  </a:ext>
                </a:extLst>
              </p:cNvPr>
              <p:cNvSpPr/>
              <p:nvPr/>
            </p:nvSpPr>
            <p:spPr>
              <a:xfrm>
                <a:off x="52555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2" name="圓角矩形 21">
                <a:extLst>
                  <a:ext uri="{FF2B5EF4-FFF2-40B4-BE49-F238E27FC236}">
                    <a16:creationId xmlns:a16="http://schemas.microsoft.com/office/drawing/2014/main" id="{5EA15339-C78F-8309-2C6C-75B90A6E8C32}"/>
                  </a:ext>
                </a:extLst>
              </p:cNvPr>
              <p:cNvSpPr>
                <a:spLocks noRot="1" noChangeAspect="1" noMove="1" noResize="1" noEditPoints="1" noAdjustHandles="1" noChangeArrowheads="1" noChangeShapeType="1" noTextEdit="1"/>
              </p:cNvSpPr>
              <p:nvPr/>
            </p:nvSpPr>
            <p:spPr>
              <a:xfrm>
                <a:off x="5255569" y="4541494"/>
                <a:ext cx="533400" cy="561975"/>
              </a:xfrm>
              <a:prstGeom prst="roundRect">
                <a:avLst/>
              </a:prstGeom>
              <a:blipFill>
                <a:blip r:embed="rId8"/>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圓角矩形 22">
                <a:extLst>
                  <a:ext uri="{FF2B5EF4-FFF2-40B4-BE49-F238E27FC236}">
                    <a16:creationId xmlns:a16="http://schemas.microsoft.com/office/drawing/2014/main" id="{39F589A7-4EF9-1A8F-A904-C0D64280F0CB}"/>
                  </a:ext>
                </a:extLst>
              </p:cNvPr>
              <p:cNvSpPr/>
              <p:nvPr/>
            </p:nvSpPr>
            <p:spPr>
              <a:xfrm>
                <a:off x="6388441" y="4541495"/>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3" name="圓角矩形 22">
                <a:extLst>
                  <a:ext uri="{FF2B5EF4-FFF2-40B4-BE49-F238E27FC236}">
                    <a16:creationId xmlns:a16="http://schemas.microsoft.com/office/drawing/2014/main" id="{39F589A7-4EF9-1A8F-A904-C0D64280F0CB}"/>
                  </a:ext>
                </a:extLst>
              </p:cNvPr>
              <p:cNvSpPr>
                <a:spLocks noRot="1" noChangeAspect="1" noMove="1" noResize="1" noEditPoints="1" noAdjustHandles="1" noChangeArrowheads="1" noChangeShapeType="1" noTextEdit="1"/>
              </p:cNvSpPr>
              <p:nvPr/>
            </p:nvSpPr>
            <p:spPr>
              <a:xfrm>
                <a:off x="6388441" y="4541495"/>
                <a:ext cx="533400" cy="561975"/>
              </a:xfrm>
              <a:prstGeom prst="roundRect">
                <a:avLst/>
              </a:prstGeom>
              <a:blipFill>
                <a:blip r:embed="rId9"/>
                <a:stretch>
                  <a:fillRect l="-11364"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圓角矩形 23">
                <a:extLst>
                  <a:ext uri="{FF2B5EF4-FFF2-40B4-BE49-F238E27FC236}">
                    <a16:creationId xmlns:a16="http://schemas.microsoft.com/office/drawing/2014/main" id="{61B502CB-659A-2795-155B-F2F23C5E4500}"/>
                  </a:ext>
                </a:extLst>
              </p:cNvPr>
              <p:cNvSpPr/>
              <p:nvPr/>
            </p:nvSpPr>
            <p:spPr>
              <a:xfrm>
                <a:off x="7060255" y="4541494"/>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4" name="圓角矩形 23">
                <a:extLst>
                  <a:ext uri="{FF2B5EF4-FFF2-40B4-BE49-F238E27FC236}">
                    <a16:creationId xmlns:a16="http://schemas.microsoft.com/office/drawing/2014/main" id="{61B502CB-659A-2795-155B-F2F23C5E4500}"/>
                  </a:ext>
                </a:extLst>
              </p:cNvPr>
              <p:cNvSpPr>
                <a:spLocks noRot="1" noChangeAspect="1" noMove="1" noResize="1" noEditPoints="1" noAdjustHandles="1" noChangeArrowheads="1" noChangeShapeType="1" noTextEdit="1"/>
              </p:cNvSpPr>
              <p:nvPr/>
            </p:nvSpPr>
            <p:spPr>
              <a:xfrm>
                <a:off x="7060255" y="4541494"/>
                <a:ext cx="533400" cy="561975"/>
              </a:xfrm>
              <a:prstGeom prst="roundRect">
                <a:avLst/>
              </a:prstGeom>
              <a:blipFill>
                <a:blip r:embed="rId10"/>
                <a:stretch>
                  <a:fillRect l="-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圓角矩形 24">
                <a:extLst>
                  <a:ext uri="{FF2B5EF4-FFF2-40B4-BE49-F238E27FC236}">
                    <a16:creationId xmlns:a16="http://schemas.microsoft.com/office/drawing/2014/main" id="{15DB972C-5D18-3A55-15DE-D2C1647AF5D6}"/>
                  </a:ext>
                </a:extLst>
              </p:cNvPr>
              <p:cNvSpPr/>
              <p:nvPr/>
            </p:nvSpPr>
            <p:spPr>
              <a:xfrm>
                <a:off x="7732069" y="4541493"/>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5" name="圓角矩形 24">
                <a:extLst>
                  <a:ext uri="{FF2B5EF4-FFF2-40B4-BE49-F238E27FC236}">
                    <a16:creationId xmlns:a16="http://schemas.microsoft.com/office/drawing/2014/main" id="{15DB972C-5D18-3A55-15DE-D2C1647AF5D6}"/>
                  </a:ext>
                </a:extLst>
              </p:cNvPr>
              <p:cNvSpPr>
                <a:spLocks noRot="1" noChangeAspect="1" noMove="1" noResize="1" noEditPoints="1" noAdjustHandles="1" noChangeArrowheads="1" noChangeShapeType="1" noTextEdit="1"/>
              </p:cNvSpPr>
              <p:nvPr/>
            </p:nvSpPr>
            <p:spPr>
              <a:xfrm>
                <a:off x="7732069" y="4541493"/>
                <a:ext cx="533400" cy="561975"/>
              </a:xfrm>
              <a:prstGeom prst="roundRect">
                <a:avLst/>
              </a:prstGeom>
              <a:blipFill>
                <a:blip r:embed="rId11"/>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圓角矩形 25">
                <a:extLst>
                  <a:ext uri="{FF2B5EF4-FFF2-40B4-BE49-F238E27FC236}">
                    <a16:creationId xmlns:a16="http://schemas.microsoft.com/office/drawing/2014/main" id="{D4D9EDEF-A9EE-002E-CA82-EF618B88EF7D}"/>
                  </a:ext>
                </a:extLst>
              </p:cNvPr>
              <p:cNvSpPr/>
              <p:nvPr/>
            </p:nvSpPr>
            <p:spPr>
              <a:xfrm>
                <a:off x="8757207" y="4545350"/>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6" name="圓角矩形 25">
                <a:extLst>
                  <a:ext uri="{FF2B5EF4-FFF2-40B4-BE49-F238E27FC236}">
                    <a16:creationId xmlns:a16="http://schemas.microsoft.com/office/drawing/2014/main" id="{D4D9EDEF-A9EE-002E-CA82-EF618B88EF7D}"/>
                  </a:ext>
                </a:extLst>
              </p:cNvPr>
              <p:cNvSpPr>
                <a:spLocks noRot="1" noChangeAspect="1" noMove="1" noResize="1" noEditPoints="1" noAdjustHandles="1" noChangeArrowheads="1" noChangeShapeType="1" noTextEdit="1"/>
              </p:cNvSpPr>
              <p:nvPr/>
            </p:nvSpPr>
            <p:spPr>
              <a:xfrm>
                <a:off x="8757207" y="4545350"/>
                <a:ext cx="533400" cy="561975"/>
              </a:xfrm>
              <a:prstGeom prst="roundRect">
                <a:avLst/>
              </a:prstGeom>
              <a:blipFill>
                <a:blip r:embed="rId12"/>
                <a:stretch>
                  <a:fillRect l="-2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圓角矩形 26">
                <a:extLst>
                  <a:ext uri="{FF2B5EF4-FFF2-40B4-BE49-F238E27FC236}">
                    <a16:creationId xmlns:a16="http://schemas.microsoft.com/office/drawing/2014/main" id="{21408F9D-316F-26B5-3AA6-F42B4089F99E}"/>
                  </a:ext>
                </a:extLst>
              </p:cNvPr>
              <p:cNvSpPr/>
              <p:nvPr/>
            </p:nvSpPr>
            <p:spPr>
              <a:xfrm>
                <a:off x="9429021" y="4545349"/>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7" name="圓角矩形 26">
                <a:extLst>
                  <a:ext uri="{FF2B5EF4-FFF2-40B4-BE49-F238E27FC236}">
                    <a16:creationId xmlns:a16="http://schemas.microsoft.com/office/drawing/2014/main" id="{21408F9D-316F-26B5-3AA6-F42B4089F99E}"/>
                  </a:ext>
                </a:extLst>
              </p:cNvPr>
              <p:cNvSpPr>
                <a:spLocks noRot="1" noChangeAspect="1" noMove="1" noResize="1" noEditPoints="1" noAdjustHandles="1" noChangeArrowheads="1" noChangeShapeType="1" noTextEdit="1"/>
              </p:cNvSpPr>
              <p:nvPr/>
            </p:nvSpPr>
            <p:spPr>
              <a:xfrm>
                <a:off x="9429021" y="4545349"/>
                <a:ext cx="533400" cy="561975"/>
              </a:xfrm>
              <a:prstGeom prst="roundRect">
                <a:avLst/>
              </a:prstGeom>
              <a:blipFill>
                <a:blip r:embed="rId13"/>
                <a:stretch>
                  <a:fillRect l="-909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圓角矩形 27">
                <a:extLst>
                  <a:ext uri="{FF2B5EF4-FFF2-40B4-BE49-F238E27FC236}">
                    <a16:creationId xmlns:a16="http://schemas.microsoft.com/office/drawing/2014/main" id="{A3277445-F103-6185-5D76-1714ACFE0590}"/>
                  </a:ext>
                </a:extLst>
              </p:cNvPr>
              <p:cNvSpPr/>
              <p:nvPr/>
            </p:nvSpPr>
            <p:spPr>
              <a:xfrm>
                <a:off x="10100835" y="4545348"/>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8" name="圓角矩形 27">
                <a:extLst>
                  <a:ext uri="{FF2B5EF4-FFF2-40B4-BE49-F238E27FC236}">
                    <a16:creationId xmlns:a16="http://schemas.microsoft.com/office/drawing/2014/main" id="{A3277445-F103-6185-5D76-1714ACFE0590}"/>
                  </a:ext>
                </a:extLst>
              </p:cNvPr>
              <p:cNvSpPr>
                <a:spLocks noRot="1" noChangeAspect="1" noMove="1" noResize="1" noEditPoints="1" noAdjustHandles="1" noChangeArrowheads="1" noChangeShapeType="1" noTextEdit="1"/>
              </p:cNvSpPr>
              <p:nvPr/>
            </p:nvSpPr>
            <p:spPr>
              <a:xfrm>
                <a:off x="10100835" y="4545348"/>
                <a:ext cx="533400" cy="561975"/>
              </a:xfrm>
              <a:prstGeom prst="roundRect">
                <a:avLst/>
              </a:prstGeom>
              <a:blipFill>
                <a:blip r:embed="rId14"/>
                <a:stretch>
                  <a:fillRect l="-4444"/>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1F84A656-CA83-526C-B6FE-D93DD219E455}"/>
              </a:ext>
            </a:extLst>
          </p:cNvPr>
          <p:cNvSpPr txBox="1"/>
          <p:nvPr/>
        </p:nvSpPr>
        <p:spPr>
          <a:xfrm>
            <a:off x="1485912" y="5657211"/>
            <a:ext cx="965858" cy="646331"/>
          </a:xfrm>
          <a:prstGeom prst="rect">
            <a:avLst/>
          </a:prstGeom>
          <a:noFill/>
        </p:spPr>
        <p:txBody>
          <a:bodyPr wrap="square" rtlCol="0">
            <a:spAutoFit/>
          </a:bodyPr>
          <a:lstStyle/>
          <a:p>
            <a:pPr algn="ctr"/>
            <a:r>
              <a:rPr kumimoji="1" lang="en-US" altLang="zh-TW" sz="3600" dirty="0"/>
              <a:t>🎯</a:t>
            </a:r>
            <a:endParaRPr kumimoji="1" lang="zh-TW" altLang="en-US" sz="3600" dirty="0"/>
          </a:p>
        </p:txBody>
      </p:sp>
      <p:sp>
        <p:nvSpPr>
          <p:cNvPr id="32" name="矩形 31">
            <a:extLst>
              <a:ext uri="{FF2B5EF4-FFF2-40B4-BE49-F238E27FC236}">
                <a16:creationId xmlns:a16="http://schemas.microsoft.com/office/drawing/2014/main" id="{57DDB966-8DC7-C5CF-35B1-AEB9264CA4C6}"/>
              </a:ext>
            </a:extLst>
          </p:cNvPr>
          <p:cNvSpPr/>
          <p:nvPr/>
        </p:nvSpPr>
        <p:spPr>
          <a:xfrm>
            <a:off x="1383355"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矩形 32">
            <a:extLst>
              <a:ext uri="{FF2B5EF4-FFF2-40B4-BE49-F238E27FC236}">
                <a16:creationId xmlns:a16="http://schemas.microsoft.com/office/drawing/2014/main" id="{06DE0177-E8AE-105A-E9F0-EE21F0096888}"/>
              </a:ext>
            </a:extLst>
          </p:cNvPr>
          <p:cNvSpPr/>
          <p:nvPr/>
        </p:nvSpPr>
        <p:spPr>
          <a:xfrm>
            <a:off x="454731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89FC1B44-5C41-9BD9-4299-AE348F3DB43A}"/>
              </a:ext>
            </a:extLst>
          </p:cNvPr>
          <p:cNvSpPr/>
          <p:nvPr/>
        </p:nvSpPr>
        <p:spPr>
          <a:xfrm>
            <a:off x="7016039"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a16="http://schemas.microsoft.com/office/drawing/2014/main" id="{DAC756C1-DBDE-0F5B-FEBE-415CABCF9BBC}"/>
              </a:ext>
            </a:extLst>
          </p:cNvPr>
          <p:cNvSpPr/>
          <p:nvPr/>
        </p:nvSpPr>
        <p:spPr>
          <a:xfrm>
            <a:off x="938869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6" name="圓角矩形 35">
                <a:extLst>
                  <a:ext uri="{FF2B5EF4-FFF2-40B4-BE49-F238E27FC236}">
                    <a16:creationId xmlns:a16="http://schemas.microsoft.com/office/drawing/2014/main" id="{A42083A9-2C49-EA47-ADF8-6E81062DC093}"/>
                  </a:ext>
                </a:extLst>
              </p:cNvPr>
              <p:cNvSpPr/>
              <p:nvPr/>
            </p:nvSpPr>
            <p:spPr>
              <a:xfrm>
                <a:off x="2085975" y="3105150"/>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1</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36" name="圓角矩形 35">
                <a:extLst>
                  <a:ext uri="{FF2B5EF4-FFF2-40B4-BE49-F238E27FC236}">
                    <a16:creationId xmlns:a16="http://schemas.microsoft.com/office/drawing/2014/main" id="{A42083A9-2C49-EA47-ADF8-6E81062DC093}"/>
                  </a:ext>
                </a:extLst>
              </p:cNvPr>
              <p:cNvSpPr>
                <a:spLocks noRot="1" noChangeAspect="1" noMove="1" noResize="1" noEditPoints="1" noAdjustHandles="1" noChangeArrowheads="1" noChangeShapeType="1" noTextEdit="1"/>
              </p:cNvSpPr>
              <p:nvPr/>
            </p:nvSpPr>
            <p:spPr>
              <a:xfrm>
                <a:off x="2085975" y="3105150"/>
                <a:ext cx="533400" cy="561975"/>
              </a:xfrm>
              <a:prstGeom prst="roundRect">
                <a:avLst/>
              </a:prstGeom>
              <a:blipFill>
                <a:blip r:embed="rId15"/>
                <a:stretch>
                  <a:fillRect/>
                </a:stretch>
              </a:blipFill>
            </p:spPr>
            <p:txBody>
              <a:bodyPr/>
              <a:lstStyle/>
              <a:p>
                <a:r>
                  <a:rPr lang="zh-TW" altLang="en-US">
                    <a:noFill/>
                  </a:rPr>
                  <a:t> </a:t>
                </a:r>
              </a:p>
            </p:txBody>
          </p:sp>
        </mc:Fallback>
      </mc:AlternateContent>
      <p:sp>
        <p:nvSpPr>
          <p:cNvPr id="37" name="矩形 36">
            <a:extLst>
              <a:ext uri="{FF2B5EF4-FFF2-40B4-BE49-F238E27FC236}">
                <a16:creationId xmlns:a16="http://schemas.microsoft.com/office/drawing/2014/main" id="{B5DE2814-C819-FE76-F772-36199E14317A}"/>
              </a:ext>
            </a:extLst>
          </p:cNvPr>
          <p:cNvSpPr/>
          <p:nvPr/>
        </p:nvSpPr>
        <p:spPr>
          <a:xfrm>
            <a:off x="2059786"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9" name="圓角矩形 38">
                <a:extLst>
                  <a:ext uri="{FF2B5EF4-FFF2-40B4-BE49-F238E27FC236}">
                    <a16:creationId xmlns:a16="http://schemas.microsoft.com/office/drawing/2014/main" id="{71EE1F06-3802-D9A6-95FE-7BCCFFB10230}"/>
                  </a:ext>
                </a:extLst>
              </p:cNvPr>
              <p:cNvSpPr/>
              <p:nvPr/>
            </p:nvSpPr>
            <p:spPr>
              <a:xfrm>
                <a:off x="4562475"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2</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39" name="圓角矩形 38">
                <a:extLst>
                  <a:ext uri="{FF2B5EF4-FFF2-40B4-BE49-F238E27FC236}">
                    <a16:creationId xmlns:a16="http://schemas.microsoft.com/office/drawing/2014/main" id="{71EE1F06-3802-D9A6-95FE-7BCCFFB10230}"/>
                  </a:ext>
                </a:extLst>
              </p:cNvPr>
              <p:cNvSpPr>
                <a:spLocks noRot="1" noChangeAspect="1" noMove="1" noResize="1" noEditPoints="1" noAdjustHandles="1" noChangeArrowheads="1" noChangeShapeType="1" noTextEdit="1"/>
              </p:cNvSpPr>
              <p:nvPr/>
            </p:nvSpPr>
            <p:spPr>
              <a:xfrm>
                <a:off x="4562475" y="3105149"/>
                <a:ext cx="533400" cy="561975"/>
              </a:xfrm>
              <a:prstGeom prst="round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圓角矩形 39">
                <a:extLst>
                  <a:ext uri="{FF2B5EF4-FFF2-40B4-BE49-F238E27FC236}">
                    <a16:creationId xmlns:a16="http://schemas.microsoft.com/office/drawing/2014/main" id="{4231810D-4672-CF67-DCEA-01729C32AC98}"/>
                  </a:ext>
                </a:extLst>
              </p:cNvPr>
              <p:cNvSpPr/>
              <p:nvPr/>
            </p:nvSpPr>
            <p:spPr>
              <a:xfrm>
                <a:off x="7035089"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3</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40" name="圓角矩形 39">
                <a:extLst>
                  <a:ext uri="{FF2B5EF4-FFF2-40B4-BE49-F238E27FC236}">
                    <a16:creationId xmlns:a16="http://schemas.microsoft.com/office/drawing/2014/main" id="{4231810D-4672-CF67-DCEA-01729C32AC98}"/>
                  </a:ext>
                </a:extLst>
              </p:cNvPr>
              <p:cNvSpPr>
                <a:spLocks noRot="1" noChangeAspect="1" noMove="1" noResize="1" noEditPoints="1" noAdjustHandles="1" noChangeArrowheads="1" noChangeShapeType="1" noTextEdit="1"/>
              </p:cNvSpPr>
              <p:nvPr/>
            </p:nvSpPr>
            <p:spPr>
              <a:xfrm>
                <a:off x="7035089" y="3105149"/>
                <a:ext cx="533400" cy="561975"/>
              </a:xfrm>
              <a:prstGeom prst="round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圓角矩形 40">
                <a:extLst>
                  <a:ext uri="{FF2B5EF4-FFF2-40B4-BE49-F238E27FC236}">
                    <a16:creationId xmlns:a16="http://schemas.microsoft.com/office/drawing/2014/main" id="{2C36422D-8D63-CA3B-5137-8C605787F43A}"/>
                  </a:ext>
                </a:extLst>
              </p:cNvPr>
              <p:cNvSpPr/>
              <p:nvPr/>
            </p:nvSpPr>
            <p:spPr>
              <a:xfrm>
                <a:off x="9407741" y="310457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b="0" i="1" kern="100" smtClean="0">
                              <a:latin typeface="Cambria Math" panose="02040503050406030204" pitchFamily="18" charset="0"/>
                              <a:cs typeface="Times New Roman" panose="02020603050405020304" pitchFamily="18" charset="0"/>
                            </a:rPr>
                            <m:t>4</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41" name="圓角矩形 40">
                <a:extLst>
                  <a:ext uri="{FF2B5EF4-FFF2-40B4-BE49-F238E27FC236}">
                    <a16:creationId xmlns:a16="http://schemas.microsoft.com/office/drawing/2014/main" id="{2C36422D-8D63-CA3B-5137-8C605787F43A}"/>
                  </a:ext>
                </a:extLst>
              </p:cNvPr>
              <p:cNvSpPr>
                <a:spLocks noRot="1" noChangeAspect="1" noMove="1" noResize="1" noEditPoints="1" noAdjustHandles="1" noChangeArrowheads="1" noChangeShapeType="1" noTextEdit="1"/>
              </p:cNvSpPr>
              <p:nvPr/>
            </p:nvSpPr>
            <p:spPr>
              <a:xfrm>
                <a:off x="9407741" y="3104574"/>
                <a:ext cx="533400" cy="561975"/>
              </a:xfrm>
              <a:prstGeom prst="round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圓角矩形 41">
                <a:extLst>
                  <a:ext uri="{FF2B5EF4-FFF2-40B4-BE49-F238E27FC236}">
                    <a16:creationId xmlns:a16="http://schemas.microsoft.com/office/drawing/2014/main" id="{0D34AF9D-E022-1513-BACF-34016A7B9AE1}"/>
                  </a:ext>
                </a:extLst>
              </p:cNvPr>
              <p:cNvSpPr/>
              <p:nvPr/>
            </p:nvSpPr>
            <p:spPr>
              <a:xfrm>
                <a:off x="2090592" y="1707483"/>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42" name="圓角矩形 41">
                <a:extLst>
                  <a:ext uri="{FF2B5EF4-FFF2-40B4-BE49-F238E27FC236}">
                    <a16:creationId xmlns:a16="http://schemas.microsoft.com/office/drawing/2014/main" id="{0D34AF9D-E022-1513-BACF-34016A7B9AE1}"/>
                  </a:ext>
                </a:extLst>
              </p:cNvPr>
              <p:cNvSpPr>
                <a:spLocks noRot="1" noChangeAspect="1" noMove="1" noResize="1" noEditPoints="1" noAdjustHandles="1" noChangeArrowheads="1" noChangeShapeType="1" noTextEdit="1"/>
              </p:cNvSpPr>
              <p:nvPr/>
            </p:nvSpPr>
            <p:spPr>
              <a:xfrm>
                <a:off x="2090592" y="1707483"/>
                <a:ext cx="533400" cy="561975"/>
              </a:xfrm>
              <a:prstGeom prst="roundRect">
                <a:avLst/>
              </a:prstGeom>
              <a:blipFill>
                <a:blip r:embed="rId19"/>
                <a:stretch>
                  <a:fillRect/>
                </a:stretch>
              </a:blipFill>
            </p:spPr>
            <p:txBody>
              <a:bodyPr/>
              <a:lstStyle/>
              <a:p>
                <a:r>
                  <a:rPr lang="zh-TW" altLang="en-US">
                    <a:noFill/>
                  </a:rPr>
                  <a:t> </a:t>
                </a:r>
              </a:p>
            </p:txBody>
          </p:sp>
        </mc:Fallback>
      </mc:AlternateContent>
      <p:sp>
        <p:nvSpPr>
          <p:cNvPr id="44" name="文字方塊 43">
            <a:extLst>
              <a:ext uri="{FF2B5EF4-FFF2-40B4-BE49-F238E27FC236}">
                <a16:creationId xmlns:a16="http://schemas.microsoft.com/office/drawing/2014/main" id="{6A5A6D88-705C-DD66-EDD4-04A912D645B2}"/>
              </a:ext>
            </a:extLst>
          </p:cNvPr>
          <p:cNvSpPr txBox="1"/>
          <p:nvPr/>
        </p:nvSpPr>
        <p:spPr>
          <a:xfrm>
            <a:off x="2689804" y="6132580"/>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45" name="圓角矩形 44">
            <a:extLst>
              <a:ext uri="{FF2B5EF4-FFF2-40B4-BE49-F238E27FC236}">
                <a16:creationId xmlns:a16="http://schemas.microsoft.com/office/drawing/2014/main" id="{33802C79-6812-95D7-38EF-B4431E130C7D}"/>
              </a:ext>
            </a:extLst>
          </p:cNvPr>
          <p:cNvSpPr/>
          <p:nvPr/>
        </p:nvSpPr>
        <p:spPr>
          <a:xfrm>
            <a:off x="45911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46" name="文字方塊 45">
            <a:extLst>
              <a:ext uri="{FF2B5EF4-FFF2-40B4-BE49-F238E27FC236}">
                <a16:creationId xmlns:a16="http://schemas.microsoft.com/office/drawing/2014/main" id="{B20F8536-403E-3A6C-CDE9-9D49C6308AB0}"/>
              </a:ext>
            </a:extLst>
          </p:cNvPr>
          <p:cNvSpPr txBox="1"/>
          <p:nvPr/>
        </p:nvSpPr>
        <p:spPr>
          <a:xfrm>
            <a:off x="5157393" y="613258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47" name="圓角矩形 46">
            <a:extLst>
              <a:ext uri="{FF2B5EF4-FFF2-40B4-BE49-F238E27FC236}">
                <a16:creationId xmlns:a16="http://schemas.microsoft.com/office/drawing/2014/main" id="{261722A8-17DC-2F5B-0EBE-3023F950D3D6}"/>
              </a:ext>
            </a:extLst>
          </p:cNvPr>
          <p:cNvSpPr/>
          <p:nvPr/>
        </p:nvSpPr>
        <p:spPr>
          <a:xfrm>
            <a:off x="7067661"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48" name="文字方塊 47">
            <a:extLst>
              <a:ext uri="{FF2B5EF4-FFF2-40B4-BE49-F238E27FC236}">
                <a16:creationId xmlns:a16="http://schemas.microsoft.com/office/drawing/2014/main" id="{7481DC0A-0EBC-D763-FC9D-F88CF071CEA7}"/>
              </a:ext>
            </a:extLst>
          </p:cNvPr>
          <p:cNvSpPr txBox="1"/>
          <p:nvPr/>
        </p:nvSpPr>
        <p:spPr>
          <a:xfrm>
            <a:off x="7630100" y="6098455"/>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49" name="圓角矩形 48">
            <a:extLst>
              <a:ext uri="{FF2B5EF4-FFF2-40B4-BE49-F238E27FC236}">
                <a16:creationId xmlns:a16="http://schemas.microsoft.com/office/drawing/2014/main" id="{5E711CF6-4C5A-CF4B-018E-A38D0D359FDE}"/>
              </a:ext>
            </a:extLst>
          </p:cNvPr>
          <p:cNvSpPr/>
          <p:nvPr/>
        </p:nvSpPr>
        <p:spPr>
          <a:xfrm>
            <a:off x="9443833"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50" name="文字方塊 49">
            <a:extLst>
              <a:ext uri="{FF2B5EF4-FFF2-40B4-BE49-F238E27FC236}">
                <a16:creationId xmlns:a16="http://schemas.microsoft.com/office/drawing/2014/main" id="{BEB40D07-0A3B-583E-AF4D-2AAC53FC4885}"/>
              </a:ext>
            </a:extLst>
          </p:cNvPr>
          <p:cNvSpPr txBox="1"/>
          <p:nvPr/>
        </p:nvSpPr>
        <p:spPr>
          <a:xfrm>
            <a:off x="10006272" y="6098455"/>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54" name="肘形接點 53">
            <a:extLst>
              <a:ext uri="{FF2B5EF4-FFF2-40B4-BE49-F238E27FC236}">
                <a16:creationId xmlns:a16="http://schemas.microsoft.com/office/drawing/2014/main" id="{A44E4929-4C03-96E6-BCF3-938ED87DFA21}"/>
              </a:ext>
            </a:extLst>
          </p:cNvPr>
          <p:cNvCxnSpPr>
            <a:stCxn id="36" idx="3"/>
            <a:endCxn id="19" idx="0"/>
          </p:cNvCxnSpPr>
          <p:nvPr/>
        </p:nvCxnSpPr>
        <p:spPr>
          <a:xfrm>
            <a:off x="2619375" y="3386138"/>
            <a:ext cx="426394"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肘形接點 54">
            <a:extLst>
              <a:ext uri="{FF2B5EF4-FFF2-40B4-BE49-F238E27FC236}">
                <a16:creationId xmlns:a16="http://schemas.microsoft.com/office/drawing/2014/main" id="{D2A4A1CE-1C12-0FB2-B308-6F8B08378831}"/>
              </a:ext>
            </a:extLst>
          </p:cNvPr>
          <p:cNvCxnSpPr>
            <a:cxnSpLocks/>
            <a:stCxn id="39" idx="3"/>
            <a:endCxn id="22" idx="0"/>
          </p:cNvCxnSpPr>
          <p:nvPr/>
        </p:nvCxnSpPr>
        <p:spPr>
          <a:xfrm>
            <a:off x="5095875" y="3386137"/>
            <a:ext cx="426394" cy="1155357"/>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肘形接點 57">
            <a:extLst>
              <a:ext uri="{FF2B5EF4-FFF2-40B4-BE49-F238E27FC236}">
                <a16:creationId xmlns:a16="http://schemas.microsoft.com/office/drawing/2014/main" id="{11D20EF7-F704-C358-059D-057CF8B79830}"/>
              </a:ext>
            </a:extLst>
          </p:cNvPr>
          <p:cNvCxnSpPr>
            <a:cxnSpLocks/>
            <a:stCxn id="40" idx="3"/>
            <a:endCxn id="25" idx="0"/>
          </p:cNvCxnSpPr>
          <p:nvPr/>
        </p:nvCxnSpPr>
        <p:spPr>
          <a:xfrm>
            <a:off x="7568489" y="3386137"/>
            <a:ext cx="430280"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肘形接點 60">
            <a:extLst>
              <a:ext uri="{FF2B5EF4-FFF2-40B4-BE49-F238E27FC236}">
                <a16:creationId xmlns:a16="http://schemas.microsoft.com/office/drawing/2014/main" id="{4040174D-2F57-CDE1-E3F7-3B7FE58C5903}"/>
              </a:ext>
            </a:extLst>
          </p:cNvPr>
          <p:cNvCxnSpPr>
            <a:cxnSpLocks/>
            <a:stCxn id="41" idx="3"/>
            <a:endCxn id="28" idx="0"/>
          </p:cNvCxnSpPr>
          <p:nvPr/>
        </p:nvCxnSpPr>
        <p:spPr>
          <a:xfrm>
            <a:off x="9941141" y="3385562"/>
            <a:ext cx="426394" cy="115978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肘形接點 63">
            <a:extLst>
              <a:ext uri="{FF2B5EF4-FFF2-40B4-BE49-F238E27FC236}">
                <a16:creationId xmlns:a16="http://schemas.microsoft.com/office/drawing/2014/main" id="{D9A4B7CD-1490-8A33-2233-E61A89161405}"/>
              </a:ext>
            </a:extLst>
          </p:cNvPr>
          <p:cNvCxnSpPr>
            <a:cxnSpLocks/>
            <a:stCxn id="36" idx="0"/>
            <a:endCxn id="39" idx="0"/>
          </p:cNvCxnSpPr>
          <p:nvPr/>
        </p:nvCxnSpPr>
        <p:spPr>
          <a:xfrm rot="5400000" flipH="1" flipV="1">
            <a:off x="3590925" y="1866900"/>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肘形接點 73">
            <a:extLst>
              <a:ext uri="{FF2B5EF4-FFF2-40B4-BE49-F238E27FC236}">
                <a16:creationId xmlns:a16="http://schemas.microsoft.com/office/drawing/2014/main" id="{7EB525AD-E0E1-A4FF-F376-EA45F8E75013}"/>
              </a:ext>
            </a:extLst>
          </p:cNvPr>
          <p:cNvCxnSpPr>
            <a:cxnSpLocks/>
          </p:cNvCxnSpPr>
          <p:nvPr/>
        </p:nvCxnSpPr>
        <p:spPr>
          <a:xfrm rot="5400000" flipH="1" flipV="1">
            <a:off x="6065482" y="1866326"/>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肘形接點 74">
            <a:extLst>
              <a:ext uri="{FF2B5EF4-FFF2-40B4-BE49-F238E27FC236}">
                <a16:creationId xmlns:a16="http://schemas.microsoft.com/office/drawing/2014/main" id="{9CCAD307-5598-6E11-0B84-0E590E6F8050}"/>
              </a:ext>
            </a:extLst>
          </p:cNvPr>
          <p:cNvCxnSpPr>
            <a:cxnSpLocks/>
            <a:stCxn id="40" idx="0"/>
            <a:endCxn id="41" idx="0"/>
          </p:cNvCxnSpPr>
          <p:nvPr/>
        </p:nvCxnSpPr>
        <p:spPr>
          <a:xfrm rot="5400000" flipH="1" flipV="1">
            <a:off x="8487828" y="1918536"/>
            <a:ext cx="575" cy="2372652"/>
          </a:xfrm>
          <a:prstGeom prst="bentConnector3">
            <a:avLst>
              <a:gd name="adj1" fmla="val 3985652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807A6717-2133-18BA-D7FD-1FA059FB6472}"/>
              </a:ext>
            </a:extLst>
          </p:cNvPr>
          <p:cNvSpPr txBox="1"/>
          <p:nvPr/>
        </p:nvSpPr>
        <p:spPr>
          <a:xfrm>
            <a:off x="8757207" y="1515738"/>
            <a:ext cx="2961409" cy="369332"/>
          </a:xfrm>
          <a:prstGeom prst="rect">
            <a:avLst/>
          </a:prstGeom>
          <a:noFill/>
        </p:spPr>
        <p:txBody>
          <a:bodyPr wrap="square" rtlCol="0">
            <a:spAutoFit/>
          </a:bodyPr>
          <a:lstStyle/>
          <a:p>
            <a:r>
              <a:rPr kumimoji="1" lang="en-US" altLang="zh-TW" dirty="0">
                <a:ea typeface="Microsoft JhengHei" panose="020B0604030504040204" pitchFamily="34" charset="-120"/>
              </a:rPr>
              <a:t>Head = 2, </a:t>
            </a:r>
            <a:r>
              <a:rPr kumimoji="1" lang="zh-TW" altLang="en-US" dirty="0">
                <a:ea typeface="Microsoft JhengHei" panose="020B0604030504040204" pitchFamily="34" charset="-120"/>
              </a:rPr>
              <a:t>使用</a:t>
            </a:r>
            <a:r>
              <a:rPr kumimoji="1" lang="zh-TW" altLang="en-US" dirty="0">
                <a:solidFill>
                  <a:srgbClr val="FF0000"/>
                </a:solidFill>
                <a:ea typeface="Microsoft JhengHei" panose="020B0604030504040204" pitchFamily="34" charset="-120"/>
              </a:rPr>
              <a:t>第二個</a:t>
            </a:r>
            <a:r>
              <a:rPr kumimoji="1" lang="zh-TW" altLang="en-US" dirty="0">
                <a:ea typeface="Microsoft JhengHei" panose="020B0604030504040204" pitchFamily="34" charset="-120"/>
              </a:rPr>
              <a:t> </a:t>
            </a:r>
            <a:r>
              <a:rPr kumimoji="1" lang="en-US" altLang="zh-TW" dirty="0">
                <a:ea typeface="Microsoft JhengHei" panose="020B0604030504040204" pitchFamily="34" charset="-120"/>
              </a:rPr>
              <a:t>head</a:t>
            </a:r>
            <a:endParaRPr kumimoji="1" lang="zh-TW" altLang="en-US" dirty="0">
              <a:ea typeface="Microsoft JhengHei" panose="020B0604030504040204" pitchFamily="34" charset="-120"/>
            </a:endParaRPr>
          </a:p>
        </p:txBody>
      </p:sp>
      <p:cxnSp>
        <p:nvCxnSpPr>
          <p:cNvPr id="5" name="肘形接點 4">
            <a:extLst>
              <a:ext uri="{FF2B5EF4-FFF2-40B4-BE49-F238E27FC236}">
                <a16:creationId xmlns:a16="http://schemas.microsoft.com/office/drawing/2014/main" id="{1226F75D-FE2E-7777-912B-F936432BCE34}"/>
              </a:ext>
            </a:extLst>
          </p:cNvPr>
          <p:cNvCxnSpPr>
            <a:cxnSpLocks/>
          </p:cNvCxnSpPr>
          <p:nvPr/>
        </p:nvCxnSpPr>
        <p:spPr>
          <a:xfrm rot="16200000" flipH="1">
            <a:off x="3873029" y="753721"/>
            <a:ext cx="608827" cy="364030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E55CB29E-2796-52C3-149A-078206D3AE0F}"/>
              </a:ext>
            </a:extLst>
          </p:cNvPr>
          <p:cNvSpPr txBox="1"/>
          <p:nvPr/>
        </p:nvSpPr>
        <p:spPr>
          <a:xfrm>
            <a:off x="3505029" y="2229593"/>
            <a:ext cx="1611527" cy="369332"/>
          </a:xfrm>
          <a:prstGeom prst="rect">
            <a:avLst/>
          </a:prstGeom>
          <a:noFill/>
        </p:spPr>
        <p:txBody>
          <a:bodyPr wrap="square" rtlCol="0">
            <a:spAutoFit/>
          </a:bodyPr>
          <a:lstStyle/>
          <a:p>
            <a:r>
              <a:rPr kumimoji="1" lang="en-US" altLang="zh-TW" dirty="0">
                <a:solidFill>
                  <a:srgbClr val="FF0000"/>
                </a:solidFill>
              </a:rPr>
              <a:t>Weighted sum</a:t>
            </a:r>
            <a:endParaRPr kumimoji="1" lang="zh-TW" altLang="en-US" dirty="0">
              <a:solidFill>
                <a:srgbClr val="FF0000"/>
              </a:solidFill>
            </a:endParaRPr>
          </a:p>
        </p:txBody>
      </p:sp>
    </p:spTree>
    <p:extLst>
      <p:ext uri="{BB962C8B-B14F-4D97-AF65-F5344CB8AC3E}">
        <p14:creationId xmlns:p14="http://schemas.microsoft.com/office/powerpoint/2010/main" val="21945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9" grpId="0" animBg="1"/>
      <p:bldP spid="40" grpId="0" animBg="1"/>
      <p:bldP spid="41" grpId="0" animBg="1"/>
      <p:bldP spid="42"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66E170-CFBE-86C6-2A74-5D3775D6B69B}"/>
              </a:ext>
            </a:extLst>
          </p:cNvPr>
          <p:cNvSpPr>
            <a:spLocks noGrp="1"/>
          </p:cNvSpPr>
          <p:nvPr>
            <p:ph type="title"/>
          </p:nvPr>
        </p:nvSpPr>
        <p:spPr/>
        <p:txBody>
          <a:bodyPr/>
          <a:lstStyle/>
          <a:p>
            <a:r>
              <a:rPr kumimoji="1" lang="en-US" altLang="zh-TW" dirty="0"/>
              <a:t>Input Dimensions of MHA</a:t>
            </a:r>
            <a:endParaRPr kumimoji="1" lang="zh-TW" altLang="en-US" dirty="0"/>
          </a:p>
        </p:txBody>
      </p:sp>
      <p:sp>
        <p:nvSpPr>
          <p:cNvPr id="4" name="投影片編號版面配置區 3">
            <a:extLst>
              <a:ext uri="{FF2B5EF4-FFF2-40B4-BE49-F238E27FC236}">
                <a16:creationId xmlns:a16="http://schemas.microsoft.com/office/drawing/2014/main" id="{7BC772CC-1841-6F48-81A7-ECE7536094AD}"/>
              </a:ext>
            </a:extLst>
          </p:cNvPr>
          <p:cNvSpPr>
            <a:spLocks noGrp="1"/>
          </p:cNvSpPr>
          <p:nvPr>
            <p:ph type="sldNum" sz="quarter" idx="12"/>
          </p:nvPr>
        </p:nvSpPr>
        <p:spPr/>
        <p:txBody>
          <a:bodyPr/>
          <a:lstStyle/>
          <a:p>
            <a:fld id="{6113E31D-E2AB-40D1-8B51-AFA5AFEF393A}" type="slidenum">
              <a:rPr lang="en-US" smtClean="0"/>
              <a:pPr/>
              <a:t>27</a:t>
            </a:fld>
            <a:endParaRPr lang="en-US" dirty="0"/>
          </a:p>
        </p:txBody>
      </p:sp>
      <p:sp>
        <p:nvSpPr>
          <p:cNvPr id="24" name="文字方塊 23">
            <a:extLst>
              <a:ext uri="{FF2B5EF4-FFF2-40B4-BE49-F238E27FC236}">
                <a16:creationId xmlns:a16="http://schemas.microsoft.com/office/drawing/2014/main" id="{A07CCAFD-4F22-A3D2-FA6F-2EB554DAF992}"/>
              </a:ext>
            </a:extLst>
          </p:cNvPr>
          <p:cNvSpPr txBox="1"/>
          <p:nvPr/>
        </p:nvSpPr>
        <p:spPr>
          <a:xfrm>
            <a:off x="651298" y="1492711"/>
            <a:ext cx="3328957" cy="461665"/>
          </a:xfrm>
          <a:prstGeom prst="rect">
            <a:avLst/>
          </a:prstGeom>
          <a:noFill/>
        </p:spPr>
        <p:txBody>
          <a:bodyPr wrap="square" rtlCol="0">
            <a:spAutoFit/>
          </a:bodyPr>
          <a:lstStyle/>
          <a:p>
            <a:r>
              <a:rPr kumimoji="1" lang="en-US" altLang="zh-TW" sz="2400" b="1" dirty="0"/>
              <a:t>Head = 1 (without MHA)</a:t>
            </a:r>
            <a:endParaRPr kumimoji="1" lang="zh-TW" altLang="en-US" sz="2400" b="1" dirty="0"/>
          </a:p>
        </p:txBody>
      </p:sp>
      <p:sp>
        <p:nvSpPr>
          <p:cNvPr id="25" name="文字方塊 24">
            <a:extLst>
              <a:ext uri="{FF2B5EF4-FFF2-40B4-BE49-F238E27FC236}">
                <a16:creationId xmlns:a16="http://schemas.microsoft.com/office/drawing/2014/main" id="{D05A1A75-6E45-9343-C71D-93A7A1D72F48}"/>
              </a:ext>
            </a:extLst>
          </p:cNvPr>
          <p:cNvSpPr txBox="1"/>
          <p:nvPr/>
        </p:nvSpPr>
        <p:spPr>
          <a:xfrm>
            <a:off x="664196" y="4265384"/>
            <a:ext cx="2777195" cy="461665"/>
          </a:xfrm>
          <a:prstGeom prst="rect">
            <a:avLst/>
          </a:prstGeom>
          <a:noFill/>
        </p:spPr>
        <p:txBody>
          <a:bodyPr wrap="square" rtlCol="0">
            <a:spAutoFit/>
          </a:bodyPr>
          <a:lstStyle/>
          <a:p>
            <a:r>
              <a:rPr kumimoji="1" lang="en-US" altLang="zh-TW" sz="2400" b="1" dirty="0"/>
              <a:t>Head = 2 (with MHA)</a:t>
            </a:r>
            <a:endParaRPr kumimoji="1" lang="zh-TW" altLang="en-US" sz="2400" b="1" dirty="0"/>
          </a:p>
        </p:txBody>
      </p:sp>
      <p:sp>
        <p:nvSpPr>
          <p:cNvPr id="26" name="圓角矩形 25">
            <a:extLst>
              <a:ext uri="{FF2B5EF4-FFF2-40B4-BE49-F238E27FC236}">
                <a16:creationId xmlns:a16="http://schemas.microsoft.com/office/drawing/2014/main" id="{939058B4-8174-A1E6-C718-4D7FD6D4CC79}"/>
              </a:ext>
            </a:extLst>
          </p:cNvPr>
          <p:cNvSpPr/>
          <p:nvPr/>
        </p:nvSpPr>
        <p:spPr>
          <a:xfrm rot="16200000">
            <a:off x="4967274" y="221626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FE19A208-239C-5B7E-7C76-AEFD5D225DB1}"/>
              </a:ext>
            </a:extLst>
          </p:cNvPr>
          <p:cNvSpPr txBox="1"/>
          <p:nvPr/>
        </p:nvSpPr>
        <p:spPr>
          <a:xfrm>
            <a:off x="5038634" y="2575204"/>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28" name="圓角矩形 27">
            <a:extLst>
              <a:ext uri="{FF2B5EF4-FFF2-40B4-BE49-F238E27FC236}">
                <a16:creationId xmlns:a16="http://schemas.microsoft.com/office/drawing/2014/main" id="{FA8C3C5C-DBF6-D3E3-3C2E-F7D2FC933C14}"/>
              </a:ext>
            </a:extLst>
          </p:cNvPr>
          <p:cNvSpPr/>
          <p:nvPr/>
        </p:nvSpPr>
        <p:spPr>
          <a:xfrm rot="16200000">
            <a:off x="4965488" y="2806035"/>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6238289C-30AE-21E2-15A8-DC241AF3E043}"/>
              </a:ext>
            </a:extLst>
          </p:cNvPr>
          <p:cNvSpPr txBox="1"/>
          <p:nvPr/>
        </p:nvSpPr>
        <p:spPr>
          <a:xfrm>
            <a:off x="5036848" y="3164978"/>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30" name="圓角矩形 29">
            <a:extLst>
              <a:ext uri="{FF2B5EF4-FFF2-40B4-BE49-F238E27FC236}">
                <a16:creationId xmlns:a16="http://schemas.microsoft.com/office/drawing/2014/main" id="{601B2F9F-ADA5-C27E-2280-65F9B17CC050}"/>
              </a:ext>
            </a:extLst>
          </p:cNvPr>
          <p:cNvSpPr/>
          <p:nvPr/>
        </p:nvSpPr>
        <p:spPr>
          <a:xfrm rot="16200000">
            <a:off x="4960252" y="1626486"/>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1" name="文字方塊 30">
            <a:extLst>
              <a:ext uri="{FF2B5EF4-FFF2-40B4-BE49-F238E27FC236}">
                <a16:creationId xmlns:a16="http://schemas.microsoft.com/office/drawing/2014/main" id="{E2AF980F-493B-B6A6-E936-6B794352F150}"/>
              </a:ext>
            </a:extLst>
          </p:cNvPr>
          <p:cNvSpPr txBox="1"/>
          <p:nvPr/>
        </p:nvSpPr>
        <p:spPr>
          <a:xfrm>
            <a:off x="5031612" y="1985429"/>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1</a:t>
            </a:r>
            <a:endParaRPr kumimoji="1" lang="zh-TW" altLang="en-US" sz="1800" baseline="-25000" dirty="0">
              <a:solidFill>
                <a:schemeClr val="bg1"/>
              </a:solidFill>
            </a:endParaRPr>
          </a:p>
        </p:txBody>
      </p: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267C0D30-D1F9-6F99-B9D3-1B038516BFE5}"/>
                  </a:ext>
                </a:extLst>
              </p:cNvPr>
              <p:cNvSpPr txBox="1"/>
              <p:nvPr/>
            </p:nvSpPr>
            <p:spPr>
              <a:xfrm>
                <a:off x="4870516" y="1443265"/>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𝑄</m:t>
                      </m:r>
                    </m:oMath>
                  </m:oMathPara>
                </a14:m>
                <a:endParaRPr lang="zh-TW" altLang="en-US" sz="2400" dirty="0"/>
              </a:p>
            </p:txBody>
          </p:sp>
        </mc:Choice>
        <mc:Fallback xmlns="">
          <p:sp>
            <p:nvSpPr>
              <p:cNvPr id="32" name="文字方塊 31">
                <a:extLst>
                  <a:ext uri="{FF2B5EF4-FFF2-40B4-BE49-F238E27FC236}">
                    <a16:creationId xmlns:a16="http://schemas.microsoft.com/office/drawing/2014/main" id="{267C0D30-D1F9-6F99-B9D3-1B038516BFE5}"/>
                  </a:ext>
                </a:extLst>
              </p:cNvPr>
              <p:cNvSpPr txBox="1">
                <a:spLocks noRot="1" noChangeAspect="1" noMove="1" noResize="1" noEditPoints="1" noAdjustHandles="1" noChangeArrowheads="1" noChangeShapeType="1" noTextEdit="1"/>
              </p:cNvSpPr>
              <p:nvPr/>
            </p:nvSpPr>
            <p:spPr>
              <a:xfrm>
                <a:off x="4870516" y="1443265"/>
                <a:ext cx="686909" cy="461665"/>
              </a:xfrm>
              <a:prstGeom prst="rect">
                <a:avLst/>
              </a:prstGeom>
              <a:blipFill>
                <a:blip r:embed="rId2"/>
                <a:stretch>
                  <a:fillRect b="-13514"/>
                </a:stretch>
              </a:blipFill>
            </p:spPr>
            <p:txBody>
              <a:bodyPr/>
              <a:lstStyle/>
              <a:p>
                <a:r>
                  <a:rPr lang="zh-TW" altLang="en-US">
                    <a:noFill/>
                  </a:rPr>
                  <a:t> </a:t>
                </a:r>
              </a:p>
            </p:txBody>
          </p:sp>
        </mc:Fallback>
      </mc:AlternateContent>
      <p:sp>
        <p:nvSpPr>
          <p:cNvPr id="33" name="文字方塊 32">
            <a:extLst>
              <a:ext uri="{FF2B5EF4-FFF2-40B4-BE49-F238E27FC236}">
                <a16:creationId xmlns:a16="http://schemas.microsoft.com/office/drawing/2014/main" id="{5810BCB9-CAA9-8185-A1DA-5092A533BF43}"/>
              </a:ext>
            </a:extLst>
          </p:cNvPr>
          <p:cNvSpPr txBox="1"/>
          <p:nvPr/>
        </p:nvSpPr>
        <p:spPr>
          <a:xfrm>
            <a:off x="4843453" y="3620130"/>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34" name="圓角矩形 33">
            <a:extLst>
              <a:ext uri="{FF2B5EF4-FFF2-40B4-BE49-F238E27FC236}">
                <a16:creationId xmlns:a16="http://schemas.microsoft.com/office/drawing/2014/main" id="{57676BC5-F379-BE56-2171-03C038E854BF}"/>
              </a:ext>
            </a:extLst>
          </p:cNvPr>
          <p:cNvSpPr/>
          <p:nvPr/>
        </p:nvSpPr>
        <p:spPr>
          <a:xfrm rot="16200000">
            <a:off x="6450296" y="2216262"/>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5" name="文字方塊 34">
            <a:extLst>
              <a:ext uri="{FF2B5EF4-FFF2-40B4-BE49-F238E27FC236}">
                <a16:creationId xmlns:a16="http://schemas.microsoft.com/office/drawing/2014/main" id="{6D202BF0-C308-6A06-3132-50ADF944D4D4}"/>
              </a:ext>
            </a:extLst>
          </p:cNvPr>
          <p:cNvSpPr txBox="1"/>
          <p:nvPr/>
        </p:nvSpPr>
        <p:spPr>
          <a:xfrm>
            <a:off x="6521656" y="2575205"/>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36" name="圓角矩形 35">
            <a:extLst>
              <a:ext uri="{FF2B5EF4-FFF2-40B4-BE49-F238E27FC236}">
                <a16:creationId xmlns:a16="http://schemas.microsoft.com/office/drawing/2014/main" id="{79A473B7-A5C7-B1B8-4960-0990E9292C09}"/>
              </a:ext>
            </a:extLst>
          </p:cNvPr>
          <p:cNvSpPr/>
          <p:nvPr/>
        </p:nvSpPr>
        <p:spPr>
          <a:xfrm rot="16200000">
            <a:off x="6448510" y="2806036"/>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7" name="文字方塊 36">
            <a:extLst>
              <a:ext uri="{FF2B5EF4-FFF2-40B4-BE49-F238E27FC236}">
                <a16:creationId xmlns:a16="http://schemas.microsoft.com/office/drawing/2014/main" id="{1CF5476A-A3D1-D640-5268-EFC5313ABF43}"/>
              </a:ext>
            </a:extLst>
          </p:cNvPr>
          <p:cNvSpPr txBox="1"/>
          <p:nvPr/>
        </p:nvSpPr>
        <p:spPr>
          <a:xfrm>
            <a:off x="6519870" y="3164979"/>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38" name="圓角矩形 37">
            <a:extLst>
              <a:ext uri="{FF2B5EF4-FFF2-40B4-BE49-F238E27FC236}">
                <a16:creationId xmlns:a16="http://schemas.microsoft.com/office/drawing/2014/main" id="{09E3B535-A438-AB3E-03FE-B4E36D2877DA}"/>
              </a:ext>
            </a:extLst>
          </p:cNvPr>
          <p:cNvSpPr/>
          <p:nvPr/>
        </p:nvSpPr>
        <p:spPr>
          <a:xfrm rot="16200000">
            <a:off x="6443274" y="162648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9" name="文字方塊 38">
            <a:extLst>
              <a:ext uri="{FF2B5EF4-FFF2-40B4-BE49-F238E27FC236}">
                <a16:creationId xmlns:a16="http://schemas.microsoft.com/office/drawing/2014/main" id="{27F8EC44-0C63-FA2F-E868-15190580447C}"/>
              </a:ext>
            </a:extLst>
          </p:cNvPr>
          <p:cNvSpPr txBox="1"/>
          <p:nvPr/>
        </p:nvSpPr>
        <p:spPr>
          <a:xfrm>
            <a:off x="6514634" y="1985430"/>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40" name="文字方塊 39">
            <a:extLst>
              <a:ext uri="{FF2B5EF4-FFF2-40B4-BE49-F238E27FC236}">
                <a16:creationId xmlns:a16="http://schemas.microsoft.com/office/drawing/2014/main" id="{106C05B1-308B-C59A-BF88-A019FC498CB0}"/>
              </a:ext>
            </a:extLst>
          </p:cNvPr>
          <p:cNvSpPr txBox="1"/>
          <p:nvPr/>
        </p:nvSpPr>
        <p:spPr>
          <a:xfrm>
            <a:off x="6171627" y="3636982"/>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41" name="圓角矩形 40">
            <a:extLst>
              <a:ext uri="{FF2B5EF4-FFF2-40B4-BE49-F238E27FC236}">
                <a16:creationId xmlns:a16="http://schemas.microsoft.com/office/drawing/2014/main" id="{75BEA534-53B4-FCE3-C6AC-1CDDEBBA4D07}"/>
              </a:ext>
            </a:extLst>
          </p:cNvPr>
          <p:cNvSpPr/>
          <p:nvPr/>
        </p:nvSpPr>
        <p:spPr>
          <a:xfrm rot="16200000">
            <a:off x="7332823" y="1910054"/>
            <a:ext cx="1732052" cy="17218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2" name="文字方塊 41">
            <a:extLst>
              <a:ext uri="{FF2B5EF4-FFF2-40B4-BE49-F238E27FC236}">
                <a16:creationId xmlns:a16="http://schemas.microsoft.com/office/drawing/2014/main" id="{CB316610-C31C-CF70-2AE0-4C89450749DE}"/>
              </a:ext>
            </a:extLst>
          </p:cNvPr>
          <p:cNvSpPr txBox="1"/>
          <p:nvPr/>
        </p:nvSpPr>
        <p:spPr>
          <a:xfrm>
            <a:off x="7674116" y="3636982"/>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3" name="文字方塊 42">
            <a:extLst>
              <a:ext uri="{FF2B5EF4-FFF2-40B4-BE49-F238E27FC236}">
                <a16:creationId xmlns:a16="http://schemas.microsoft.com/office/drawing/2014/main" id="{A3A7ED15-A1B2-4FA7-EAD1-120991913376}"/>
              </a:ext>
            </a:extLst>
          </p:cNvPr>
          <p:cNvSpPr txBox="1"/>
          <p:nvPr/>
        </p:nvSpPr>
        <p:spPr>
          <a:xfrm>
            <a:off x="7875184" y="2566075"/>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Q</a:t>
            </a:r>
            <a:endParaRPr kumimoji="1" lang="zh-TW" altLang="en-US" sz="2400" baseline="-25000" dirty="0">
              <a:solidFill>
                <a:schemeClr val="bg1"/>
              </a:solidFill>
            </a:endParaRPr>
          </a:p>
        </p:txBody>
      </p:sp>
      <p:sp>
        <p:nvSpPr>
          <p:cNvPr id="44" name="文字方塊 43">
            <a:extLst>
              <a:ext uri="{FF2B5EF4-FFF2-40B4-BE49-F238E27FC236}">
                <a16:creationId xmlns:a16="http://schemas.microsoft.com/office/drawing/2014/main" id="{D7EF3AEC-855E-F415-F3D7-CAA8E8822C51}"/>
              </a:ext>
            </a:extLst>
          </p:cNvPr>
          <p:cNvSpPr txBox="1"/>
          <p:nvPr/>
        </p:nvSpPr>
        <p:spPr>
          <a:xfrm>
            <a:off x="5714712" y="2431964"/>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sp>
        <p:nvSpPr>
          <p:cNvPr id="53" name="圓角矩形 52">
            <a:extLst>
              <a:ext uri="{FF2B5EF4-FFF2-40B4-BE49-F238E27FC236}">
                <a16:creationId xmlns:a16="http://schemas.microsoft.com/office/drawing/2014/main" id="{B2D2D164-5472-4E71-AB2E-FC47BD94AE6A}"/>
              </a:ext>
            </a:extLst>
          </p:cNvPr>
          <p:cNvSpPr/>
          <p:nvPr/>
        </p:nvSpPr>
        <p:spPr>
          <a:xfrm rot="16200000">
            <a:off x="6450792" y="4907670"/>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4" name="文字方塊 53">
            <a:extLst>
              <a:ext uri="{FF2B5EF4-FFF2-40B4-BE49-F238E27FC236}">
                <a16:creationId xmlns:a16="http://schemas.microsoft.com/office/drawing/2014/main" id="{A4371DCE-81CF-991E-EEA8-D1B2E9214B30}"/>
              </a:ext>
            </a:extLst>
          </p:cNvPr>
          <p:cNvSpPr txBox="1"/>
          <p:nvPr/>
        </p:nvSpPr>
        <p:spPr>
          <a:xfrm>
            <a:off x="6522152" y="5266613"/>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55" name="圓角矩形 54">
            <a:extLst>
              <a:ext uri="{FF2B5EF4-FFF2-40B4-BE49-F238E27FC236}">
                <a16:creationId xmlns:a16="http://schemas.microsoft.com/office/drawing/2014/main" id="{A3F18122-AC6C-295E-7A95-D5D6BE733938}"/>
              </a:ext>
            </a:extLst>
          </p:cNvPr>
          <p:cNvSpPr/>
          <p:nvPr/>
        </p:nvSpPr>
        <p:spPr>
          <a:xfrm rot="16200000">
            <a:off x="6449006" y="5497444"/>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6" name="文字方塊 55">
            <a:extLst>
              <a:ext uri="{FF2B5EF4-FFF2-40B4-BE49-F238E27FC236}">
                <a16:creationId xmlns:a16="http://schemas.microsoft.com/office/drawing/2014/main" id="{2DE0410B-8CDD-A372-1DCB-B6EFB5B53FBC}"/>
              </a:ext>
            </a:extLst>
          </p:cNvPr>
          <p:cNvSpPr txBox="1"/>
          <p:nvPr/>
        </p:nvSpPr>
        <p:spPr>
          <a:xfrm>
            <a:off x="6520366" y="5856387"/>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57" name="圓角矩形 56">
            <a:extLst>
              <a:ext uri="{FF2B5EF4-FFF2-40B4-BE49-F238E27FC236}">
                <a16:creationId xmlns:a16="http://schemas.microsoft.com/office/drawing/2014/main" id="{4F749F0D-7646-C905-6302-EB06B4760FBC}"/>
              </a:ext>
            </a:extLst>
          </p:cNvPr>
          <p:cNvSpPr/>
          <p:nvPr/>
        </p:nvSpPr>
        <p:spPr>
          <a:xfrm rot="16200000">
            <a:off x="6443770" y="4317895"/>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8" name="文字方塊 57">
            <a:extLst>
              <a:ext uri="{FF2B5EF4-FFF2-40B4-BE49-F238E27FC236}">
                <a16:creationId xmlns:a16="http://schemas.microsoft.com/office/drawing/2014/main" id="{491F5992-8735-84ED-FC31-840E1434531D}"/>
              </a:ext>
            </a:extLst>
          </p:cNvPr>
          <p:cNvSpPr txBox="1"/>
          <p:nvPr/>
        </p:nvSpPr>
        <p:spPr>
          <a:xfrm>
            <a:off x="6515130" y="4676838"/>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59" name="文字方塊 58">
            <a:extLst>
              <a:ext uri="{FF2B5EF4-FFF2-40B4-BE49-F238E27FC236}">
                <a16:creationId xmlns:a16="http://schemas.microsoft.com/office/drawing/2014/main" id="{6335B9D0-169F-5DB1-6789-F3B0912478CF}"/>
              </a:ext>
            </a:extLst>
          </p:cNvPr>
          <p:cNvSpPr txBox="1"/>
          <p:nvPr/>
        </p:nvSpPr>
        <p:spPr>
          <a:xfrm>
            <a:off x="6172123" y="6328390"/>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60" name="圓角矩形 59">
            <a:extLst>
              <a:ext uri="{FF2B5EF4-FFF2-40B4-BE49-F238E27FC236}">
                <a16:creationId xmlns:a16="http://schemas.microsoft.com/office/drawing/2014/main" id="{B11D4280-D6CA-B53C-198E-7E7DCACA3146}"/>
              </a:ext>
            </a:extLst>
          </p:cNvPr>
          <p:cNvSpPr/>
          <p:nvPr/>
        </p:nvSpPr>
        <p:spPr>
          <a:xfrm rot="16200000">
            <a:off x="6902621" y="5032162"/>
            <a:ext cx="1732052" cy="8604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61" name="文字方塊 60">
            <a:extLst>
              <a:ext uri="{FF2B5EF4-FFF2-40B4-BE49-F238E27FC236}">
                <a16:creationId xmlns:a16="http://schemas.microsoft.com/office/drawing/2014/main" id="{6805346E-EFD8-049F-68BC-FFD482A6DB8E}"/>
              </a:ext>
            </a:extLst>
          </p:cNvPr>
          <p:cNvSpPr txBox="1"/>
          <p:nvPr/>
        </p:nvSpPr>
        <p:spPr>
          <a:xfrm>
            <a:off x="8172526" y="4246224"/>
            <a:ext cx="796820" cy="369332"/>
          </a:xfrm>
          <a:prstGeom prst="rect">
            <a:avLst/>
          </a:prstGeom>
          <a:noFill/>
        </p:spPr>
        <p:txBody>
          <a:bodyPr wrap="square" rtlCol="0">
            <a:spAutoFit/>
          </a:bodyPr>
          <a:lstStyle/>
          <a:p>
            <a:pPr algn="ctr"/>
            <a:r>
              <a:rPr kumimoji="1" lang="en-US" altLang="zh-TW" dirty="0"/>
              <a:t>d</a:t>
            </a:r>
            <a:r>
              <a:rPr kumimoji="1" lang="en-US" altLang="zh-TW" baseline="-25000" dirty="0"/>
              <a:t>k</a:t>
            </a:r>
            <a:r>
              <a:rPr kumimoji="1" lang="en-US" altLang="zh-TW" dirty="0"/>
              <a:t> / 2</a:t>
            </a:r>
            <a:endParaRPr kumimoji="1" lang="zh-TW" altLang="en-US" baseline="-25000"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C9534DBF-69ED-70AB-28CF-11C6CF3BB85F}"/>
                  </a:ext>
                </a:extLst>
              </p:cNvPr>
              <p:cNvSpPr txBox="1"/>
              <p:nvPr/>
            </p:nvSpPr>
            <p:spPr>
              <a:xfrm>
                <a:off x="7432861" y="5287138"/>
                <a:ext cx="671571" cy="508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TW" altLang="zh-TW" sz="24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TW" sz="2400" b="0" i="1" kern="100" smtClean="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𝑄</m:t>
                          </m:r>
                        </m:sub>
                        <m:sup>
                          <m:r>
                            <a:rPr lang="en-US" altLang="zh-TW" sz="2400" i="1" kern="10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400" baseline="-25000" dirty="0">
                  <a:solidFill>
                    <a:schemeClr val="bg1"/>
                  </a:solidFill>
                </a:endParaRPr>
              </a:p>
            </p:txBody>
          </p:sp>
        </mc:Choice>
        <mc:Fallback xmlns="">
          <p:sp>
            <p:nvSpPr>
              <p:cNvPr id="62" name="文字方塊 61">
                <a:extLst>
                  <a:ext uri="{FF2B5EF4-FFF2-40B4-BE49-F238E27FC236}">
                    <a16:creationId xmlns:a16="http://schemas.microsoft.com/office/drawing/2014/main" id="{C9534DBF-69ED-70AB-28CF-11C6CF3BB85F}"/>
                  </a:ext>
                </a:extLst>
              </p:cNvPr>
              <p:cNvSpPr txBox="1">
                <a:spLocks noRot="1" noChangeAspect="1" noMove="1" noResize="1" noEditPoints="1" noAdjustHandles="1" noChangeArrowheads="1" noChangeShapeType="1" noTextEdit="1"/>
              </p:cNvSpPr>
              <p:nvPr/>
            </p:nvSpPr>
            <p:spPr>
              <a:xfrm>
                <a:off x="7432861" y="5287138"/>
                <a:ext cx="671571" cy="508344"/>
              </a:xfrm>
              <a:prstGeom prst="rect">
                <a:avLst/>
              </a:prstGeom>
              <a:blipFill>
                <a:blip r:embed="rId3"/>
                <a:stretch>
                  <a:fillRect b="-9756"/>
                </a:stretch>
              </a:blipFill>
            </p:spPr>
            <p:txBody>
              <a:bodyPr/>
              <a:lstStyle/>
              <a:p>
                <a:r>
                  <a:rPr lang="zh-TW" altLang="en-US">
                    <a:noFill/>
                  </a:rPr>
                  <a:t> </a:t>
                </a:r>
              </a:p>
            </p:txBody>
          </p:sp>
        </mc:Fallback>
      </mc:AlternateContent>
      <p:sp>
        <p:nvSpPr>
          <p:cNvPr id="63" name="文字方塊 62">
            <a:extLst>
              <a:ext uri="{FF2B5EF4-FFF2-40B4-BE49-F238E27FC236}">
                <a16:creationId xmlns:a16="http://schemas.microsoft.com/office/drawing/2014/main" id="{B54D322E-4AF3-3422-76C3-7961DA42A069}"/>
              </a:ext>
            </a:extLst>
          </p:cNvPr>
          <p:cNvSpPr txBox="1"/>
          <p:nvPr/>
        </p:nvSpPr>
        <p:spPr>
          <a:xfrm>
            <a:off x="5715208" y="5123372"/>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mc:AlternateContent xmlns:mc="http://schemas.openxmlformats.org/markup-compatibility/2006" xmlns:a14="http://schemas.microsoft.com/office/drawing/2010/main">
        <mc:Choice Requires="a14">
          <p:sp>
            <p:nvSpPr>
              <p:cNvPr id="64" name="圓角矩形 63">
                <a:extLst>
                  <a:ext uri="{FF2B5EF4-FFF2-40B4-BE49-F238E27FC236}">
                    <a16:creationId xmlns:a16="http://schemas.microsoft.com/office/drawing/2014/main" id="{3FDF9A60-6DE8-EF84-6AC3-F48812DB6E9C}"/>
                  </a:ext>
                </a:extLst>
              </p:cNvPr>
              <p:cNvSpPr/>
              <p:nvPr/>
            </p:nvSpPr>
            <p:spPr>
              <a:xfrm>
                <a:off x="4662213" y="4594884"/>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4" name="圓角矩形 63">
                <a:extLst>
                  <a:ext uri="{FF2B5EF4-FFF2-40B4-BE49-F238E27FC236}">
                    <a16:creationId xmlns:a16="http://schemas.microsoft.com/office/drawing/2014/main" id="{3FDF9A60-6DE8-EF84-6AC3-F48812DB6E9C}"/>
                  </a:ext>
                </a:extLst>
              </p:cNvPr>
              <p:cNvSpPr>
                <a:spLocks noRot="1" noChangeAspect="1" noMove="1" noResize="1" noEditPoints="1" noAdjustHandles="1" noChangeArrowheads="1" noChangeShapeType="1" noTextEdit="1"/>
              </p:cNvSpPr>
              <p:nvPr/>
            </p:nvSpPr>
            <p:spPr>
              <a:xfrm>
                <a:off x="4662213" y="4594884"/>
                <a:ext cx="507439" cy="559166"/>
              </a:xfrm>
              <a:prstGeom prst="round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圓角矩形 64">
                <a:extLst>
                  <a:ext uri="{FF2B5EF4-FFF2-40B4-BE49-F238E27FC236}">
                    <a16:creationId xmlns:a16="http://schemas.microsoft.com/office/drawing/2014/main" id="{21BC9C8A-C3D3-8EBF-99C5-CA6342476DF8}"/>
                  </a:ext>
                </a:extLst>
              </p:cNvPr>
              <p:cNvSpPr/>
              <p:nvPr/>
            </p:nvSpPr>
            <p:spPr>
              <a:xfrm>
                <a:off x="4669234" y="5185556"/>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5" name="圓角矩形 64">
                <a:extLst>
                  <a:ext uri="{FF2B5EF4-FFF2-40B4-BE49-F238E27FC236}">
                    <a16:creationId xmlns:a16="http://schemas.microsoft.com/office/drawing/2014/main" id="{21BC9C8A-C3D3-8EBF-99C5-CA6342476DF8}"/>
                  </a:ext>
                </a:extLst>
              </p:cNvPr>
              <p:cNvSpPr>
                <a:spLocks noRot="1" noChangeAspect="1" noMove="1" noResize="1" noEditPoints="1" noAdjustHandles="1" noChangeArrowheads="1" noChangeShapeType="1" noTextEdit="1"/>
              </p:cNvSpPr>
              <p:nvPr/>
            </p:nvSpPr>
            <p:spPr>
              <a:xfrm>
                <a:off x="4669234" y="5185556"/>
                <a:ext cx="507439" cy="559166"/>
              </a:xfrm>
              <a:prstGeom prst="round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圓角矩形 65">
                <a:extLst>
                  <a:ext uri="{FF2B5EF4-FFF2-40B4-BE49-F238E27FC236}">
                    <a16:creationId xmlns:a16="http://schemas.microsoft.com/office/drawing/2014/main" id="{4D55FA13-7A7B-13FA-5DBE-FCD76E001DF5}"/>
                  </a:ext>
                </a:extLst>
              </p:cNvPr>
              <p:cNvSpPr/>
              <p:nvPr/>
            </p:nvSpPr>
            <p:spPr>
              <a:xfrm>
                <a:off x="4669235" y="5778925"/>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6" name="圓角矩形 65">
                <a:extLst>
                  <a:ext uri="{FF2B5EF4-FFF2-40B4-BE49-F238E27FC236}">
                    <a16:creationId xmlns:a16="http://schemas.microsoft.com/office/drawing/2014/main" id="{4D55FA13-7A7B-13FA-5DBE-FCD76E001DF5}"/>
                  </a:ext>
                </a:extLst>
              </p:cNvPr>
              <p:cNvSpPr>
                <a:spLocks noRot="1" noChangeAspect="1" noMove="1" noResize="1" noEditPoints="1" noAdjustHandles="1" noChangeArrowheads="1" noChangeShapeType="1" noTextEdit="1"/>
              </p:cNvSpPr>
              <p:nvPr/>
            </p:nvSpPr>
            <p:spPr>
              <a:xfrm>
                <a:off x="4669235" y="5778925"/>
                <a:ext cx="507439" cy="559166"/>
              </a:xfrm>
              <a:prstGeom prst="round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圓角矩形 67">
                <a:extLst>
                  <a:ext uri="{FF2B5EF4-FFF2-40B4-BE49-F238E27FC236}">
                    <a16:creationId xmlns:a16="http://schemas.microsoft.com/office/drawing/2014/main" id="{10B79AB3-B595-5CC8-07F1-0C6921696A68}"/>
                  </a:ext>
                </a:extLst>
              </p:cNvPr>
              <p:cNvSpPr/>
              <p:nvPr/>
            </p:nvSpPr>
            <p:spPr>
              <a:xfrm>
                <a:off x="5220742" y="4592552"/>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8" name="圓角矩形 67">
                <a:extLst>
                  <a:ext uri="{FF2B5EF4-FFF2-40B4-BE49-F238E27FC236}">
                    <a16:creationId xmlns:a16="http://schemas.microsoft.com/office/drawing/2014/main" id="{10B79AB3-B595-5CC8-07F1-0C6921696A68}"/>
                  </a:ext>
                </a:extLst>
              </p:cNvPr>
              <p:cNvSpPr>
                <a:spLocks noRot="1" noChangeAspect="1" noMove="1" noResize="1" noEditPoints="1" noAdjustHandles="1" noChangeArrowheads="1" noChangeShapeType="1" noTextEdit="1"/>
              </p:cNvSpPr>
              <p:nvPr/>
            </p:nvSpPr>
            <p:spPr>
              <a:xfrm>
                <a:off x="5220742" y="4592552"/>
                <a:ext cx="507439" cy="559166"/>
              </a:xfrm>
              <a:prstGeom prst="round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圓角矩形 68">
                <a:extLst>
                  <a:ext uri="{FF2B5EF4-FFF2-40B4-BE49-F238E27FC236}">
                    <a16:creationId xmlns:a16="http://schemas.microsoft.com/office/drawing/2014/main" id="{9EF4322D-D6E5-1750-B485-AF57048037B1}"/>
                  </a:ext>
                </a:extLst>
              </p:cNvPr>
              <p:cNvSpPr/>
              <p:nvPr/>
            </p:nvSpPr>
            <p:spPr>
              <a:xfrm>
                <a:off x="5227763" y="5183224"/>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9" name="圓角矩形 68">
                <a:extLst>
                  <a:ext uri="{FF2B5EF4-FFF2-40B4-BE49-F238E27FC236}">
                    <a16:creationId xmlns:a16="http://schemas.microsoft.com/office/drawing/2014/main" id="{9EF4322D-D6E5-1750-B485-AF57048037B1}"/>
                  </a:ext>
                </a:extLst>
              </p:cNvPr>
              <p:cNvSpPr>
                <a:spLocks noRot="1" noChangeAspect="1" noMove="1" noResize="1" noEditPoints="1" noAdjustHandles="1" noChangeArrowheads="1" noChangeShapeType="1" noTextEdit="1"/>
              </p:cNvSpPr>
              <p:nvPr/>
            </p:nvSpPr>
            <p:spPr>
              <a:xfrm>
                <a:off x="5227763" y="5183224"/>
                <a:ext cx="507439" cy="559166"/>
              </a:xfrm>
              <a:prstGeom prst="round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圓角矩形 69">
                <a:extLst>
                  <a:ext uri="{FF2B5EF4-FFF2-40B4-BE49-F238E27FC236}">
                    <a16:creationId xmlns:a16="http://schemas.microsoft.com/office/drawing/2014/main" id="{670DA9A2-2EE3-935B-3980-2F6784DB4013}"/>
                  </a:ext>
                </a:extLst>
              </p:cNvPr>
              <p:cNvSpPr/>
              <p:nvPr/>
            </p:nvSpPr>
            <p:spPr>
              <a:xfrm>
                <a:off x="5227764" y="5776593"/>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70" name="圓角矩形 69">
                <a:extLst>
                  <a:ext uri="{FF2B5EF4-FFF2-40B4-BE49-F238E27FC236}">
                    <a16:creationId xmlns:a16="http://schemas.microsoft.com/office/drawing/2014/main" id="{670DA9A2-2EE3-935B-3980-2F6784DB4013}"/>
                  </a:ext>
                </a:extLst>
              </p:cNvPr>
              <p:cNvSpPr>
                <a:spLocks noRot="1" noChangeAspect="1" noMove="1" noResize="1" noEditPoints="1" noAdjustHandles="1" noChangeArrowheads="1" noChangeShapeType="1" noTextEdit="1"/>
              </p:cNvSpPr>
              <p:nvPr/>
            </p:nvSpPr>
            <p:spPr>
              <a:xfrm>
                <a:off x="5227764" y="5776593"/>
                <a:ext cx="507439" cy="559166"/>
              </a:xfrm>
              <a:prstGeom prst="roundRect">
                <a:avLst/>
              </a:prstGeom>
              <a:blipFill>
                <a:blip r:embed="rId9"/>
                <a:stretch>
                  <a:fillRect/>
                </a:stretch>
              </a:blipFill>
            </p:spPr>
            <p:txBody>
              <a:bodyPr/>
              <a:lstStyle/>
              <a:p>
                <a:r>
                  <a:rPr lang="zh-TW" altLang="en-US">
                    <a:noFill/>
                  </a:rPr>
                  <a:t> </a:t>
                </a:r>
              </a:p>
            </p:txBody>
          </p:sp>
        </mc:Fallback>
      </mc:AlternateContent>
      <p:sp>
        <p:nvSpPr>
          <p:cNvPr id="71" name="圓角矩形 70">
            <a:extLst>
              <a:ext uri="{FF2B5EF4-FFF2-40B4-BE49-F238E27FC236}">
                <a16:creationId xmlns:a16="http://schemas.microsoft.com/office/drawing/2014/main" id="{A975B5CA-1F72-1CAE-A766-A9E51284AE11}"/>
              </a:ext>
            </a:extLst>
          </p:cNvPr>
          <p:cNvSpPr/>
          <p:nvPr/>
        </p:nvSpPr>
        <p:spPr>
          <a:xfrm rot="16200000">
            <a:off x="7736702" y="5028376"/>
            <a:ext cx="1732052" cy="860403"/>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820FC983-E9EB-986E-8320-730C60F3B904}"/>
                  </a:ext>
                </a:extLst>
              </p:cNvPr>
              <p:cNvSpPr txBox="1"/>
              <p:nvPr/>
            </p:nvSpPr>
            <p:spPr>
              <a:xfrm>
                <a:off x="8244135" y="5287138"/>
                <a:ext cx="671571" cy="508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TW" altLang="zh-TW" sz="24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TW" sz="2400" b="0" i="1" kern="100" smtClean="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𝑄</m:t>
                          </m:r>
                        </m:sub>
                        <m:sup>
                          <m:r>
                            <a:rPr lang="en-US" altLang="zh-TW" sz="2400" b="0" i="1" kern="100" smtClean="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400" baseline="-25000" dirty="0">
                  <a:solidFill>
                    <a:schemeClr val="bg1"/>
                  </a:solidFill>
                </a:endParaRPr>
              </a:p>
            </p:txBody>
          </p:sp>
        </mc:Choice>
        <mc:Fallback xmlns="">
          <p:sp>
            <p:nvSpPr>
              <p:cNvPr id="72" name="文字方塊 71">
                <a:extLst>
                  <a:ext uri="{FF2B5EF4-FFF2-40B4-BE49-F238E27FC236}">
                    <a16:creationId xmlns:a16="http://schemas.microsoft.com/office/drawing/2014/main" id="{820FC983-E9EB-986E-8320-730C60F3B904}"/>
                  </a:ext>
                </a:extLst>
              </p:cNvPr>
              <p:cNvSpPr txBox="1">
                <a:spLocks noRot="1" noChangeAspect="1" noMove="1" noResize="1" noEditPoints="1" noAdjustHandles="1" noChangeArrowheads="1" noChangeShapeType="1" noTextEdit="1"/>
              </p:cNvSpPr>
              <p:nvPr/>
            </p:nvSpPr>
            <p:spPr>
              <a:xfrm>
                <a:off x="8244135" y="5287138"/>
                <a:ext cx="671571" cy="508344"/>
              </a:xfrm>
              <a:prstGeom prst="rect">
                <a:avLst/>
              </a:prstGeom>
              <a:blipFill>
                <a:blip r:embed="rId10"/>
                <a:stretch>
                  <a:fillRect b="-9756"/>
                </a:stretch>
              </a:blipFill>
            </p:spPr>
            <p:txBody>
              <a:bodyPr/>
              <a:lstStyle/>
              <a:p>
                <a:r>
                  <a:rPr lang="zh-TW" altLang="en-US">
                    <a:noFill/>
                  </a:rPr>
                  <a:t> </a:t>
                </a:r>
              </a:p>
            </p:txBody>
          </p:sp>
        </mc:Fallback>
      </mc:AlternateContent>
      <p:sp>
        <p:nvSpPr>
          <p:cNvPr id="73" name="文字方塊 72">
            <a:extLst>
              <a:ext uri="{FF2B5EF4-FFF2-40B4-BE49-F238E27FC236}">
                <a16:creationId xmlns:a16="http://schemas.microsoft.com/office/drawing/2014/main" id="{58FCE292-5C36-01D3-4887-32FC11865AE0}"/>
              </a:ext>
            </a:extLst>
          </p:cNvPr>
          <p:cNvSpPr txBox="1"/>
          <p:nvPr/>
        </p:nvSpPr>
        <p:spPr>
          <a:xfrm>
            <a:off x="7692738" y="6333426"/>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74" name="文字方塊 73">
            <a:extLst>
              <a:ext uri="{FF2B5EF4-FFF2-40B4-BE49-F238E27FC236}">
                <a16:creationId xmlns:a16="http://schemas.microsoft.com/office/drawing/2014/main" id="{CAC24D79-8DD2-68B4-C1D6-030CDED0A8B0}"/>
              </a:ext>
            </a:extLst>
          </p:cNvPr>
          <p:cNvSpPr txBox="1"/>
          <p:nvPr/>
        </p:nvSpPr>
        <p:spPr>
          <a:xfrm>
            <a:off x="7357076" y="4245986"/>
            <a:ext cx="796820" cy="369332"/>
          </a:xfrm>
          <a:prstGeom prst="rect">
            <a:avLst/>
          </a:prstGeom>
          <a:noFill/>
        </p:spPr>
        <p:txBody>
          <a:bodyPr wrap="square" rtlCol="0">
            <a:spAutoFit/>
          </a:bodyPr>
          <a:lstStyle/>
          <a:p>
            <a:pPr algn="ctr"/>
            <a:r>
              <a:rPr kumimoji="1" lang="en-US" altLang="zh-TW" dirty="0"/>
              <a:t>d</a:t>
            </a:r>
            <a:r>
              <a:rPr kumimoji="1" lang="en-US" altLang="zh-TW" baseline="-25000" dirty="0"/>
              <a:t>k</a:t>
            </a:r>
            <a:r>
              <a:rPr kumimoji="1" lang="en-US" altLang="zh-TW" dirty="0"/>
              <a:t> / 2</a:t>
            </a:r>
            <a:endParaRPr kumimoji="1" lang="zh-TW" altLang="en-US" baseline="-25000" dirty="0"/>
          </a:p>
        </p:txBody>
      </p:sp>
      <p:sp>
        <p:nvSpPr>
          <p:cNvPr id="75" name="文字方塊 74">
            <a:extLst>
              <a:ext uri="{FF2B5EF4-FFF2-40B4-BE49-F238E27FC236}">
                <a16:creationId xmlns:a16="http://schemas.microsoft.com/office/drawing/2014/main" id="{5288BE81-A502-6358-3873-457506E7FC2D}"/>
              </a:ext>
            </a:extLst>
          </p:cNvPr>
          <p:cNvSpPr txBox="1"/>
          <p:nvPr/>
        </p:nvSpPr>
        <p:spPr>
          <a:xfrm>
            <a:off x="4840300" y="6339230"/>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76" name="文字方塊 75">
            <a:extLst>
              <a:ext uri="{FF2B5EF4-FFF2-40B4-BE49-F238E27FC236}">
                <a16:creationId xmlns:a16="http://schemas.microsoft.com/office/drawing/2014/main" id="{A8DABB75-D93B-5672-FA6E-55B8D406D9EE}"/>
              </a:ext>
            </a:extLst>
          </p:cNvPr>
          <p:cNvSpPr txBox="1"/>
          <p:nvPr/>
        </p:nvSpPr>
        <p:spPr>
          <a:xfrm>
            <a:off x="4542266" y="4242728"/>
            <a:ext cx="796820" cy="338554"/>
          </a:xfrm>
          <a:prstGeom prst="rect">
            <a:avLst/>
          </a:prstGeom>
          <a:noFill/>
        </p:spPr>
        <p:txBody>
          <a:bodyPr wrap="square" rtlCol="0">
            <a:spAutoFit/>
          </a:bodyPr>
          <a:lstStyle/>
          <a:p>
            <a:pPr algn="ctr"/>
            <a:r>
              <a:rPr kumimoji="1" lang="en-US" altLang="zh-TW" sz="1600" dirty="0"/>
              <a:t>d</a:t>
            </a:r>
            <a:r>
              <a:rPr kumimoji="1" lang="en-US" altLang="zh-TW" sz="1600" baseline="-25000" dirty="0"/>
              <a:t>k</a:t>
            </a:r>
            <a:r>
              <a:rPr kumimoji="1" lang="en-US" altLang="zh-TW" sz="1600" dirty="0"/>
              <a:t> / 2</a:t>
            </a:r>
            <a:endParaRPr kumimoji="1" lang="zh-TW" altLang="en-US" sz="1600" baseline="-25000" dirty="0"/>
          </a:p>
        </p:txBody>
      </p:sp>
      <p:sp>
        <p:nvSpPr>
          <p:cNvPr id="77" name="文字方塊 76">
            <a:extLst>
              <a:ext uri="{FF2B5EF4-FFF2-40B4-BE49-F238E27FC236}">
                <a16:creationId xmlns:a16="http://schemas.microsoft.com/office/drawing/2014/main" id="{A3C230CA-AB1B-9DAF-A698-851BFA61D0AF}"/>
              </a:ext>
            </a:extLst>
          </p:cNvPr>
          <p:cNvSpPr txBox="1"/>
          <p:nvPr/>
        </p:nvSpPr>
        <p:spPr>
          <a:xfrm>
            <a:off x="5060971" y="4249440"/>
            <a:ext cx="796820" cy="338554"/>
          </a:xfrm>
          <a:prstGeom prst="rect">
            <a:avLst/>
          </a:prstGeom>
          <a:noFill/>
        </p:spPr>
        <p:txBody>
          <a:bodyPr wrap="square" rtlCol="0">
            <a:spAutoFit/>
          </a:bodyPr>
          <a:lstStyle/>
          <a:p>
            <a:pPr algn="ctr"/>
            <a:r>
              <a:rPr kumimoji="1" lang="en-US" altLang="zh-TW" sz="1600" dirty="0"/>
              <a:t>d</a:t>
            </a:r>
            <a:r>
              <a:rPr kumimoji="1" lang="en-US" altLang="zh-TW" sz="1600" baseline="-25000" dirty="0"/>
              <a:t>k</a:t>
            </a:r>
            <a:r>
              <a:rPr kumimoji="1" lang="en-US" altLang="zh-TW" sz="1600" dirty="0"/>
              <a:t> / 2</a:t>
            </a:r>
            <a:endParaRPr kumimoji="1" lang="zh-TW" altLang="en-US" sz="1600" baseline="-25000" dirty="0"/>
          </a:p>
        </p:txBody>
      </p:sp>
    </p:spTree>
    <p:extLst>
      <p:ext uri="{BB962C8B-B14F-4D97-AF65-F5344CB8AC3E}">
        <p14:creationId xmlns:p14="http://schemas.microsoft.com/office/powerpoint/2010/main" val="388449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p:bldP spid="63" grpId="0"/>
      <p:bldP spid="64" grpId="0" animBg="1"/>
      <p:bldP spid="65" grpId="0" animBg="1"/>
      <p:bldP spid="66" grpId="0" animBg="1"/>
      <p:bldP spid="68" grpId="0" animBg="1"/>
      <p:bldP spid="69" grpId="0" animBg="1"/>
      <p:bldP spid="70" grpId="0" animBg="1"/>
      <p:bldP spid="71" grpId="0" animBg="1"/>
      <p:bldP spid="72" grpId="0"/>
      <p:bldP spid="73" grpId="0"/>
      <p:bldP spid="74" grpId="0"/>
      <p:bldP spid="75" grpId="0"/>
      <p:bldP spid="76" grpId="0"/>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66E170-CFBE-86C6-2A74-5D3775D6B69B}"/>
              </a:ext>
            </a:extLst>
          </p:cNvPr>
          <p:cNvSpPr>
            <a:spLocks noGrp="1"/>
          </p:cNvSpPr>
          <p:nvPr>
            <p:ph type="title"/>
          </p:nvPr>
        </p:nvSpPr>
        <p:spPr/>
        <p:txBody>
          <a:bodyPr/>
          <a:lstStyle/>
          <a:p>
            <a:r>
              <a:rPr kumimoji="1" lang="en-US" altLang="zh-TW" dirty="0"/>
              <a:t>Output Dimensions</a:t>
            </a:r>
            <a:endParaRPr kumimoji="1" lang="zh-TW" altLang="en-US" dirty="0"/>
          </a:p>
        </p:txBody>
      </p:sp>
      <p:sp>
        <p:nvSpPr>
          <p:cNvPr id="4" name="投影片編號版面配置區 3">
            <a:extLst>
              <a:ext uri="{FF2B5EF4-FFF2-40B4-BE49-F238E27FC236}">
                <a16:creationId xmlns:a16="http://schemas.microsoft.com/office/drawing/2014/main" id="{7BC772CC-1841-6F48-81A7-ECE7536094AD}"/>
              </a:ext>
            </a:extLst>
          </p:cNvPr>
          <p:cNvSpPr>
            <a:spLocks noGrp="1"/>
          </p:cNvSpPr>
          <p:nvPr>
            <p:ph type="sldNum" sz="quarter" idx="12"/>
          </p:nvPr>
        </p:nvSpPr>
        <p:spPr/>
        <p:txBody>
          <a:bodyPr/>
          <a:lstStyle/>
          <a:p>
            <a:fld id="{6113E31D-E2AB-40D1-8B51-AFA5AFEF393A}" type="slidenum">
              <a:rPr lang="en-US" smtClean="0"/>
              <a:pPr/>
              <a:t>28</a:t>
            </a:fld>
            <a:endParaRPr lang="en-US" dirty="0"/>
          </a:p>
        </p:txBody>
      </p:sp>
      <p:sp>
        <p:nvSpPr>
          <p:cNvPr id="3" name="文字方塊 2">
            <a:extLst>
              <a:ext uri="{FF2B5EF4-FFF2-40B4-BE49-F238E27FC236}">
                <a16:creationId xmlns:a16="http://schemas.microsoft.com/office/drawing/2014/main" id="{A9E8A022-B941-5199-848E-6444585207C1}"/>
              </a:ext>
            </a:extLst>
          </p:cNvPr>
          <p:cNvSpPr txBox="1"/>
          <p:nvPr/>
        </p:nvSpPr>
        <p:spPr>
          <a:xfrm>
            <a:off x="651298" y="1492711"/>
            <a:ext cx="3328957" cy="461665"/>
          </a:xfrm>
          <a:prstGeom prst="rect">
            <a:avLst/>
          </a:prstGeom>
          <a:noFill/>
        </p:spPr>
        <p:txBody>
          <a:bodyPr wrap="square" rtlCol="0">
            <a:spAutoFit/>
          </a:bodyPr>
          <a:lstStyle/>
          <a:p>
            <a:r>
              <a:rPr kumimoji="1" lang="en-US" altLang="zh-TW" sz="2400" b="1" dirty="0"/>
              <a:t>Head = 1 (without MHA)</a:t>
            </a:r>
            <a:endParaRPr kumimoji="1" lang="zh-TW" altLang="en-US" sz="2400" b="1" dirty="0"/>
          </a:p>
        </p:txBody>
      </p:sp>
      <p:sp>
        <p:nvSpPr>
          <p:cNvPr id="7" name="文字方塊 6">
            <a:extLst>
              <a:ext uri="{FF2B5EF4-FFF2-40B4-BE49-F238E27FC236}">
                <a16:creationId xmlns:a16="http://schemas.microsoft.com/office/drawing/2014/main" id="{FAE98EFC-9765-E89A-B0EF-CF82BFF27239}"/>
              </a:ext>
            </a:extLst>
          </p:cNvPr>
          <p:cNvSpPr txBox="1"/>
          <p:nvPr/>
        </p:nvSpPr>
        <p:spPr>
          <a:xfrm>
            <a:off x="664196" y="4265384"/>
            <a:ext cx="2777195" cy="461665"/>
          </a:xfrm>
          <a:prstGeom prst="rect">
            <a:avLst/>
          </a:prstGeom>
          <a:noFill/>
        </p:spPr>
        <p:txBody>
          <a:bodyPr wrap="square" rtlCol="0">
            <a:spAutoFit/>
          </a:bodyPr>
          <a:lstStyle/>
          <a:p>
            <a:r>
              <a:rPr kumimoji="1" lang="en-US" altLang="zh-TW" sz="2400" b="1" dirty="0"/>
              <a:t>Head = 2 (with MHA)</a:t>
            </a:r>
            <a:endParaRPr kumimoji="1" lang="zh-TW" altLang="en-US" sz="2400" b="1" dirty="0"/>
          </a:p>
        </p:txBody>
      </p:sp>
      <mc:AlternateContent xmlns:mc="http://schemas.openxmlformats.org/markup-compatibility/2006" xmlns:a14="http://schemas.microsoft.com/office/drawing/2010/main">
        <mc:Choice Requires="a14">
          <p:sp>
            <p:nvSpPr>
              <p:cNvPr id="8" name="圓角矩形 7">
                <a:extLst>
                  <a:ext uri="{FF2B5EF4-FFF2-40B4-BE49-F238E27FC236}">
                    <a16:creationId xmlns:a16="http://schemas.microsoft.com/office/drawing/2014/main" id="{A055C0AB-60D4-1636-4C3D-68244E7A2736}"/>
                  </a:ext>
                </a:extLst>
              </p:cNvPr>
              <p:cNvSpPr/>
              <p:nvPr/>
            </p:nvSpPr>
            <p:spPr>
              <a:xfrm>
                <a:off x="1976293" y="5646276"/>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8" name="圓角矩形 7">
                <a:extLst>
                  <a:ext uri="{FF2B5EF4-FFF2-40B4-BE49-F238E27FC236}">
                    <a16:creationId xmlns:a16="http://schemas.microsoft.com/office/drawing/2014/main" id="{A055C0AB-60D4-1636-4C3D-68244E7A2736}"/>
                  </a:ext>
                </a:extLst>
              </p:cNvPr>
              <p:cNvSpPr>
                <a:spLocks noRot="1" noChangeAspect="1" noMove="1" noResize="1" noEditPoints="1" noAdjustHandles="1" noChangeArrowheads="1" noChangeShapeType="1" noTextEdit="1"/>
              </p:cNvSpPr>
              <p:nvPr/>
            </p:nvSpPr>
            <p:spPr>
              <a:xfrm>
                <a:off x="1976293" y="5646276"/>
                <a:ext cx="533400" cy="561975"/>
              </a:xfrm>
              <a:prstGeom prst="round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圓角矩形 8">
                <a:extLst>
                  <a:ext uri="{FF2B5EF4-FFF2-40B4-BE49-F238E27FC236}">
                    <a16:creationId xmlns:a16="http://schemas.microsoft.com/office/drawing/2014/main" id="{EA15B147-BC5B-A6A6-211A-BD5827EBABF5}"/>
                  </a:ext>
                </a:extLst>
              </p:cNvPr>
              <p:cNvSpPr/>
              <p:nvPr/>
            </p:nvSpPr>
            <p:spPr>
              <a:xfrm>
                <a:off x="1976293" y="5084301"/>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9" name="圓角矩形 8">
                <a:extLst>
                  <a:ext uri="{FF2B5EF4-FFF2-40B4-BE49-F238E27FC236}">
                    <a16:creationId xmlns:a16="http://schemas.microsoft.com/office/drawing/2014/main" id="{EA15B147-BC5B-A6A6-211A-BD5827EBABF5}"/>
                  </a:ext>
                </a:extLst>
              </p:cNvPr>
              <p:cNvSpPr>
                <a:spLocks noRot="1" noChangeAspect="1" noMove="1" noResize="1" noEditPoints="1" noAdjustHandles="1" noChangeArrowheads="1" noChangeShapeType="1" noTextEdit="1"/>
              </p:cNvSpPr>
              <p:nvPr/>
            </p:nvSpPr>
            <p:spPr>
              <a:xfrm>
                <a:off x="1976293" y="5084301"/>
                <a:ext cx="533400" cy="561975"/>
              </a:xfrm>
              <a:prstGeom prst="roundRect">
                <a:avLst/>
              </a:prstGeom>
              <a:blipFill>
                <a:blip r:embed="rId3"/>
                <a:stretch>
                  <a:fillRect/>
                </a:stretch>
              </a:blipFill>
            </p:spPr>
            <p:txBody>
              <a:bodyPr/>
              <a:lstStyle/>
              <a:p>
                <a:r>
                  <a:rPr lang="zh-TW" altLang="en-US">
                    <a:noFill/>
                  </a:rPr>
                  <a:t> </a:t>
                </a:r>
              </a:p>
            </p:txBody>
          </p:sp>
        </mc:Fallback>
      </mc:AlternateContent>
      <p:sp>
        <p:nvSpPr>
          <p:cNvPr id="24" name="圓角矩形 23">
            <a:extLst>
              <a:ext uri="{FF2B5EF4-FFF2-40B4-BE49-F238E27FC236}">
                <a16:creationId xmlns:a16="http://schemas.microsoft.com/office/drawing/2014/main" id="{43D6FDF4-32C4-8668-30C3-51F76856F56F}"/>
              </a:ext>
            </a:extLst>
          </p:cNvPr>
          <p:cNvSpPr/>
          <p:nvPr/>
        </p:nvSpPr>
        <p:spPr>
          <a:xfrm>
            <a:off x="1940213" y="2311628"/>
            <a:ext cx="533400" cy="11173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26" name="圓角矩形 25">
            <a:extLst>
              <a:ext uri="{FF2B5EF4-FFF2-40B4-BE49-F238E27FC236}">
                <a16:creationId xmlns:a16="http://schemas.microsoft.com/office/drawing/2014/main" id="{1453DD7E-9694-FDEC-0E5F-7DA33AC27E9B}"/>
              </a:ext>
            </a:extLst>
          </p:cNvPr>
          <p:cNvSpPr/>
          <p:nvPr/>
        </p:nvSpPr>
        <p:spPr>
          <a:xfrm rot="16200000">
            <a:off x="3219958" y="2314933"/>
            <a:ext cx="1117372" cy="1110761"/>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9B947F8A-DF8B-1BBD-5A1A-C9AAB3EB2BFD}"/>
              </a:ext>
            </a:extLst>
          </p:cNvPr>
          <p:cNvSpPr txBox="1"/>
          <p:nvPr/>
        </p:nvSpPr>
        <p:spPr>
          <a:xfrm>
            <a:off x="3514128" y="2648214"/>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O</a:t>
            </a:r>
            <a:endParaRPr kumimoji="1" lang="zh-TW" altLang="en-US" sz="2400" baseline="-25000" dirty="0">
              <a:solidFill>
                <a:schemeClr val="bg1"/>
              </a:solidFill>
            </a:endParaRPr>
          </a:p>
        </p:txBody>
      </p:sp>
      <p:sp>
        <p:nvSpPr>
          <p:cNvPr id="28" name="圓角矩形 27">
            <a:extLst>
              <a:ext uri="{FF2B5EF4-FFF2-40B4-BE49-F238E27FC236}">
                <a16:creationId xmlns:a16="http://schemas.microsoft.com/office/drawing/2014/main" id="{92DB9608-2D01-D3C8-372F-60AB4D9C7430}"/>
              </a:ext>
            </a:extLst>
          </p:cNvPr>
          <p:cNvSpPr/>
          <p:nvPr/>
        </p:nvSpPr>
        <p:spPr>
          <a:xfrm rot="16200000">
            <a:off x="3219957" y="5087607"/>
            <a:ext cx="1117372" cy="1110761"/>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D3157949-CFDA-0920-72FC-6161C7D6617B}"/>
              </a:ext>
            </a:extLst>
          </p:cNvPr>
          <p:cNvSpPr txBox="1"/>
          <p:nvPr/>
        </p:nvSpPr>
        <p:spPr>
          <a:xfrm>
            <a:off x="3514127" y="5420888"/>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O</a:t>
            </a:r>
            <a:endParaRPr kumimoji="1" lang="zh-TW" altLang="en-US" sz="2400" baseline="-25000" dirty="0">
              <a:solidFill>
                <a:schemeClr val="bg1"/>
              </a:solidFill>
            </a:endParaRPr>
          </a:p>
        </p:txBody>
      </p:sp>
      <p:sp>
        <p:nvSpPr>
          <p:cNvPr id="30" name="圓角矩形 29">
            <a:extLst>
              <a:ext uri="{FF2B5EF4-FFF2-40B4-BE49-F238E27FC236}">
                <a16:creationId xmlns:a16="http://schemas.microsoft.com/office/drawing/2014/main" id="{0C0AB7C3-752C-EB7D-544B-0EB683CEFAE7}"/>
              </a:ext>
            </a:extLst>
          </p:cNvPr>
          <p:cNvSpPr/>
          <p:nvPr/>
        </p:nvSpPr>
        <p:spPr>
          <a:xfrm>
            <a:off x="5261840" y="5084301"/>
            <a:ext cx="533400" cy="11173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31" name="圓角矩形 30">
            <a:extLst>
              <a:ext uri="{FF2B5EF4-FFF2-40B4-BE49-F238E27FC236}">
                <a16:creationId xmlns:a16="http://schemas.microsoft.com/office/drawing/2014/main" id="{806A0C68-2B8F-79B4-2661-9465ABBA2010}"/>
              </a:ext>
            </a:extLst>
          </p:cNvPr>
          <p:cNvSpPr/>
          <p:nvPr/>
        </p:nvSpPr>
        <p:spPr>
          <a:xfrm>
            <a:off x="5261840" y="2320360"/>
            <a:ext cx="533400" cy="11173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32" name="文字方塊 31">
            <a:extLst>
              <a:ext uri="{FF2B5EF4-FFF2-40B4-BE49-F238E27FC236}">
                <a16:creationId xmlns:a16="http://schemas.microsoft.com/office/drawing/2014/main" id="{869E164E-F6CD-A6B4-D09F-E7D260707004}"/>
              </a:ext>
            </a:extLst>
          </p:cNvPr>
          <p:cNvSpPr txBox="1"/>
          <p:nvPr/>
        </p:nvSpPr>
        <p:spPr>
          <a:xfrm>
            <a:off x="2703919" y="2648214"/>
            <a:ext cx="283955" cy="461665"/>
          </a:xfrm>
          <a:prstGeom prst="rect">
            <a:avLst/>
          </a:prstGeom>
          <a:noFill/>
        </p:spPr>
        <p:txBody>
          <a:bodyPr wrap="square" rtlCol="0">
            <a:spAutoFit/>
          </a:bodyPr>
          <a:lstStyle/>
          <a:p>
            <a:r>
              <a:rPr kumimoji="1" lang="en-US" altLang="zh-TW" sz="2400" dirty="0"/>
              <a:t>X</a:t>
            </a:r>
            <a:endParaRPr kumimoji="1" lang="zh-TW" altLang="en-US" sz="2400" dirty="0"/>
          </a:p>
        </p:txBody>
      </p:sp>
      <p:sp>
        <p:nvSpPr>
          <p:cNvPr id="33" name="文字方塊 32">
            <a:extLst>
              <a:ext uri="{FF2B5EF4-FFF2-40B4-BE49-F238E27FC236}">
                <a16:creationId xmlns:a16="http://schemas.microsoft.com/office/drawing/2014/main" id="{24AE01C6-7D31-3429-6EA3-72AA1B146E4F}"/>
              </a:ext>
            </a:extLst>
          </p:cNvPr>
          <p:cNvSpPr txBox="1"/>
          <p:nvPr/>
        </p:nvSpPr>
        <p:spPr>
          <a:xfrm>
            <a:off x="4557724" y="2648214"/>
            <a:ext cx="283955" cy="461665"/>
          </a:xfrm>
          <a:prstGeom prst="rect">
            <a:avLst/>
          </a:prstGeom>
          <a:noFill/>
        </p:spPr>
        <p:txBody>
          <a:bodyPr wrap="square" rtlCol="0">
            <a:spAutoFit/>
          </a:bodyPr>
          <a:lstStyle/>
          <a:p>
            <a:r>
              <a:rPr kumimoji="1" lang="en-US" altLang="zh-TW" sz="2400" b="1" dirty="0"/>
              <a:t>=</a:t>
            </a:r>
            <a:endParaRPr kumimoji="1" lang="zh-TW" altLang="en-US" sz="2400" b="1" dirty="0"/>
          </a:p>
        </p:txBody>
      </p:sp>
      <p:sp>
        <p:nvSpPr>
          <p:cNvPr id="34" name="文字方塊 33">
            <a:extLst>
              <a:ext uri="{FF2B5EF4-FFF2-40B4-BE49-F238E27FC236}">
                <a16:creationId xmlns:a16="http://schemas.microsoft.com/office/drawing/2014/main" id="{480FC514-61AA-6A3E-3BE3-F6DB3F113ACB}"/>
              </a:ext>
            </a:extLst>
          </p:cNvPr>
          <p:cNvSpPr txBox="1"/>
          <p:nvPr/>
        </p:nvSpPr>
        <p:spPr>
          <a:xfrm>
            <a:off x="2703919" y="5448171"/>
            <a:ext cx="283955" cy="461665"/>
          </a:xfrm>
          <a:prstGeom prst="rect">
            <a:avLst/>
          </a:prstGeom>
          <a:noFill/>
        </p:spPr>
        <p:txBody>
          <a:bodyPr wrap="square" rtlCol="0">
            <a:spAutoFit/>
          </a:bodyPr>
          <a:lstStyle/>
          <a:p>
            <a:r>
              <a:rPr kumimoji="1" lang="en-US" altLang="zh-TW" sz="2400" dirty="0"/>
              <a:t>X</a:t>
            </a:r>
            <a:endParaRPr kumimoji="1" lang="zh-TW" altLang="en-US" sz="2400" dirty="0"/>
          </a:p>
        </p:txBody>
      </p:sp>
      <p:sp>
        <p:nvSpPr>
          <p:cNvPr id="35" name="文字方塊 34">
            <a:extLst>
              <a:ext uri="{FF2B5EF4-FFF2-40B4-BE49-F238E27FC236}">
                <a16:creationId xmlns:a16="http://schemas.microsoft.com/office/drawing/2014/main" id="{F4E15EA7-5783-1839-7B50-8F612FFEC354}"/>
              </a:ext>
            </a:extLst>
          </p:cNvPr>
          <p:cNvSpPr txBox="1"/>
          <p:nvPr/>
        </p:nvSpPr>
        <p:spPr>
          <a:xfrm>
            <a:off x="4557724" y="5448171"/>
            <a:ext cx="283955" cy="461665"/>
          </a:xfrm>
          <a:prstGeom prst="rect">
            <a:avLst/>
          </a:prstGeom>
          <a:noFill/>
        </p:spPr>
        <p:txBody>
          <a:bodyPr wrap="square" rtlCol="0">
            <a:spAutoFit/>
          </a:bodyPr>
          <a:lstStyle/>
          <a:p>
            <a:r>
              <a:rPr kumimoji="1" lang="en-US" altLang="zh-TW" sz="2400" b="1" dirty="0"/>
              <a:t>=</a:t>
            </a:r>
            <a:endParaRPr kumimoji="1" lang="zh-TW" altLang="en-US" sz="2400" b="1" dirty="0"/>
          </a:p>
        </p:txBody>
      </p:sp>
      <p:sp>
        <p:nvSpPr>
          <p:cNvPr id="36" name="AutoShape 2" descr="d7fb8885690247c9a26854846b52276f">
            <a:extLst>
              <a:ext uri="{FF2B5EF4-FFF2-40B4-BE49-F238E27FC236}">
                <a16:creationId xmlns:a16="http://schemas.microsoft.com/office/drawing/2014/main" id="{C45400A9-B020-DF3B-5CC5-365CB6BEB94F}"/>
              </a:ext>
            </a:extLst>
          </p:cNvPr>
          <p:cNvSpPr>
            <a:spLocks noChangeAspect="1" noChangeArrowheads="1"/>
          </p:cNvSpPr>
          <p:nvPr/>
        </p:nvSpPr>
        <p:spPr bwMode="auto">
          <a:xfrm>
            <a:off x="5185064" y="354923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37" name="AutoShape 4" descr="d7fb8885690247c9a26854846b52276f">
            <a:extLst>
              <a:ext uri="{FF2B5EF4-FFF2-40B4-BE49-F238E27FC236}">
                <a16:creationId xmlns:a16="http://schemas.microsoft.com/office/drawing/2014/main" id="{CABA0668-9CBC-CFE7-28ED-2C9402C44F37}"/>
              </a:ext>
            </a:extLst>
          </p:cNvPr>
          <p:cNvSpPr>
            <a:spLocks noChangeAspect="1" noChangeArrowheads="1"/>
          </p:cNvSpPr>
          <p:nvPr/>
        </p:nvSpPr>
        <p:spPr bwMode="auto">
          <a:xfrm>
            <a:off x="3989633" y="2353802"/>
            <a:ext cx="1652631" cy="16526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38" name="圖片 37">
            <a:extLst>
              <a:ext uri="{FF2B5EF4-FFF2-40B4-BE49-F238E27FC236}">
                <a16:creationId xmlns:a16="http://schemas.microsoft.com/office/drawing/2014/main" id="{1F458F9F-6DF1-E55D-CFA3-7BAD84050FB5}"/>
              </a:ext>
            </a:extLst>
          </p:cNvPr>
          <p:cNvPicPr>
            <a:picLocks noChangeAspect="1"/>
          </p:cNvPicPr>
          <p:nvPr/>
        </p:nvPicPr>
        <p:blipFill>
          <a:blip r:embed="rId4"/>
          <a:stretch>
            <a:fillRect/>
          </a:stretch>
        </p:blipFill>
        <p:spPr>
          <a:xfrm>
            <a:off x="6909001" y="2389041"/>
            <a:ext cx="2982591" cy="3752686"/>
          </a:xfrm>
          <a:prstGeom prst="rect">
            <a:avLst/>
          </a:prstGeom>
        </p:spPr>
      </p:pic>
      <p:pic>
        <p:nvPicPr>
          <p:cNvPr id="39" name="內容版面配置區 12">
            <a:extLst>
              <a:ext uri="{FF2B5EF4-FFF2-40B4-BE49-F238E27FC236}">
                <a16:creationId xmlns:a16="http://schemas.microsoft.com/office/drawing/2014/main" id="{B6453C47-A2C4-E380-5C64-D12AED88AB3D}"/>
              </a:ext>
            </a:extLst>
          </p:cNvPr>
          <p:cNvPicPr>
            <a:picLocks noGrp="1" noChangeAspect="1"/>
          </p:cNvPicPr>
          <p:nvPr>
            <p:ph idx="1"/>
          </p:nvPr>
        </p:nvPicPr>
        <p:blipFill rotWithShape="1">
          <a:blip r:embed="rId5"/>
          <a:srcRect b="50000"/>
          <a:stretch/>
        </p:blipFill>
        <p:spPr>
          <a:xfrm>
            <a:off x="5521037" y="432020"/>
            <a:ext cx="5815012" cy="455134"/>
          </a:xfrm>
          <a:prstGeom prst="rect">
            <a:avLst/>
          </a:prstGeom>
        </p:spPr>
      </p:pic>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9ED5424F-F1BD-C336-BC95-5AB8845522EB}"/>
                  </a:ext>
                </a:extLst>
              </p:cNvPr>
              <p:cNvSpPr txBox="1"/>
              <p:nvPr/>
            </p:nvSpPr>
            <p:spPr>
              <a:xfrm>
                <a:off x="9556176" y="4425603"/>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40" name="文字方塊 39">
                <a:extLst>
                  <a:ext uri="{FF2B5EF4-FFF2-40B4-BE49-F238E27FC236}">
                    <a16:creationId xmlns:a16="http://schemas.microsoft.com/office/drawing/2014/main" id="{9ED5424F-F1BD-C336-BC95-5AB8845522EB}"/>
                  </a:ext>
                </a:extLst>
              </p:cNvPr>
              <p:cNvSpPr txBox="1">
                <a:spLocks noRot="1" noChangeAspect="1" noMove="1" noResize="1" noEditPoints="1" noAdjustHandles="1" noChangeArrowheads="1" noChangeShapeType="1" noTextEdit="1"/>
              </p:cNvSpPr>
              <p:nvPr/>
            </p:nvSpPr>
            <p:spPr>
              <a:xfrm>
                <a:off x="9556176" y="4425603"/>
                <a:ext cx="1489643" cy="374270"/>
              </a:xfrm>
              <a:prstGeom prst="rect">
                <a:avLst/>
              </a:prstGeom>
              <a:blipFill>
                <a:blip r:embed="rId6"/>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5437046D-A1E6-41FB-BF8F-92ECD8F49F92}"/>
                  </a:ext>
                </a:extLst>
              </p:cNvPr>
              <p:cNvSpPr txBox="1"/>
              <p:nvPr/>
            </p:nvSpPr>
            <p:spPr>
              <a:xfrm>
                <a:off x="9709125" y="4130258"/>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2</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41" name="文字方塊 40">
                <a:extLst>
                  <a:ext uri="{FF2B5EF4-FFF2-40B4-BE49-F238E27FC236}">
                    <a16:creationId xmlns:a16="http://schemas.microsoft.com/office/drawing/2014/main" id="{5437046D-A1E6-41FB-BF8F-92ECD8F49F92}"/>
                  </a:ext>
                </a:extLst>
              </p:cNvPr>
              <p:cNvSpPr txBox="1">
                <a:spLocks noRot="1" noChangeAspect="1" noMove="1" noResize="1" noEditPoints="1" noAdjustHandles="1" noChangeArrowheads="1" noChangeShapeType="1" noTextEdit="1"/>
              </p:cNvSpPr>
              <p:nvPr/>
            </p:nvSpPr>
            <p:spPr>
              <a:xfrm>
                <a:off x="9709125" y="4130258"/>
                <a:ext cx="1489643" cy="374270"/>
              </a:xfrm>
              <a:prstGeom prst="rect">
                <a:avLst/>
              </a:prstGeom>
              <a:blipFill>
                <a:blip r:embed="rId7"/>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42585FA2-B896-B911-F3CF-7F2256F1520B}"/>
                  </a:ext>
                </a:extLst>
              </p:cNvPr>
              <p:cNvSpPr txBox="1"/>
              <p:nvPr/>
            </p:nvSpPr>
            <p:spPr>
              <a:xfrm>
                <a:off x="9891592" y="3725634"/>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h</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42" name="文字方塊 41">
                <a:extLst>
                  <a:ext uri="{FF2B5EF4-FFF2-40B4-BE49-F238E27FC236}">
                    <a16:creationId xmlns:a16="http://schemas.microsoft.com/office/drawing/2014/main" id="{42585FA2-B896-B911-F3CF-7F2256F1520B}"/>
                  </a:ext>
                </a:extLst>
              </p:cNvPr>
              <p:cNvSpPr txBox="1">
                <a:spLocks noRot="1" noChangeAspect="1" noMove="1" noResize="1" noEditPoints="1" noAdjustHandles="1" noChangeArrowheads="1" noChangeShapeType="1" noTextEdit="1"/>
              </p:cNvSpPr>
              <p:nvPr/>
            </p:nvSpPr>
            <p:spPr>
              <a:xfrm>
                <a:off x="9891592" y="3725634"/>
                <a:ext cx="1489643" cy="374270"/>
              </a:xfrm>
              <a:prstGeom prst="rect">
                <a:avLst/>
              </a:prstGeom>
              <a:blipFill>
                <a:blip r:embed="rId8"/>
                <a:stretch>
                  <a:fillRect b="-12903"/>
                </a:stretch>
              </a:blipFill>
            </p:spPr>
            <p:txBody>
              <a:bodyPr/>
              <a:lstStyle/>
              <a:p>
                <a:r>
                  <a:rPr lang="zh-TW" altLang="en-US">
                    <a:noFill/>
                  </a:rPr>
                  <a:t> </a:t>
                </a:r>
              </a:p>
            </p:txBody>
          </p:sp>
        </mc:Fallback>
      </mc:AlternateContent>
      <p:sp>
        <p:nvSpPr>
          <p:cNvPr id="43" name="文字方塊 42">
            <a:extLst>
              <a:ext uri="{FF2B5EF4-FFF2-40B4-BE49-F238E27FC236}">
                <a16:creationId xmlns:a16="http://schemas.microsoft.com/office/drawing/2014/main" id="{DC807219-1A4A-E8F1-8769-9756C391D4FB}"/>
              </a:ext>
            </a:extLst>
          </p:cNvPr>
          <p:cNvSpPr txBox="1"/>
          <p:nvPr/>
        </p:nvSpPr>
        <p:spPr>
          <a:xfrm>
            <a:off x="10148051" y="3891114"/>
            <a:ext cx="305895" cy="374270"/>
          </a:xfrm>
          <a:prstGeom prst="rect">
            <a:avLst/>
          </a:prstGeom>
          <a:noFill/>
        </p:spPr>
        <p:txBody>
          <a:bodyPr wrap="square" rtlCol="0">
            <a:spAutoFit/>
          </a:bodyPr>
          <a:lstStyle/>
          <a:p>
            <a:r>
              <a:rPr kumimoji="1" lang="en-US" altLang="zh-TW" dirty="0"/>
              <a:t>...</a:t>
            </a:r>
            <a:endParaRPr kumimoji="1" lang="zh-TW" altLang="en-US" dirty="0"/>
          </a:p>
        </p:txBody>
      </p:sp>
      <p:sp>
        <p:nvSpPr>
          <p:cNvPr id="44" name="矩形 43">
            <a:extLst>
              <a:ext uri="{FF2B5EF4-FFF2-40B4-BE49-F238E27FC236}">
                <a16:creationId xmlns:a16="http://schemas.microsoft.com/office/drawing/2014/main" id="{AE13FBD4-2A24-CB1C-A77B-97D0A707C1A9}"/>
              </a:ext>
            </a:extLst>
          </p:cNvPr>
          <p:cNvSpPr/>
          <p:nvPr/>
        </p:nvSpPr>
        <p:spPr>
          <a:xfrm flipV="1">
            <a:off x="7917740" y="323072"/>
            <a:ext cx="2549216"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x</a:t>
            </a:r>
            <a:endParaRPr kumimoji="1" lang="zh-TW" altLang="en-US" dirty="0"/>
          </a:p>
        </p:txBody>
      </p: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8598CBA4-5794-ECD7-BD95-83E8E5354DE8}"/>
                  </a:ext>
                </a:extLst>
              </p:cNvPr>
              <p:cNvSpPr txBox="1"/>
              <p:nvPr/>
            </p:nvSpPr>
            <p:spPr>
              <a:xfrm>
                <a:off x="8336177" y="975208"/>
                <a:ext cx="1450077"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h</m:t>
                          </m:r>
                          <m:r>
                            <a:rPr kumimoji="1" lang="en-US" altLang="zh-TW" b="0" i="1" smtClean="0">
                              <a:solidFill>
                                <a:srgbClr val="FF9300"/>
                              </a:solidFill>
                              <a:latin typeface="Cambria Math" panose="02040503050406030204" pitchFamily="18" charset="0"/>
                              <a:ea typeface="Cambria Math" panose="02040503050406030204" pitchFamily="18" charset="0"/>
                            </a:rPr>
                            <m:t>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m:t>
                          </m:r>
                        </m:sup>
                      </m:sSup>
                    </m:oMath>
                  </m:oMathPara>
                </a14:m>
                <a:endParaRPr kumimoji="1" lang="zh-TW" altLang="en-US" dirty="0">
                  <a:solidFill>
                    <a:srgbClr val="FF9300"/>
                  </a:solidFill>
                </a:endParaRPr>
              </a:p>
            </p:txBody>
          </p:sp>
        </mc:Choice>
        <mc:Fallback xmlns="">
          <p:sp>
            <p:nvSpPr>
              <p:cNvPr id="45" name="文字方塊 44">
                <a:extLst>
                  <a:ext uri="{FF2B5EF4-FFF2-40B4-BE49-F238E27FC236}">
                    <a16:creationId xmlns:a16="http://schemas.microsoft.com/office/drawing/2014/main" id="{8598CBA4-5794-ECD7-BD95-83E8E5354DE8}"/>
                  </a:ext>
                </a:extLst>
              </p:cNvPr>
              <p:cNvSpPr txBox="1">
                <a:spLocks noRot="1" noChangeAspect="1" noMove="1" noResize="1" noEditPoints="1" noAdjustHandles="1" noChangeArrowheads="1" noChangeShapeType="1" noTextEdit="1"/>
              </p:cNvSpPr>
              <p:nvPr/>
            </p:nvSpPr>
            <p:spPr>
              <a:xfrm>
                <a:off x="8336177" y="975208"/>
                <a:ext cx="1450077" cy="380810"/>
              </a:xfrm>
              <a:prstGeom prst="rect">
                <a:avLst/>
              </a:prstGeom>
              <a:blipFill>
                <a:blip r:embed="rId9"/>
                <a:stretch>
                  <a:fillRect b="-16129"/>
                </a:stretch>
              </a:blipFill>
            </p:spPr>
            <p:txBody>
              <a:bodyPr/>
              <a:lstStyle/>
              <a:p>
                <a:r>
                  <a:rPr lang="zh-TW" altLang="en-US">
                    <a:noFill/>
                  </a:rPr>
                  <a:t> </a:t>
                </a:r>
              </a:p>
            </p:txBody>
          </p:sp>
        </mc:Fallback>
      </mc:AlternateContent>
      <p:sp>
        <p:nvSpPr>
          <p:cNvPr id="46" name="矩形 45">
            <a:extLst>
              <a:ext uri="{FF2B5EF4-FFF2-40B4-BE49-F238E27FC236}">
                <a16:creationId xmlns:a16="http://schemas.microsoft.com/office/drawing/2014/main" id="{8723F714-7EB9-75FF-A17D-BAF9FF4F2AEA}"/>
              </a:ext>
            </a:extLst>
          </p:cNvPr>
          <p:cNvSpPr/>
          <p:nvPr/>
        </p:nvSpPr>
        <p:spPr>
          <a:xfrm flipV="1">
            <a:off x="10429583" y="323072"/>
            <a:ext cx="507484" cy="564082"/>
          </a:xfrm>
          <a:prstGeom prst="rect">
            <a:avLst/>
          </a:prstGeom>
          <a:no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x</a:t>
            </a:r>
            <a:endParaRPr kumimoji="1" lang="zh-TW" altLang="en-US" dirty="0"/>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E5BA9FDF-BB2C-9479-4F17-6B59FBD0ABCD}"/>
                  </a:ext>
                </a:extLst>
              </p:cNvPr>
              <p:cNvSpPr txBox="1"/>
              <p:nvPr/>
            </p:nvSpPr>
            <p:spPr>
              <a:xfrm>
                <a:off x="9981405" y="932184"/>
                <a:ext cx="1682832" cy="3879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0070C0"/>
                          </a:solidFill>
                          <a:latin typeface="Cambria Math" panose="02040503050406030204" pitchFamily="18" charset="0"/>
                        </a:rPr>
                        <m:t>∈</m:t>
                      </m:r>
                      <m:r>
                        <a:rPr kumimoji="1" lang="en-US" altLang="zh-TW" b="0" i="1" smtClean="0">
                          <a:solidFill>
                            <a:srgbClr val="0070C0"/>
                          </a:solidFill>
                          <a:latin typeface="Cambria Math" panose="02040503050406030204" pitchFamily="18" charset="0"/>
                        </a:rPr>
                        <m:t> </m:t>
                      </m:r>
                      <m:sSup>
                        <m:sSupPr>
                          <m:ctrlPr>
                            <a:rPr kumimoji="1" lang="en-US" altLang="zh-TW" b="0" i="1" smtClean="0">
                              <a:solidFill>
                                <a:srgbClr val="0070C0"/>
                              </a:solidFill>
                              <a:latin typeface="Cambria Math" panose="02040503050406030204" pitchFamily="18" charset="0"/>
                              <a:ea typeface="Cambria Math" panose="02040503050406030204" pitchFamily="18" charset="0"/>
                            </a:rPr>
                          </m:ctrlPr>
                        </m:sSupPr>
                        <m:e>
                          <m:r>
                            <a:rPr kumimoji="1" lang="en-US" altLang="zh-TW" b="0" i="1" smtClean="0">
                              <a:solidFill>
                                <a:srgbClr val="0070C0"/>
                              </a:solidFill>
                              <a:latin typeface="Cambria Math" panose="02040503050406030204" pitchFamily="18" charset="0"/>
                              <a:ea typeface="Cambria Math" panose="02040503050406030204" pitchFamily="18" charset="0"/>
                            </a:rPr>
                            <m:t>ℝ</m:t>
                          </m:r>
                        </m:e>
                        <m:sup>
                          <m:d>
                            <m:dPr>
                              <m:ctrlPr>
                                <a:rPr kumimoji="1" lang="en-US" altLang="zh-TW" b="0" i="1" smtClean="0">
                                  <a:solidFill>
                                    <a:srgbClr val="0070C0"/>
                                  </a:solidFill>
                                  <a:latin typeface="Cambria Math" panose="02040503050406030204" pitchFamily="18" charset="0"/>
                                  <a:ea typeface="Cambria Math" panose="02040503050406030204" pitchFamily="18" charset="0"/>
                                </a:rPr>
                              </m:ctrlPr>
                            </m:dPr>
                            <m:e>
                              <m:r>
                                <a:rPr kumimoji="1" lang="en-US" altLang="zh-TW" b="0" i="1" smtClean="0">
                                  <a:solidFill>
                                    <a:srgbClr val="0070C0"/>
                                  </a:solidFill>
                                  <a:latin typeface="Cambria Math" panose="02040503050406030204" pitchFamily="18" charset="0"/>
                                  <a:ea typeface="Cambria Math" panose="02040503050406030204" pitchFamily="18" charset="0"/>
                                </a:rPr>
                                <m:t>h</m:t>
                              </m:r>
                              <m:r>
                                <a:rPr kumimoji="1" lang="en-US" altLang="zh-TW" b="0" i="1" smtClean="0">
                                  <a:solidFill>
                                    <a:srgbClr val="0070C0"/>
                                  </a:solidFill>
                                  <a:latin typeface="Cambria Math" panose="02040503050406030204" pitchFamily="18" charset="0"/>
                                  <a:ea typeface="Cambria Math" panose="02040503050406030204" pitchFamily="18" charset="0"/>
                                </a:rPr>
                                <m:t> ⋅</m:t>
                              </m:r>
                              <m:r>
                                <a:rPr kumimoji="1" lang="en-US" altLang="zh-TW" b="0" i="1" smtClean="0">
                                  <a:solidFill>
                                    <a:srgbClr val="0070C0"/>
                                  </a:solidFill>
                                  <a:latin typeface="Cambria Math" panose="02040503050406030204" pitchFamily="18" charset="0"/>
                                  <a:ea typeface="Cambria Math" panose="02040503050406030204" pitchFamily="18" charset="0"/>
                                </a:rPr>
                                <m:t>𝑑</m:t>
                              </m:r>
                            </m:e>
                          </m:d>
                          <m:r>
                            <a:rPr kumimoji="1" lang="en-US" altLang="zh-TW" b="0" i="1" smtClean="0">
                              <a:solidFill>
                                <a:srgbClr val="0070C0"/>
                              </a:solidFill>
                              <a:latin typeface="Cambria Math" panose="02040503050406030204" pitchFamily="18" charset="0"/>
                              <a:ea typeface="Cambria Math" panose="02040503050406030204" pitchFamily="18" charset="0"/>
                            </a:rPr>
                            <m:t> × </m:t>
                          </m:r>
                          <m:sSub>
                            <m:sSubPr>
                              <m:ctrlPr>
                                <a:rPr kumimoji="1" lang="en-US" altLang="zh-TW" b="0" i="1" smtClean="0">
                                  <a:solidFill>
                                    <a:srgbClr val="0070C0"/>
                                  </a:solidFill>
                                  <a:latin typeface="Cambria Math" panose="02040503050406030204" pitchFamily="18" charset="0"/>
                                  <a:ea typeface="Cambria Math" panose="02040503050406030204" pitchFamily="18" charset="0"/>
                                </a:rPr>
                              </m:ctrlPr>
                            </m:sSubPr>
                            <m:e>
                              <m:r>
                                <a:rPr kumimoji="1" lang="en-US" altLang="zh-TW" b="0" i="1" smtClean="0">
                                  <a:solidFill>
                                    <a:srgbClr val="0070C0"/>
                                  </a:solidFill>
                                  <a:latin typeface="Cambria Math" panose="02040503050406030204" pitchFamily="18" charset="0"/>
                                  <a:ea typeface="Cambria Math" panose="02040503050406030204" pitchFamily="18" charset="0"/>
                                </a:rPr>
                                <m:t>𝑑</m:t>
                              </m:r>
                            </m:e>
                            <m:sub>
                              <m:r>
                                <a:rPr kumimoji="1" lang="en-US" altLang="zh-TW" b="0" i="1" smtClean="0">
                                  <a:solidFill>
                                    <a:srgbClr val="0070C0"/>
                                  </a:solidFill>
                                  <a:latin typeface="Cambria Math" panose="02040503050406030204" pitchFamily="18" charset="0"/>
                                  <a:ea typeface="Cambria Math" panose="02040503050406030204" pitchFamily="18" charset="0"/>
                                </a:rPr>
                                <m:t>𝑜𝑢𝑡</m:t>
                              </m:r>
                            </m:sub>
                          </m:sSub>
                        </m:sup>
                      </m:sSup>
                    </m:oMath>
                  </m:oMathPara>
                </a14:m>
                <a:endParaRPr kumimoji="1" lang="zh-TW" altLang="en-US" dirty="0">
                  <a:solidFill>
                    <a:srgbClr val="0070C0"/>
                  </a:solidFill>
                </a:endParaRPr>
              </a:p>
            </p:txBody>
          </p:sp>
        </mc:Choice>
        <mc:Fallback xmlns="">
          <p:sp>
            <p:nvSpPr>
              <p:cNvPr id="47" name="文字方塊 46">
                <a:extLst>
                  <a:ext uri="{FF2B5EF4-FFF2-40B4-BE49-F238E27FC236}">
                    <a16:creationId xmlns:a16="http://schemas.microsoft.com/office/drawing/2014/main" id="{E5BA9FDF-BB2C-9479-4F17-6B59FBD0ABCD}"/>
                  </a:ext>
                </a:extLst>
              </p:cNvPr>
              <p:cNvSpPr txBox="1">
                <a:spLocks noRot="1" noChangeAspect="1" noMove="1" noResize="1" noEditPoints="1" noAdjustHandles="1" noChangeArrowheads="1" noChangeShapeType="1" noTextEdit="1"/>
              </p:cNvSpPr>
              <p:nvPr/>
            </p:nvSpPr>
            <p:spPr>
              <a:xfrm>
                <a:off x="9981405" y="932184"/>
                <a:ext cx="1682832" cy="387927"/>
              </a:xfrm>
              <a:prstGeom prst="rect">
                <a:avLst/>
              </a:prstGeom>
              <a:blipFill>
                <a:blip r:embed="rId10"/>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E7B14EFA-5676-1928-C7D3-3F6CD37C0A27}"/>
                  </a:ext>
                </a:extLst>
              </p:cNvPr>
              <p:cNvSpPr txBox="1"/>
              <p:nvPr/>
            </p:nvSpPr>
            <p:spPr>
              <a:xfrm>
                <a:off x="8676006" y="3377776"/>
                <a:ext cx="1419720" cy="380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h</m:t>
                          </m:r>
                          <m:r>
                            <a:rPr kumimoji="1" lang="en-US" altLang="zh-TW" b="0" i="1" smtClean="0">
                              <a:solidFill>
                                <a:srgbClr val="FF9300"/>
                              </a:solidFill>
                              <a:latin typeface="Cambria Math" panose="02040503050406030204" pitchFamily="18" charset="0"/>
                              <a:ea typeface="Cambria Math" panose="02040503050406030204" pitchFamily="18" charset="0"/>
                            </a:rPr>
                            <m:t>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m:t>
                          </m:r>
                        </m:sup>
                      </m:sSup>
                    </m:oMath>
                  </m:oMathPara>
                </a14:m>
                <a:endParaRPr lang="zh-TW" altLang="en-US" dirty="0"/>
              </a:p>
            </p:txBody>
          </p:sp>
        </mc:Choice>
        <mc:Fallback xmlns="">
          <p:sp>
            <p:nvSpPr>
              <p:cNvPr id="48" name="文字方塊 47">
                <a:extLst>
                  <a:ext uri="{FF2B5EF4-FFF2-40B4-BE49-F238E27FC236}">
                    <a16:creationId xmlns:a16="http://schemas.microsoft.com/office/drawing/2014/main" id="{E7B14EFA-5676-1928-C7D3-3F6CD37C0A27}"/>
                  </a:ext>
                </a:extLst>
              </p:cNvPr>
              <p:cNvSpPr txBox="1">
                <a:spLocks noRot="1" noChangeAspect="1" noMove="1" noResize="1" noEditPoints="1" noAdjustHandles="1" noChangeArrowheads="1" noChangeShapeType="1" noTextEdit="1"/>
              </p:cNvSpPr>
              <p:nvPr/>
            </p:nvSpPr>
            <p:spPr>
              <a:xfrm>
                <a:off x="8676006" y="3377776"/>
                <a:ext cx="1419720" cy="380810"/>
              </a:xfrm>
              <a:prstGeom prst="rect">
                <a:avLst/>
              </a:prstGeom>
              <a:blipFill>
                <a:blip r:embed="rId11"/>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19427F2-A02A-7369-C570-C3CD6FF6FA69}"/>
                  </a:ext>
                </a:extLst>
              </p:cNvPr>
              <p:cNvSpPr txBox="1"/>
              <p:nvPr/>
            </p:nvSpPr>
            <p:spPr>
              <a:xfrm>
                <a:off x="9412076" y="2302012"/>
                <a:ext cx="964035"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pPr>
                        <m:e>
                          <m:r>
                            <a:rPr kumimoji="1" lang="en-US" altLang="zh-TW" sz="2400" b="0" i="1" smtClean="0">
                              <a:solidFill>
                                <a:schemeClr val="tx1"/>
                              </a:solidFill>
                              <a:latin typeface="Cambria Math" panose="02040503050406030204" pitchFamily="18" charset="0"/>
                              <a:ea typeface="Cambria Math" panose="02040503050406030204" pitchFamily="18" charset="0"/>
                            </a:rPr>
                            <m:t> ∈</m:t>
                          </m:r>
                          <m:r>
                            <a:rPr kumimoji="1" lang="en-US" altLang="zh-TW" sz="2400" b="0" i="1" smtClean="0">
                              <a:solidFill>
                                <a:schemeClr val="tx1"/>
                              </a:solidFill>
                              <a:latin typeface="Cambria Math" panose="02040503050406030204" pitchFamily="18" charset="0"/>
                              <a:ea typeface="Cambria Math" panose="02040503050406030204" pitchFamily="18" charset="0"/>
                            </a:rPr>
                            <m:t>ℝ</m:t>
                          </m:r>
                        </m:e>
                        <m:sup>
                          <m:r>
                            <a:rPr kumimoji="1" lang="en-US" altLang="zh-TW" sz="2400" b="0" i="1" smtClean="0">
                              <a:solidFill>
                                <a:schemeClr val="tx1"/>
                              </a:solidFill>
                              <a:latin typeface="Cambria Math" panose="02040503050406030204" pitchFamily="18" charset="0"/>
                              <a:ea typeface="Cambria Math" panose="02040503050406030204" pitchFamily="18" charset="0"/>
                            </a:rPr>
                            <m:t>𝑁</m:t>
                          </m:r>
                          <m:r>
                            <a:rPr kumimoji="1" lang="en-US" altLang="zh-TW" sz="2400" b="0" i="1" smtClean="0">
                              <a:solidFill>
                                <a:schemeClr val="tx1"/>
                              </a:solidFill>
                              <a:latin typeface="Cambria Math" panose="02040503050406030204" pitchFamily="18" charset="0"/>
                              <a:ea typeface="Cambria Math" panose="02040503050406030204" pitchFamily="18" charset="0"/>
                            </a:rPr>
                            <m:t> × </m:t>
                          </m:r>
                          <m:sSub>
                            <m:sSub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bPr>
                            <m:e>
                              <m:r>
                                <a:rPr kumimoji="1" lang="en-US" altLang="zh-TW" sz="2400" b="0" i="1" smtClean="0">
                                  <a:solidFill>
                                    <a:schemeClr val="tx1"/>
                                  </a:solidFill>
                                  <a:latin typeface="Cambria Math" panose="02040503050406030204" pitchFamily="18" charset="0"/>
                                  <a:ea typeface="Cambria Math" panose="02040503050406030204" pitchFamily="18" charset="0"/>
                                </a:rPr>
                                <m:t>𝑑</m:t>
                              </m:r>
                            </m:e>
                            <m:sub>
                              <m:r>
                                <a:rPr kumimoji="1" lang="en-US" altLang="zh-TW" sz="2400" b="0" i="1" smtClean="0">
                                  <a:solidFill>
                                    <a:schemeClr val="tx1"/>
                                  </a:solidFill>
                                  <a:latin typeface="Cambria Math" panose="02040503050406030204" pitchFamily="18" charset="0"/>
                                  <a:ea typeface="Cambria Math" panose="02040503050406030204" pitchFamily="18" charset="0"/>
                                </a:rPr>
                                <m:t>𝑜𝑢𝑡</m:t>
                              </m:r>
                            </m:sub>
                          </m:sSub>
                        </m:sup>
                      </m:sSup>
                    </m:oMath>
                  </m:oMathPara>
                </a14:m>
                <a:endParaRPr lang="zh-TW" altLang="en-US" sz="2400" dirty="0"/>
              </a:p>
            </p:txBody>
          </p:sp>
        </mc:Choice>
        <mc:Fallback xmlns="">
          <p:sp>
            <p:nvSpPr>
              <p:cNvPr id="49" name="文字方塊 48">
                <a:extLst>
                  <a:ext uri="{FF2B5EF4-FFF2-40B4-BE49-F238E27FC236}">
                    <a16:creationId xmlns:a16="http://schemas.microsoft.com/office/drawing/2014/main" id="{C19427F2-A02A-7369-C570-C3CD6FF6FA69}"/>
                  </a:ext>
                </a:extLst>
              </p:cNvPr>
              <p:cNvSpPr txBox="1">
                <a:spLocks noRot="1" noChangeAspect="1" noMove="1" noResize="1" noEditPoints="1" noAdjustHandles="1" noChangeArrowheads="1" noChangeShapeType="1" noTextEdit="1"/>
              </p:cNvSpPr>
              <p:nvPr/>
            </p:nvSpPr>
            <p:spPr>
              <a:xfrm>
                <a:off x="9412076" y="2302012"/>
                <a:ext cx="964035" cy="468205"/>
              </a:xfrm>
              <a:prstGeom prst="rect">
                <a:avLst/>
              </a:prstGeom>
              <a:blipFill>
                <a:blip r:embed="rId12"/>
                <a:stretch>
                  <a:fillRect l="-7895" t="-2703" r="-68421" b="-2162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314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24" grpId="0" animBg="1"/>
      <p:bldP spid="30" grpId="0" animBg="1"/>
      <p:bldP spid="31" grpId="0" animBg="1"/>
      <p:bldP spid="40" grpId="0"/>
      <p:bldP spid="41" grpId="0"/>
      <p:bldP spid="42" grpId="0"/>
      <p:bldP spid="43" grpId="0"/>
      <p:bldP spid="48"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E250D-F59B-9F2A-18CF-2B4C6C44982C}"/>
              </a:ext>
            </a:extLst>
          </p:cNvPr>
          <p:cNvSpPr>
            <a:spLocks noGrp="1"/>
          </p:cNvSpPr>
          <p:nvPr>
            <p:ph type="title"/>
          </p:nvPr>
        </p:nvSpPr>
        <p:spPr/>
        <p:txBody>
          <a:bodyPr/>
          <a:lstStyle/>
          <a:p>
            <a:r>
              <a:rPr kumimoji="1" lang="en" altLang="zh-TW" dirty="0"/>
              <a:t>MHA </a:t>
            </a:r>
            <a:r>
              <a:rPr kumimoji="1" lang="zh-TW" altLang="en-US" dirty="0">
                <a:latin typeface="Microsoft JhengHei" panose="020B0604030504040204" pitchFamily="34" charset="-120"/>
                <a:ea typeface="Microsoft JhengHei" panose="020B0604030504040204" pitchFamily="34" charset="-120"/>
              </a:rPr>
              <a:t>比較好嗎</a:t>
            </a:r>
            <a:r>
              <a:rPr kumimoji="1" lang="zh-TW" altLang="en-US" dirty="0"/>
              <a:t>？</a:t>
            </a:r>
          </a:p>
        </p:txBody>
      </p:sp>
      <p:sp>
        <p:nvSpPr>
          <p:cNvPr id="4" name="投影片編號版面配置區 3">
            <a:extLst>
              <a:ext uri="{FF2B5EF4-FFF2-40B4-BE49-F238E27FC236}">
                <a16:creationId xmlns:a16="http://schemas.microsoft.com/office/drawing/2014/main" id="{614A42DA-7060-6472-AB52-36BB8FFD7FB9}"/>
              </a:ext>
            </a:extLst>
          </p:cNvPr>
          <p:cNvSpPr>
            <a:spLocks noGrp="1"/>
          </p:cNvSpPr>
          <p:nvPr>
            <p:ph type="sldNum" sz="quarter" idx="12"/>
          </p:nvPr>
        </p:nvSpPr>
        <p:spPr/>
        <p:txBody>
          <a:bodyPr/>
          <a:lstStyle/>
          <a:p>
            <a:fld id="{6113E31D-E2AB-40D1-8B51-AFA5AFEF393A}" type="slidenum">
              <a:rPr lang="en-US" smtClean="0"/>
              <a:pPr/>
              <a:t>29</a:t>
            </a:fld>
            <a:endParaRPr lang="en-US" dirty="0"/>
          </a:p>
        </p:txBody>
      </p:sp>
      <p:pic>
        <p:nvPicPr>
          <p:cNvPr id="5" name="圖片 4">
            <a:extLst>
              <a:ext uri="{FF2B5EF4-FFF2-40B4-BE49-F238E27FC236}">
                <a16:creationId xmlns:a16="http://schemas.microsoft.com/office/drawing/2014/main" id="{A7724350-515B-3F0D-35A5-2E0A6C13D66E}"/>
              </a:ext>
            </a:extLst>
          </p:cNvPr>
          <p:cNvPicPr>
            <a:picLocks noChangeAspect="1"/>
          </p:cNvPicPr>
          <p:nvPr/>
        </p:nvPicPr>
        <p:blipFill>
          <a:blip r:embed="rId2"/>
          <a:stretch>
            <a:fillRect/>
          </a:stretch>
        </p:blipFill>
        <p:spPr>
          <a:xfrm>
            <a:off x="1431471" y="2272315"/>
            <a:ext cx="9329057" cy="4229597"/>
          </a:xfrm>
          <a:prstGeom prst="rect">
            <a:avLst/>
          </a:prstGeom>
        </p:spPr>
      </p:pic>
      <p:sp>
        <p:nvSpPr>
          <p:cNvPr id="6" name="文字方塊 5">
            <a:extLst>
              <a:ext uri="{FF2B5EF4-FFF2-40B4-BE49-F238E27FC236}">
                <a16:creationId xmlns:a16="http://schemas.microsoft.com/office/drawing/2014/main" id="{250A31FA-F874-23E0-4B6E-E55C8B4D201F}"/>
              </a:ext>
            </a:extLst>
          </p:cNvPr>
          <p:cNvSpPr txBox="1"/>
          <p:nvPr/>
        </p:nvSpPr>
        <p:spPr>
          <a:xfrm>
            <a:off x="653143" y="1564720"/>
            <a:ext cx="5944055" cy="461665"/>
          </a:xfrm>
          <a:prstGeom prst="rect">
            <a:avLst/>
          </a:prstGeom>
          <a:noFill/>
        </p:spPr>
        <p:txBody>
          <a:bodyPr wrap="square" rtlCol="0">
            <a:spAutoFit/>
          </a:bodyPr>
          <a:lstStyle/>
          <a:p>
            <a:r>
              <a:rPr kumimoji="1" lang="zh-TW" altLang="en-US" sz="2400" dirty="0">
                <a:ea typeface="Microsoft JhengHei" panose="020B0604030504040204" pitchFamily="34" charset="-120"/>
              </a:rPr>
              <a:t>實驗證明：不同</a:t>
            </a:r>
            <a:r>
              <a:rPr kumimoji="1" lang="en-US" altLang="zh-TW" sz="2400" dirty="0">
                <a:ea typeface="Microsoft JhengHei" panose="020B0604030504040204" pitchFamily="34" charset="-120"/>
              </a:rPr>
              <a:t> head </a:t>
            </a:r>
            <a:r>
              <a:rPr kumimoji="1" lang="zh-TW" altLang="en-US" sz="2400" dirty="0">
                <a:ea typeface="Microsoft JhengHei" panose="020B0604030504040204" pitchFamily="34" charset="-120"/>
              </a:rPr>
              <a:t>關注的地方不太一樣</a:t>
            </a:r>
          </a:p>
        </p:txBody>
      </p:sp>
      <p:sp>
        <p:nvSpPr>
          <p:cNvPr id="8" name="文字方塊 7">
            <a:extLst>
              <a:ext uri="{FF2B5EF4-FFF2-40B4-BE49-F238E27FC236}">
                <a16:creationId xmlns:a16="http://schemas.microsoft.com/office/drawing/2014/main" id="{EC6191D7-66F3-067C-56C0-E40B28FF3B2B}"/>
              </a:ext>
            </a:extLst>
          </p:cNvPr>
          <p:cNvSpPr txBox="1"/>
          <p:nvPr/>
        </p:nvSpPr>
        <p:spPr>
          <a:xfrm>
            <a:off x="5607996" y="522460"/>
            <a:ext cx="5930861" cy="738664"/>
          </a:xfrm>
          <a:prstGeom prst="rect">
            <a:avLst/>
          </a:prstGeom>
          <a:noFill/>
        </p:spPr>
        <p:txBody>
          <a:bodyPr wrap="square">
            <a:spAutoFit/>
          </a:bodyPr>
          <a:lstStyle/>
          <a:p>
            <a:r>
              <a:rPr lang="en" altLang="zh-TW" sz="1400" dirty="0"/>
              <a:t>Clark, Kevin, et al. "What Does BERT Look at? An Analysis of BERT’s Attention." Proceedings of the 2019 ACL Workshop </a:t>
            </a:r>
            <a:r>
              <a:rPr lang="en" altLang="zh-TW" sz="1400" dirty="0" err="1"/>
              <a:t>BlackboxNLP</a:t>
            </a:r>
            <a:r>
              <a:rPr lang="en" altLang="zh-TW" sz="1400" dirty="0"/>
              <a:t>: Analyzing and Interpreting Neural Networks for NLP. 2019.</a:t>
            </a:r>
            <a:endParaRPr lang="zh-TW" altLang="en-US" sz="1400" dirty="0"/>
          </a:p>
        </p:txBody>
      </p:sp>
      <p:sp>
        <p:nvSpPr>
          <p:cNvPr id="9" name="文字方塊 8">
            <a:extLst>
              <a:ext uri="{FF2B5EF4-FFF2-40B4-BE49-F238E27FC236}">
                <a16:creationId xmlns:a16="http://schemas.microsoft.com/office/drawing/2014/main" id="{BDD94B6A-34A6-9E82-17AB-E50561CD32B7}"/>
              </a:ext>
            </a:extLst>
          </p:cNvPr>
          <p:cNvSpPr txBox="1"/>
          <p:nvPr/>
        </p:nvSpPr>
        <p:spPr>
          <a:xfrm>
            <a:off x="4531351" y="2201601"/>
            <a:ext cx="1564648" cy="400110"/>
          </a:xfrm>
          <a:prstGeom prst="rect">
            <a:avLst/>
          </a:prstGeom>
          <a:noFill/>
        </p:spPr>
        <p:txBody>
          <a:bodyPr wrap="square" rtlCol="0">
            <a:spAutoFit/>
          </a:bodyPr>
          <a:lstStyle/>
          <a:p>
            <a:r>
              <a:rPr kumimoji="1" lang="zh-TW" altLang="en-US" sz="2000" dirty="0">
                <a:solidFill>
                  <a:srgbClr val="FF0000"/>
                </a:solidFill>
                <a:ea typeface="Microsoft JhengHei" panose="020B0604030504040204" pitchFamily="34" charset="-120"/>
              </a:rPr>
              <a:t>關注受詞</a:t>
            </a:r>
          </a:p>
        </p:txBody>
      </p:sp>
      <p:sp>
        <p:nvSpPr>
          <p:cNvPr id="10" name="文字方塊 9">
            <a:extLst>
              <a:ext uri="{FF2B5EF4-FFF2-40B4-BE49-F238E27FC236}">
                <a16:creationId xmlns:a16="http://schemas.microsoft.com/office/drawing/2014/main" id="{D1CF96CB-EA9D-A0C0-294D-495BCB572DF5}"/>
              </a:ext>
            </a:extLst>
          </p:cNvPr>
          <p:cNvSpPr txBox="1"/>
          <p:nvPr/>
        </p:nvSpPr>
        <p:spPr>
          <a:xfrm>
            <a:off x="9518398" y="2201601"/>
            <a:ext cx="1564648" cy="400110"/>
          </a:xfrm>
          <a:prstGeom prst="rect">
            <a:avLst/>
          </a:prstGeom>
          <a:noFill/>
        </p:spPr>
        <p:txBody>
          <a:bodyPr wrap="square" rtlCol="0">
            <a:spAutoFit/>
          </a:bodyPr>
          <a:lstStyle/>
          <a:p>
            <a:r>
              <a:rPr kumimoji="1" lang="zh-TW" altLang="en-US" sz="2000" dirty="0">
                <a:solidFill>
                  <a:srgbClr val="FF0000"/>
                </a:solidFill>
                <a:ea typeface="Microsoft JhengHei" panose="020B0604030504040204" pitchFamily="34" charset="-120"/>
              </a:rPr>
              <a:t>關注限定詞</a:t>
            </a:r>
          </a:p>
        </p:txBody>
      </p:sp>
      <p:sp>
        <p:nvSpPr>
          <p:cNvPr id="3" name="文字方塊 2">
            <a:extLst>
              <a:ext uri="{FF2B5EF4-FFF2-40B4-BE49-F238E27FC236}">
                <a16:creationId xmlns:a16="http://schemas.microsoft.com/office/drawing/2014/main" id="{5D42C909-6AA2-F91C-9AFF-F431C71279E2}"/>
              </a:ext>
            </a:extLst>
          </p:cNvPr>
          <p:cNvSpPr txBox="1"/>
          <p:nvPr/>
        </p:nvSpPr>
        <p:spPr>
          <a:xfrm>
            <a:off x="8997915" y="1450768"/>
            <a:ext cx="2605614" cy="369332"/>
          </a:xfrm>
          <a:prstGeom prst="rect">
            <a:avLst/>
          </a:prstGeom>
          <a:noFill/>
        </p:spPr>
        <p:txBody>
          <a:bodyPr wrap="square" rtlCol="0">
            <a:spAutoFit/>
          </a:bodyPr>
          <a:lstStyle/>
          <a:p>
            <a:pPr algn="ctr"/>
            <a:r>
              <a:rPr kumimoji="1" lang="en" altLang="zh-TW" dirty="0"/>
              <a:t>&lt;layer&gt;-&lt;head number&gt;</a:t>
            </a:r>
            <a:endParaRPr kumimoji="1" lang="zh-TW" altLang="en-US" dirty="0"/>
          </a:p>
        </p:txBody>
      </p:sp>
    </p:spTree>
    <p:extLst>
      <p:ext uri="{BB962C8B-B14F-4D97-AF65-F5344CB8AC3E}">
        <p14:creationId xmlns:p14="http://schemas.microsoft.com/office/powerpoint/2010/main" val="453505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844F5-9BB5-8741-7E11-3D7900B4033D}"/>
              </a:ext>
            </a:extLst>
          </p:cNvPr>
          <p:cNvSpPr>
            <a:spLocks noGrp="1"/>
          </p:cNvSpPr>
          <p:nvPr>
            <p:ph type="title"/>
          </p:nvPr>
        </p:nvSpPr>
        <p:spPr/>
        <p:txBody>
          <a:bodyPr anchor="ctr"/>
          <a:lstStyle/>
          <a:p>
            <a:r>
              <a:rPr lang="en-US" altLang="zh-TW" dirty="0">
                <a:ea typeface="新細明體"/>
                <a:cs typeface="Calibri" panose="020F0502020204030204" pitchFamily="34" charset="0"/>
              </a:rPr>
              <a:t>[Recap] Recurrent Neural Networks (RNN)</a:t>
            </a:r>
            <a:endParaRPr lang="zh-TW" altLang="en-US" dirty="0"/>
          </a:p>
        </p:txBody>
      </p:sp>
      <p:sp>
        <p:nvSpPr>
          <p:cNvPr id="4" name="投影片編號版面配置區 3">
            <a:extLst>
              <a:ext uri="{FF2B5EF4-FFF2-40B4-BE49-F238E27FC236}">
                <a16:creationId xmlns:a16="http://schemas.microsoft.com/office/drawing/2014/main" id="{0659731F-DF8E-F243-F6F3-E0926081926D}"/>
              </a:ext>
            </a:extLst>
          </p:cNvPr>
          <p:cNvSpPr>
            <a:spLocks noGrp="1"/>
          </p:cNvSpPr>
          <p:nvPr>
            <p:ph type="sldNum" sz="quarter" idx="12"/>
          </p:nvPr>
        </p:nvSpPr>
        <p:spPr/>
        <p:txBody>
          <a:bodyPr/>
          <a:lstStyle/>
          <a:p>
            <a:fld id="{6113E31D-E2AB-40D1-8B51-AFA5AFEF393A}" type="slidenum">
              <a:rPr lang="en-US" dirty="0"/>
              <a:t>3</a:t>
            </a:fld>
            <a:endParaRPr lang="zh-TW" altLang="en-US"/>
          </a:p>
        </p:txBody>
      </p:sp>
      <p:sp>
        <p:nvSpPr>
          <p:cNvPr id="3" name="內容版面配置區 2">
            <a:extLst>
              <a:ext uri="{FF2B5EF4-FFF2-40B4-BE49-F238E27FC236}">
                <a16:creationId xmlns:a16="http://schemas.microsoft.com/office/drawing/2014/main" id="{07F5B106-0BAF-60DD-4273-71B0D8629245}"/>
              </a:ext>
            </a:extLst>
          </p:cNvPr>
          <p:cNvSpPr>
            <a:spLocks noGrp="1"/>
          </p:cNvSpPr>
          <p:nvPr/>
        </p:nvSpPr>
        <p:spPr>
          <a:xfrm>
            <a:off x="1066800" y="1615276"/>
            <a:ext cx="10058400" cy="4023360"/>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Wingdings" panose="020F0502020204030204" pitchFamily="34" charset="0"/>
              <a:buChar char="Ø"/>
            </a:pPr>
            <a:r>
              <a:rPr lang="en-US" sz="2400" dirty="0">
                <a:solidFill>
                  <a:srgbClr val="404040"/>
                </a:solidFill>
                <a:latin typeface="Calibri" panose="020F0502020204030204" pitchFamily="34" charset="0"/>
                <a:ea typeface="+mn-lt"/>
                <a:cs typeface="+mn-lt"/>
              </a:rPr>
              <a:t>Recurrent Neural Networks (RNNs) are a type of artificial neural network designed to handle sequential data by </a:t>
            </a:r>
            <a:r>
              <a:rPr lang="en-US" sz="2400" dirty="0">
                <a:solidFill>
                  <a:schemeClr val="accent1"/>
                </a:solidFill>
                <a:latin typeface="Calibri" panose="020F0502020204030204" pitchFamily="34" charset="0"/>
                <a:ea typeface="+mn-lt"/>
                <a:cs typeface="+mn-lt"/>
              </a:rPr>
              <a:t>capturing temporal dependencies</a:t>
            </a:r>
            <a:r>
              <a:rPr lang="en-US" sz="2400" dirty="0">
                <a:solidFill>
                  <a:srgbClr val="404040"/>
                </a:solidFill>
                <a:latin typeface="Calibri" panose="020F0502020204030204" pitchFamily="34" charset="0"/>
                <a:ea typeface="+mn-lt"/>
                <a:cs typeface="+mn-lt"/>
              </a:rPr>
              <a:t>.</a:t>
            </a:r>
          </a:p>
          <a:p>
            <a:pPr marL="635000" lvl="1" indent="-342900">
              <a:buFont typeface="Courier New" panose="020F0502020204030204" pitchFamily="34" charset="0"/>
              <a:buChar char="o"/>
            </a:pPr>
            <a:r>
              <a:rPr lang="en-US" sz="2200" dirty="0">
                <a:solidFill>
                  <a:schemeClr val="tx1">
                    <a:lumMod val="50000"/>
                    <a:lumOff val="50000"/>
                  </a:schemeClr>
                </a:solidFill>
                <a:latin typeface="Calibri" panose="020F0502020204030204" pitchFamily="34" charset="0"/>
                <a:ea typeface="+mn-lt"/>
                <a:cs typeface="+mn-lt"/>
              </a:rPr>
              <a:t>RNN </a:t>
            </a:r>
            <a:r>
              <a:rPr lang="zh-TW" altLang="en-US" sz="2200" dirty="0">
                <a:solidFill>
                  <a:schemeClr val="tx1">
                    <a:lumMod val="50000"/>
                    <a:lumOff val="50000"/>
                  </a:schemeClr>
                </a:solidFill>
                <a:latin typeface="Calibri" panose="020F0502020204030204" pitchFamily="34" charset="0"/>
                <a:ea typeface="+mn-lt"/>
                <a:cs typeface="+mn-lt"/>
              </a:rPr>
              <a:t>的“遞迴”是指它在每一個時間步中重複使用相同的參數（同一組權重），並把先前的隱藏狀態傳到下一個時間步</a:t>
            </a:r>
            <a:endParaRPr lang="en-US" sz="2200" dirty="0">
              <a:solidFill>
                <a:schemeClr val="tx1">
                  <a:lumMod val="50000"/>
                  <a:lumOff val="50000"/>
                </a:schemeClr>
              </a:solidFill>
              <a:latin typeface="Calibri" panose="020F0502020204030204" pitchFamily="34" charset="0"/>
              <a:ea typeface="+mn-lt"/>
              <a:cs typeface="+mn-lt"/>
            </a:endParaRPr>
          </a:p>
        </p:txBody>
      </p:sp>
      <p:sp>
        <p:nvSpPr>
          <p:cNvPr id="8" name="箭號: 向右 7">
            <a:extLst>
              <a:ext uri="{FF2B5EF4-FFF2-40B4-BE49-F238E27FC236}">
                <a16:creationId xmlns:a16="http://schemas.microsoft.com/office/drawing/2014/main" id="{C4F34826-E22D-51B8-3036-543B02C0B18B}"/>
              </a:ext>
            </a:extLst>
          </p:cNvPr>
          <p:cNvSpPr/>
          <p:nvPr/>
        </p:nvSpPr>
        <p:spPr>
          <a:xfrm>
            <a:off x="4040418" y="4531432"/>
            <a:ext cx="326571" cy="3265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6" name="圖片 5" descr="一張含有 圖表, 螢幕擷取畫面, 行, 設計 的圖片&#10;&#10;自動產生的描述">
            <a:extLst>
              <a:ext uri="{FF2B5EF4-FFF2-40B4-BE49-F238E27FC236}">
                <a16:creationId xmlns:a16="http://schemas.microsoft.com/office/drawing/2014/main" id="{64D6D508-1E28-1B2F-1579-DEBDD383C289}"/>
              </a:ext>
            </a:extLst>
          </p:cNvPr>
          <p:cNvPicPr>
            <a:picLocks noChangeAspect="1"/>
          </p:cNvPicPr>
          <p:nvPr/>
        </p:nvPicPr>
        <p:blipFill rotWithShape="1">
          <a:blip r:embed="rId2"/>
          <a:srcRect t="2193" b="4767"/>
          <a:stretch/>
        </p:blipFill>
        <p:spPr>
          <a:xfrm>
            <a:off x="1528455" y="3181250"/>
            <a:ext cx="1966371" cy="3009684"/>
          </a:xfrm>
          <a:prstGeom prst="rect">
            <a:avLst/>
          </a:prstGeom>
        </p:spPr>
      </p:pic>
      <p:pic>
        <p:nvPicPr>
          <p:cNvPr id="10" name="圖片 9" descr="一張含有 文字, 螢幕擷取畫面, 字型, 圖表 的圖片&#10;&#10;自動產生的描述">
            <a:extLst>
              <a:ext uri="{FF2B5EF4-FFF2-40B4-BE49-F238E27FC236}">
                <a16:creationId xmlns:a16="http://schemas.microsoft.com/office/drawing/2014/main" id="{DA0F7D75-46D7-D4A7-34E0-3F7381D1DA0C}"/>
              </a:ext>
            </a:extLst>
          </p:cNvPr>
          <p:cNvPicPr>
            <a:picLocks noChangeAspect="1"/>
          </p:cNvPicPr>
          <p:nvPr/>
        </p:nvPicPr>
        <p:blipFill>
          <a:blip r:embed="rId3"/>
          <a:stretch>
            <a:fillRect/>
          </a:stretch>
        </p:blipFill>
        <p:spPr>
          <a:xfrm>
            <a:off x="4518949" y="3073112"/>
            <a:ext cx="6636151" cy="3382345"/>
          </a:xfrm>
          <a:prstGeom prst="rect">
            <a:avLst/>
          </a:prstGeom>
        </p:spPr>
      </p:pic>
    </p:spTree>
    <p:extLst>
      <p:ext uri="{BB962C8B-B14F-4D97-AF65-F5344CB8AC3E}">
        <p14:creationId xmlns:p14="http://schemas.microsoft.com/office/powerpoint/2010/main" val="3529523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DCB7354-9D15-409E-0B29-090B1BB3F506}"/>
              </a:ext>
            </a:extLst>
          </p:cNvPr>
          <p:cNvSpPr>
            <a:spLocks noGrp="1"/>
          </p:cNvSpPr>
          <p:nvPr>
            <p:ph type="sldNum" sz="quarter" idx="12"/>
          </p:nvPr>
        </p:nvSpPr>
        <p:spPr/>
        <p:txBody>
          <a:bodyPr/>
          <a:lstStyle/>
          <a:p>
            <a:fld id="{6113E31D-E2AB-40D1-8B51-AFA5AFEF393A}" type="slidenum">
              <a:rPr lang="en-US" smtClean="0"/>
              <a:t>30</a:t>
            </a:fld>
            <a:endParaRPr lang="en-US"/>
          </a:p>
        </p:txBody>
      </p:sp>
      <p:sp>
        <p:nvSpPr>
          <p:cNvPr id="19" name="內容版面配置區 2">
            <a:extLst>
              <a:ext uri="{FF2B5EF4-FFF2-40B4-BE49-F238E27FC236}">
                <a16:creationId xmlns:a16="http://schemas.microsoft.com/office/drawing/2014/main" id="{4BB10F39-A03E-AB6C-0F91-A122ED2FAD5B}"/>
              </a:ext>
            </a:extLst>
          </p:cNvPr>
          <p:cNvSpPr txBox="1">
            <a:spLocks/>
          </p:cNvSpPr>
          <p:nvPr/>
        </p:nvSpPr>
        <p:spPr>
          <a:xfrm>
            <a:off x="1216574" y="3429000"/>
            <a:ext cx="5523673" cy="18886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kumimoji="1" lang="en-US" altLang="zh-TW"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1C8C9033-E6DF-71DC-B4B5-F1ABD93D46B7}"/>
                  </a:ext>
                </a:extLst>
              </p:cNvPr>
              <p:cNvSpPr txBox="1"/>
              <p:nvPr/>
            </p:nvSpPr>
            <p:spPr>
              <a:xfrm>
                <a:off x="740032" y="2225419"/>
                <a:ext cx="5006141" cy="2621615"/>
              </a:xfrm>
              <a:prstGeom prst="rect">
                <a:avLst/>
              </a:prstGeom>
              <a:noFill/>
            </p:spPr>
            <p:txBody>
              <a:bodyPr wrap="square" rtlCol="0">
                <a:spAutoFit/>
              </a:bodyPr>
              <a:lstStyle/>
              <a:p>
                <a:pPr marL="342900" indent="-342900">
                  <a:buFont typeface="Arial" panose="020B0604020202020204" pitchFamily="34" charset="0"/>
                  <a:buChar char="•"/>
                </a:pPr>
                <a:r>
                  <a:rPr kumimoji="1" lang="en-US" altLang="zh-TW" sz="2400" dirty="0">
                    <a:latin typeface="Calibri" panose="020F0502020204030204" pitchFamily="34" charset="0"/>
                    <a:cs typeface="Calibri" panose="020F0502020204030204" pitchFamily="34" charset="0"/>
                  </a:rPr>
                  <a:t>With </a:t>
                </a:r>
                <a14:m>
                  <m:oMath xmlns:m="http://schemas.openxmlformats.org/officeDocument/2006/math">
                    <m:sSup>
                      <m:sSupPr>
                        <m:ctrlPr>
                          <a:rPr kumimoji="1" lang="en-US" altLang="zh-TW" sz="2400" i="1" smtClean="0">
                            <a:latin typeface="Cambria Math" panose="02040503050406030204" pitchFamily="18" charset="0"/>
                            <a:cs typeface="Times New Roman" panose="02020603050405020304" pitchFamily="18" charset="0"/>
                          </a:rPr>
                        </m:ctrlPr>
                      </m:sSupPr>
                      <m:e>
                        <m:r>
                          <a:rPr kumimoji="1" lang="en-US" altLang="zh-TW" sz="2400" smtClean="0">
                            <a:latin typeface="Cambria Math" panose="02040503050406030204" pitchFamily="18" charset="0"/>
                            <a:cs typeface="Times New Roman" panose="02020603050405020304" pitchFamily="18" charset="0"/>
                          </a:rPr>
                          <m:t>𝑊</m:t>
                        </m:r>
                      </m:e>
                      <m:sup>
                        <m:r>
                          <a:rPr kumimoji="1" lang="en-US" altLang="zh-TW" sz="2400" smtClean="0">
                            <a:latin typeface="Cambria Math" panose="02040503050406030204" pitchFamily="18" charset="0"/>
                            <a:cs typeface="Times New Roman" panose="02020603050405020304" pitchFamily="18" charset="0"/>
                          </a:rPr>
                          <m:t>𝑂</m:t>
                        </m:r>
                      </m:sup>
                    </m:sSup>
                  </m:oMath>
                </a14:m>
                <a:r>
                  <a:rPr kumimoji="1" lang="en-US" altLang="zh-TW" sz="2400" dirty="0">
                    <a:latin typeface="Calibri" panose="020F0502020204030204" pitchFamily="34" charset="0"/>
                    <a:cs typeface="Calibri" panose="020F0502020204030204" pitchFamily="34" charset="0"/>
                  </a:rPr>
                  <a:t>, the concatenated head outputs can be projected to a preferred dimension (hyperparameter: </a:t>
                </a:r>
                <a14:m>
                  <m:oMath xmlns:m="http://schemas.openxmlformats.org/officeDocument/2006/math">
                    <m:sSub>
                      <m:sSubPr>
                        <m:ctrlPr>
                          <a:rPr kumimoji="1" lang="en-US" altLang="zh-TW" sz="2400" i="1" smtClean="0">
                            <a:latin typeface="Cambria Math" panose="02040503050406030204" pitchFamily="18" charset="0"/>
                            <a:cs typeface="Times New Roman" panose="02020603050405020304" pitchFamily="18" charset="0"/>
                          </a:rPr>
                        </m:ctrlPr>
                      </m:sSubPr>
                      <m:e>
                        <m:r>
                          <a:rPr kumimoji="1" lang="en-US" altLang="zh-TW" sz="2400" smtClean="0">
                            <a:latin typeface="Cambria Math" panose="02040503050406030204" pitchFamily="18" charset="0"/>
                            <a:cs typeface="Times New Roman" panose="02020603050405020304" pitchFamily="18" charset="0"/>
                          </a:rPr>
                          <m:t>𝑑</m:t>
                        </m:r>
                      </m:e>
                      <m:sub>
                        <m:r>
                          <a:rPr kumimoji="1" lang="en-US" altLang="zh-TW" sz="2400" smtClean="0">
                            <a:latin typeface="Cambria Math" panose="02040503050406030204" pitchFamily="18" charset="0"/>
                            <a:cs typeface="Times New Roman" panose="02020603050405020304" pitchFamily="18" charset="0"/>
                          </a:rPr>
                          <m:t>𝑜𝑢𝑡</m:t>
                        </m:r>
                      </m:sub>
                    </m:sSub>
                  </m:oMath>
                </a14:m>
                <a:r>
                  <a:rPr kumimoji="1" lang="en-US" altLang="zh-TW" sz="2400" dirty="0">
                    <a:latin typeface="Calibri" panose="020F0502020204030204" pitchFamily="34" charset="0"/>
                    <a:cs typeface="Calibri" panose="020F0502020204030204" pitchFamily="34" charset="0"/>
                  </a:rPr>
                  <a:t>). </a:t>
                </a:r>
              </a:p>
              <a:p>
                <a:pPr marL="342900" indent="-342900">
                  <a:lnSpc>
                    <a:spcPct val="150000"/>
                  </a:lnSpc>
                  <a:buFont typeface="Arial" panose="020B0604020202020204" pitchFamily="34" charset="0"/>
                  <a:buChar char="•"/>
                </a:pPr>
                <a:r>
                  <a:rPr kumimoji="1" lang="en-US" altLang="zh-TW" sz="2400" dirty="0">
                    <a:latin typeface="Calibri" panose="020F0502020204030204" pitchFamily="34" charset="0"/>
                    <a:cs typeface="Calibri" panose="020F0502020204030204" pitchFamily="34" charset="0"/>
                  </a:rPr>
                  <a:t>No worries on how #head changes dimension of outputs!</a:t>
                </a:r>
              </a:p>
            </p:txBody>
          </p:sp>
        </mc:Choice>
        <mc:Fallback xmlns="">
          <p:sp>
            <p:nvSpPr>
              <p:cNvPr id="8" name="文字方塊 7">
                <a:extLst>
                  <a:ext uri="{FF2B5EF4-FFF2-40B4-BE49-F238E27FC236}">
                    <a16:creationId xmlns:a16="http://schemas.microsoft.com/office/drawing/2014/main" id="{1C8C9033-E6DF-71DC-B4B5-F1ABD93D46B7}"/>
                  </a:ext>
                </a:extLst>
              </p:cNvPr>
              <p:cNvSpPr txBox="1">
                <a:spLocks noRot="1" noChangeAspect="1" noMove="1" noResize="1" noEditPoints="1" noAdjustHandles="1" noChangeArrowheads="1" noChangeShapeType="1" noTextEdit="1"/>
              </p:cNvSpPr>
              <p:nvPr/>
            </p:nvSpPr>
            <p:spPr>
              <a:xfrm>
                <a:off x="740032" y="2225419"/>
                <a:ext cx="5006141" cy="2621615"/>
              </a:xfrm>
              <a:prstGeom prst="rect">
                <a:avLst/>
              </a:prstGeom>
              <a:blipFill>
                <a:blip r:embed="rId2"/>
                <a:stretch>
                  <a:fillRect l="-1772" t="-1449" b="-4348"/>
                </a:stretch>
              </a:blipFill>
            </p:spPr>
            <p:txBody>
              <a:bodyPr/>
              <a:lstStyle/>
              <a:p>
                <a:r>
                  <a:rPr lang="zh-TW" altLang="en-US">
                    <a:noFill/>
                  </a:rPr>
                  <a:t> </a:t>
                </a:r>
              </a:p>
            </p:txBody>
          </p:sp>
        </mc:Fallback>
      </mc:AlternateContent>
      <p:sp>
        <p:nvSpPr>
          <p:cNvPr id="21" name="標題 1">
            <a:extLst>
              <a:ext uri="{FF2B5EF4-FFF2-40B4-BE49-F238E27FC236}">
                <a16:creationId xmlns:a16="http://schemas.microsoft.com/office/drawing/2014/main" id="{3229EFE1-940A-38A8-F323-9BBC83722970}"/>
              </a:ext>
            </a:extLst>
          </p:cNvPr>
          <p:cNvSpPr>
            <a:spLocks noGrp="1"/>
          </p:cNvSpPr>
          <p:nvPr>
            <p:ph type="title"/>
          </p:nvPr>
        </p:nvSpPr>
        <p:spPr>
          <a:xfrm>
            <a:off x="653143" y="356088"/>
            <a:ext cx="10918371" cy="1033416"/>
          </a:xfrm>
        </p:spPr>
        <p:txBody>
          <a:bodyPr/>
          <a:lstStyle/>
          <a:p>
            <a:r>
              <a:rPr kumimoji="1" lang="en-US" altLang="zh-TW" dirty="0"/>
              <a:t>Summary of MHA</a:t>
            </a:r>
            <a:endParaRPr kumimoji="1" lang="zh-TW" altLang="en-US" dirty="0"/>
          </a:p>
        </p:txBody>
      </p:sp>
      <p:pic>
        <p:nvPicPr>
          <p:cNvPr id="22" name="圖片 21">
            <a:extLst>
              <a:ext uri="{FF2B5EF4-FFF2-40B4-BE49-F238E27FC236}">
                <a16:creationId xmlns:a16="http://schemas.microsoft.com/office/drawing/2014/main" id="{703B8906-F6F5-296C-3459-27DD3AFB1122}"/>
              </a:ext>
            </a:extLst>
          </p:cNvPr>
          <p:cNvPicPr>
            <a:picLocks noChangeAspect="1"/>
          </p:cNvPicPr>
          <p:nvPr/>
        </p:nvPicPr>
        <p:blipFill>
          <a:blip r:embed="rId3"/>
          <a:stretch>
            <a:fillRect/>
          </a:stretch>
        </p:blipFill>
        <p:spPr>
          <a:xfrm>
            <a:off x="6909001" y="2389041"/>
            <a:ext cx="2982591" cy="3752686"/>
          </a:xfrm>
          <a:prstGeom prst="rect">
            <a:avLst/>
          </a:prstGeom>
        </p:spPr>
      </p:pic>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EED09D0F-9D4C-8149-8F1C-18FE73714CF5}"/>
                  </a:ext>
                </a:extLst>
              </p:cNvPr>
              <p:cNvSpPr txBox="1"/>
              <p:nvPr/>
            </p:nvSpPr>
            <p:spPr>
              <a:xfrm>
                <a:off x="9556176" y="4425603"/>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26" name="文字方塊 25">
                <a:extLst>
                  <a:ext uri="{FF2B5EF4-FFF2-40B4-BE49-F238E27FC236}">
                    <a16:creationId xmlns:a16="http://schemas.microsoft.com/office/drawing/2014/main" id="{EED09D0F-9D4C-8149-8F1C-18FE73714CF5}"/>
                  </a:ext>
                </a:extLst>
              </p:cNvPr>
              <p:cNvSpPr txBox="1">
                <a:spLocks noRot="1" noChangeAspect="1" noMove="1" noResize="1" noEditPoints="1" noAdjustHandles="1" noChangeArrowheads="1" noChangeShapeType="1" noTextEdit="1"/>
              </p:cNvSpPr>
              <p:nvPr/>
            </p:nvSpPr>
            <p:spPr>
              <a:xfrm>
                <a:off x="9556176" y="4425603"/>
                <a:ext cx="1489643" cy="374270"/>
              </a:xfrm>
              <a:prstGeom prst="rect">
                <a:avLst/>
              </a:prstGeom>
              <a:blipFill>
                <a:blip r:embed="rId4"/>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DB118555-0960-864B-0B45-ACCC2E87DB56}"/>
                  </a:ext>
                </a:extLst>
              </p:cNvPr>
              <p:cNvSpPr txBox="1"/>
              <p:nvPr/>
            </p:nvSpPr>
            <p:spPr>
              <a:xfrm>
                <a:off x="9709125" y="4130258"/>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2</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27" name="文字方塊 26">
                <a:extLst>
                  <a:ext uri="{FF2B5EF4-FFF2-40B4-BE49-F238E27FC236}">
                    <a16:creationId xmlns:a16="http://schemas.microsoft.com/office/drawing/2014/main" id="{DB118555-0960-864B-0B45-ACCC2E87DB56}"/>
                  </a:ext>
                </a:extLst>
              </p:cNvPr>
              <p:cNvSpPr txBox="1">
                <a:spLocks noRot="1" noChangeAspect="1" noMove="1" noResize="1" noEditPoints="1" noAdjustHandles="1" noChangeArrowheads="1" noChangeShapeType="1" noTextEdit="1"/>
              </p:cNvSpPr>
              <p:nvPr/>
            </p:nvSpPr>
            <p:spPr>
              <a:xfrm>
                <a:off x="9709125" y="4130258"/>
                <a:ext cx="1489643" cy="374270"/>
              </a:xfrm>
              <a:prstGeom prst="rect">
                <a:avLst/>
              </a:prstGeom>
              <a:blipFill>
                <a:blip r:embed="rId5"/>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497D11B8-EE06-47D7-8754-A23DABADBC41}"/>
                  </a:ext>
                </a:extLst>
              </p:cNvPr>
              <p:cNvSpPr txBox="1"/>
              <p:nvPr/>
            </p:nvSpPr>
            <p:spPr>
              <a:xfrm>
                <a:off x="9891592" y="3725634"/>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h</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28" name="文字方塊 27">
                <a:extLst>
                  <a:ext uri="{FF2B5EF4-FFF2-40B4-BE49-F238E27FC236}">
                    <a16:creationId xmlns:a16="http://schemas.microsoft.com/office/drawing/2014/main" id="{497D11B8-EE06-47D7-8754-A23DABADBC41}"/>
                  </a:ext>
                </a:extLst>
              </p:cNvPr>
              <p:cNvSpPr txBox="1">
                <a:spLocks noRot="1" noChangeAspect="1" noMove="1" noResize="1" noEditPoints="1" noAdjustHandles="1" noChangeArrowheads="1" noChangeShapeType="1" noTextEdit="1"/>
              </p:cNvSpPr>
              <p:nvPr/>
            </p:nvSpPr>
            <p:spPr>
              <a:xfrm>
                <a:off x="9891592" y="3725634"/>
                <a:ext cx="1489643" cy="374270"/>
              </a:xfrm>
              <a:prstGeom prst="rect">
                <a:avLst/>
              </a:prstGeom>
              <a:blipFill>
                <a:blip r:embed="rId6"/>
                <a:stretch>
                  <a:fillRect b="-12903"/>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FD53E5D7-826B-E51E-AD97-A5C84C5910C0}"/>
              </a:ext>
            </a:extLst>
          </p:cNvPr>
          <p:cNvSpPr txBox="1"/>
          <p:nvPr/>
        </p:nvSpPr>
        <p:spPr>
          <a:xfrm>
            <a:off x="10148051" y="3891114"/>
            <a:ext cx="305895" cy="374270"/>
          </a:xfrm>
          <a:prstGeom prst="rect">
            <a:avLst/>
          </a:prstGeom>
          <a:noFill/>
        </p:spPr>
        <p:txBody>
          <a:bodyPr wrap="square" rtlCol="0">
            <a:spAutoFit/>
          </a:bodyPr>
          <a:lstStyle/>
          <a:p>
            <a:r>
              <a:rPr kumimoji="1" lang="en-US" altLang="zh-TW" dirty="0"/>
              <a:t>...</a:t>
            </a:r>
            <a:endParaRPr kumimoji="1" lang="zh-TW" altLang="en-US" dirty="0"/>
          </a:p>
        </p:txBody>
      </p: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F68B3FD-CBD7-CDC4-FEF1-EA674C76B0FC}"/>
                  </a:ext>
                </a:extLst>
              </p:cNvPr>
              <p:cNvSpPr txBox="1"/>
              <p:nvPr/>
            </p:nvSpPr>
            <p:spPr>
              <a:xfrm>
                <a:off x="8676006" y="3377776"/>
                <a:ext cx="1419720" cy="380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h</m:t>
                          </m:r>
                          <m:r>
                            <a:rPr kumimoji="1" lang="en-US" altLang="zh-TW" b="0" i="1" smtClean="0">
                              <a:solidFill>
                                <a:srgbClr val="FF9300"/>
                              </a:solidFill>
                              <a:latin typeface="Cambria Math" panose="02040503050406030204" pitchFamily="18" charset="0"/>
                              <a:ea typeface="Cambria Math" panose="02040503050406030204" pitchFamily="18" charset="0"/>
                            </a:rPr>
                            <m:t>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m:t>
                          </m:r>
                        </m:sup>
                      </m:sSup>
                    </m:oMath>
                  </m:oMathPara>
                </a14:m>
                <a:endParaRPr lang="zh-TW" altLang="en-US" dirty="0"/>
              </a:p>
            </p:txBody>
          </p:sp>
        </mc:Choice>
        <mc:Fallback xmlns="">
          <p:sp>
            <p:nvSpPr>
              <p:cNvPr id="30" name="文字方塊 29">
                <a:extLst>
                  <a:ext uri="{FF2B5EF4-FFF2-40B4-BE49-F238E27FC236}">
                    <a16:creationId xmlns:a16="http://schemas.microsoft.com/office/drawing/2014/main" id="{6F68B3FD-CBD7-CDC4-FEF1-EA674C76B0FC}"/>
                  </a:ext>
                </a:extLst>
              </p:cNvPr>
              <p:cNvSpPr txBox="1">
                <a:spLocks noRot="1" noChangeAspect="1" noMove="1" noResize="1" noEditPoints="1" noAdjustHandles="1" noChangeArrowheads="1" noChangeShapeType="1" noTextEdit="1"/>
              </p:cNvSpPr>
              <p:nvPr/>
            </p:nvSpPr>
            <p:spPr>
              <a:xfrm>
                <a:off x="8676006" y="3377776"/>
                <a:ext cx="1419720" cy="380810"/>
              </a:xfrm>
              <a:prstGeom prst="rect">
                <a:avLst/>
              </a:prstGeom>
              <a:blipFill>
                <a:blip r:embed="rId7"/>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C2053F4F-FB31-E153-3CD5-D7C759A33ACC}"/>
                  </a:ext>
                </a:extLst>
              </p:cNvPr>
              <p:cNvSpPr txBox="1"/>
              <p:nvPr/>
            </p:nvSpPr>
            <p:spPr>
              <a:xfrm>
                <a:off x="9412076" y="2302012"/>
                <a:ext cx="964035"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pPr>
                        <m:e>
                          <m:r>
                            <a:rPr kumimoji="1" lang="en-US" altLang="zh-TW" sz="2400" b="0" i="1" smtClean="0">
                              <a:solidFill>
                                <a:schemeClr val="tx1"/>
                              </a:solidFill>
                              <a:latin typeface="Cambria Math" panose="02040503050406030204" pitchFamily="18" charset="0"/>
                              <a:ea typeface="Cambria Math" panose="02040503050406030204" pitchFamily="18" charset="0"/>
                            </a:rPr>
                            <m:t> ∈</m:t>
                          </m:r>
                          <m:r>
                            <a:rPr kumimoji="1" lang="en-US" altLang="zh-TW" sz="2400" b="0" i="1" smtClean="0">
                              <a:solidFill>
                                <a:schemeClr val="tx1"/>
                              </a:solidFill>
                              <a:latin typeface="Cambria Math" panose="02040503050406030204" pitchFamily="18" charset="0"/>
                              <a:ea typeface="Cambria Math" panose="02040503050406030204" pitchFamily="18" charset="0"/>
                            </a:rPr>
                            <m:t>ℝ</m:t>
                          </m:r>
                        </m:e>
                        <m:sup>
                          <m:r>
                            <a:rPr kumimoji="1" lang="en-US" altLang="zh-TW" sz="2400" b="0" i="1" smtClean="0">
                              <a:solidFill>
                                <a:schemeClr val="tx1"/>
                              </a:solidFill>
                              <a:latin typeface="Cambria Math" panose="02040503050406030204" pitchFamily="18" charset="0"/>
                              <a:ea typeface="Cambria Math" panose="02040503050406030204" pitchFamily="18" charset="0"/>
                            </a:rPr>
                            <m:t>𝑁</m:t>
                          </m:r>
                          <m:r>
                            <a:rPr kumimoji="1" lang="en-US" altLang="zh-TW" sz="2400" b="0" i="1" smtClean="0">
                              <a:solidFill>
                                <a:schemeClr val="tx1"/>
                              </a:solidFill>
                              <a:latin typeface="Cambria Math" panose="02040503050406030204" pitchFamily="18" charset="0"/>
                              <a:ea typeface="Cambria Math" panose="02040503050406030204" pitchFamily="18" charset="0"/>
                            </a:rPr>
                            <m:t> × </m:t>
                          </m:r>
                          <m:sSub>
                            <m:sSub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bPr>
                            <m:e>
                              <m:r>
                                <a:rPr kumimoji="1" lang="en-US" altLang="zh-TW" sz="2400" b="0" i="1" smtClean="0">
                                  <a:solidFill>
                                    <a:schemeClr val="tx1"/>
                                  </a:solidFill>
                                  <a:latin typeface="Cambria Math" panose="02040503050406030204" pitchFamily="18" charset="0"/>
                                  <a:ea typeface="Cambria Math" panose="02040503050406030204" pitchFamily="18" charset="0"/>
                                </a:rPr>
                                <m:t>𝑑</m:t>
                              </m:r>
                            </m:e>
                            <m:sub>
                              <m:r>
                                <a:rPr kumimoji="1" lang="en-US" altLang="zh-TW" sz="2400" b="0" i="1" smtClean="0">
                                  <a:solidFill>
                                    <a:schemeClr val="tx1"/>
                                  </a:solidFill>
                                  <a:latin typeface="Cambria Math" panose="02040503050406030204" pitchFamily="18" charset="0"/>
                                  <a:ea typeface="Cambria Math" panose="02040503050406030204" pitchFamily="18" charset="0"/>
                                </a:rPr>
                                <m:t>𝑜𝑢𝑡</m:t>
                              </m:r>
                            </m:sub>
                          </m:sSub>
                        </m:sup>
                      </m:sSup>
                    </m:oMath>
                  </m:oMathPara>
                </a14:m>
                <a:endParaRPr lang="zh-TW" altLang="en-US" sz="2400" dirty="0"/>
              </a:p>
            </p:txBody>
          </p:sp>
        </mc:Choice>
        <mc:Fallback xmlns="">
          <p:sp>
            <p:nvSpPr>
              <p:cNvPr id="31" name="文字方塊 30">
                <a:extLst>
                  <a:ext uri="{FF2B5EF4-FFF2-40B4-BE49-F238E27FC236}">
                    <a16:creationId xmlns:a16="http://schemas.microsoft.com/office/drawing/2014/main" id="{C2053F4F-FB31-E153-3CD5-D7C759A33ACC}"/>
                  </a:ext>
                </a:extLst>
              </p:cNvPr>
              <p:cNvSpPr txBox="1">
                <a:spLocks noRot="1" noChangeAspect="1" noMove="1" noResize="1" noEditPoints="1" noAdjustHandles="1" noChangeArrowheads="1" noChangeShapeType="1" noTextEdit="1"/>
              </p:cNvSpPr>
              <p:nvPr/>
            </p:nvSpPr>
            <p:spPr>
              <a:xfrm>
                <a:off x="9412076" y="2302012"/>
                <a:ext cx="964035" cy="468205"/>
              </a:xfrm>
              <a:prstGeom prst="rect">
                <a:avLst/>
              </a:prstGeom>
              <a:blipFill>
                <a:blip r:embed="rId8"/>
                <a:stretch>
                  <a:fillRect l="-7895" t="-2703" r="-68421" b="-2162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9819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a:xfrm>
            <a:off x="622267" y="50959"/>
            <a:ext cx="7107153" cy="1450757"/>
          </a:xfrm>
        </p:spPr>
        <p:txBody>
          <a:bodyPr/>
          <a:lstStyle/>
          <a:p>
            <a:r>
              <a:rPr kumimoji="1" lang="en-US" altLang="zh-TW" dirty="0">
                <a:cs typeface="Calibri" panose="020F0502020204030204" pitchFamily="34" charset="0"/>
              </a:rPr>
              <a:t>Transformer </a:t>
            </a:r>
            <a:br>
              <a:rPr kumimoji="1" lang="en-US" altLang="zh-TW" dirty="0">
                <a:cs typeface="Calibri" panose="020F0502020204030204" pitchFamily="34" charset="0"/>
              </a:rPr>
            </a:br>
            <a:r>
              <a:rPr kumimoji="1" lang="en-US" altLang="zh-TW" dirty="0">
                <a:cs typeface="Calibri" panose="020F0502020204030204" pitchFamily="34" charset="0"/>
              </a:rPr>
              <a:t>Encoder-Decoder</a:t>
            </a:r>
            <a:endParaRPr kumimoji="1" lang="zh-TW" altLang="en-US" dirty="0"/>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31</a:t>
            </a:fld>
            <a:endParaRPr lang="en-US"/>
          </a:p>
        </p:txBody>
      </p:sp>
      <p:pic>
        <p:nvPicPr>
          <p:cNvPr id="5" name="Picture 2" descr="Original transformer model architecture.">
            <a:extLst>
              <a:ext uri="{FF2B5EF4-FFF2-40B4-BE49-F238E27FC236}">
                <a16:creationId xmlns:a16="http://schemas.microsoft.com/office/drawing/2014/main" id="{5FEA1F66-CAD3-705C-D8C2-5EE8DF0DD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853" y="462437"/>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2AB15857-0DB9-8CEA-0EAC-40E5E5AEFCD4}"/>
              </a:ext>
            </a:extLst>
          </p:cNvPr>
          <p:cNvSpPr txBox="1"/>
          <p:nvPr/>
        </p:nvSpPr>
        <p:spPr>
          <a:xfrm>
            <a:off x="8448272" y="1744762"/>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3C60E25F-5259-576F-9BDF-7019CC4A4FA0}"/>
              </a:ext>
            </a:extLst>
          </p:cNvPr>
          <p:cNvSpPr/>
          <p:nvPr/>
        </p:nvSpPr>
        <p:spPr>
          <a:xfrm>
            <a:off x="4827853" y="2173736"/>
            <a:ext cx="2003580" cy="390792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矩形 10">
            <a:extLst>
              <a:ext uri="{FF2B5EF4-FFF2-40B4-BE49-F238E27FC236}">
                <a16:creationId xmlns:a16="http://schemas.microsoft.com/office/drawing/2014/main" id="{80D07C4B-B00A-DBEE-668C-2086658D88E8}"/>
              </a:ext>
            </a:extLst>
          </p:cNvPr>
          <p:cNvSpPr/>
          <p:nvPr/>
        </p:nvSpPr>
        <p:spPr>
          <a:xfrm>
            <a:off x="6827111" y="296034"/>
            <a:ext cx="2003580" cy="5785628"/>
          </a:xfrm>
          <a:prstGeom prst="rect">
            <a:avLst/>
          </a:prstGeom>
          <a:no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chemeClr val="bg2">
                  <a:lumMod val="25000"/>
                </a:schemeClr>
              </a:solidFill>
            </a:endParaRPr>
          </a:p>
        </p:txBody>
      </p:sp>
      <p:sp>
        <p:nvSpPr>
          <p:cNvPr id="12" name="文字方塊 11">
            <a:extLst>
              <a:ext uri="{FF2B5EF4-FFF2-40B4-BE49-F238E27FC236}">
                <a16:creationId xmlns:a16="http://schemas.microsoft.com/office/drawing/2014/main" id="{9169E3D2-7590-A303-C67C-03844F740AB0}"/>
              </a:ext>
            </a:extLst>
          </p:cNvPr>
          <p:cNvSpPr txBox="1"/>
          <p:nvPr/>
        </p:nvSpPr>
        <p:spPr>
          <a:xfrm>
            <a:off x="5210272" y="1770882"/>
            <a:ext cx="953787" cy="369332"/>
          </a:xfrm>
          <a:prstGeom prst="rect">
            <a:avLst/>
          </a:prstGeom>
          <a:noFill/>
        </p:spPr>
        <p:txBody>
          <a:bodyPr wrap="none" rtlCol="0">
            <a:spAutoFit/>
          </a:bodyPr>
          <a:lstStyle/>
          <a:p>
            <a:r>
              <a:rPr kumimoji="1" lang="en-US" altLang="zh-TW" b="1" dirty="0">
                <a:solidFill>
                  <a:srgbClr val="FF9300"/>
                </a:solidFill>
              </a:rPr>
              <a:t>Encoder</a:t>
            </a:r>
            <a:endParaRPr kumimoji="1" lang="zh-TW" altLang="en-US" b="1" dirty="0">
              <a:solidFill>
                <a:srgbClr val="FF9300"/>
              </a:solidFill>
            </a:endParaRPr>
          </a:p>
        </p:txBody>
      </p:sp>
      <p:sp>
        <p:nvSpPr>
          <p:cNvPr id="13" name="文字方塊 12">
            <a:extLst>
              <a:ext uri="{FF2B5EF4-FFF2-40B4-BE49-F238E27FC236}">
                <a16:creationId xmlns:a16="http://schemas.microsoft.com/office/drawing/2014/main" id="{AC46A01B-C72D-CC8F-14A6-76C7D861C338}"/>
              </a:ext>
            </a:extLst>
          </p:cNvPr>
          <p:cNvSpPr txBox="1"/>
          <p:nvPr/>
        </p:nvSpPr>
        <p:spPr>
          <a:xfrm>
            <a:off x="8830691" y="902660"/>
            <a:ext cx="985013" cy="369332"/>
          </a:xfrm>
          <a:prstGeom prst="rect">
            <a:avLst/>
          </a:prstGeom>
          <a:noFill/>
        </p:spPr>
        <p:txBody>
          <a:bodyPr wrap="none" rtlCol="0">
            <a:spAutoFit/>
          </a:bodyPr>
          <a:lstStyle/>
          <a:p>
            <a:r>
              <a:rPr kumimoji="1" lang="en-US" altLang="zh-TW" b="1" dirty="0">
                <a:solidFill>
                  <a:schemeClr val="bg2">
                    <a:lumMod val="25000"/>
                  </a:schemeClr>
                </a:solidFill>
              </a:rPr>
              <a:t>Decoder</a:t>
            </a:r>
            <a:endParaRPr kumimoji="1" lang="zh-TW" altLang="en-US" b="1" dirty="0">
              <a:solidFill>
                <a:schemeClr val="bg2">
                  <a:lumMod val="25000"/>
                </a:schemeClr>
              </a:solidFill>
            </a:endParaRPr>
          </a:p>
        </p:txBody>
      </p:sp>
    </p:spTree>
    <p:extLst>
      <p:ext uri="{BB962C8B-B14F-4D97-AF65-F5344CB8AC3E}">
        <p14:creationId xmlns:p14="http://schemas.microsoft.com/office/powerpoint/2010/main" val="501949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32</a:t>
            </a:fld>
            <a:endParaRPr lang="en-US"/>
          </a:p>
        </p:txBody>
      </p:sp>
      <p:pic>
        <p:nvPicPr>
          <p:cNvPr id="4098" name="Picture 2" descr="Intuition for Multi-headed Attention. | by Ngieng Kianyew | Medium">
            <a:extLst>
              <a:ext uri="{FF2B5EF4-FFF2-40B4-BE49-F238E27FC236}">
                <a16:creationId xmlns:a16="http://schemas.microsoft.com/office/drawing/2014/main" id="{73CF521D-F81C-FC11-E654-164B9BB59FE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4526"/>
          <a:stretch/>
        </p:blipFill>
        <p:spPr bwMode="auto">
          <a:xfrm>
            <a:off x="510541" y="3087835"/>
            <a:ext cx="5838614" cy="25495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riginal transformer model architecture.">
            <a:extLst>
              <a:ext uri="{FF2B5EF4-FFF2-40B4-BE49-F238E27FC236}">
                <a16:creationId xmlns:a16="http://schemas.microsoft.com/office/drawing/2014/main" id="{5FEA1F66-CAD3-705C-D8C2-5EE8DF0DD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422" y="47082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2AB15857-0DB9-8CEA-0EAC-40E5E5AEFCD4}"/>
              </a:ext>
            </a:extLst>
          </p:cNvPr>
          <p:cNvSpPr txBox="1"/>
          <p:nvPr/>
        </p:nvSpPr>
        <p:spPr>
          <a:xfrm>
            <a:off x="9538841" y="1753151"/>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7" name="圓角矩形 6">
            <a:extLst>
              <a:ext uri="{FF2B5EF4-FFF2-40B4-BE49-F238E27FC236}">
                <a16:creationId xmlns:a16="http://schemas.microsoft.com/office/drawing/2014/main" id="{B1613098-CDDF-913C-A758-5923E954D2FE}"/>
              </a:ext>
            </a:extLst>
          </p:cNvPr>
          <p:cNvSpPr/>
          <p:nvPr/>
        </p:nvSpPr>
        <p:spPr>
          <a:xfrm>
            <a:off x="4102217" y="3109855"/>
            <a:ext cx="1476462" cy="341165"/>
          </a:xfrm>
          <a:prstGeom prst="roundRect">
            <a:avLst/>
          </a:prstGeom>
          <a:solidFill>
            <a:srgbClr val="FF9300">
              <a:alpha val="3921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E55BC724-85EE-4A7E-56AA-B209121CD9F7}"/>
              </a:ext>
            </a:extLst>
          </p:cNvPr>
          <p:cNvSpPr/>
          <p:nvPr/>
        </p:nvSpPr>
        <p:spPr>
          <a:xfrm>
            <a:off x="1032045" y="2945523"/>
            <a:ext cx="5226141" cy="285126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矩形 7">
            <a:extLst>
              <a:ext uri="{FF2B5EF4-FFF2-40B4-BE49-F238E27FC236}">
                <a16:creationId xmlns:a16="http://schemas.microsoft.com/office/drawing/2014/main" id="{B3BD0B5F-B839-91DA-85B1-BF691A4B4744}"/>
              </a:ext>
            </a:extLst>
          </p:cNvPr>
          <p:cNvSpPr/>
          <p:nvPr/>
        </p:nvSpPr>
        <p:spPr>
          <a:xfrm>
            <a:off x="6650652" y="3951215"/>
            <a:ext cx="958163" cy="50299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 name="矩形 8">
            <a:extLst>
              <a:ext uri="{FF2B5EF4-FFF2-40B4-BE49-F238E27FC236}">
                <a16:creationId xmlns:a16="http://schemas.microsoft.com/office/drawing/2014/main" id="{1EE6D8E2-FA92-33D6-5BE8-C7A018CC2F64}"/>
              </a:ext>
            </a:extLst>
          </p:cNvPr>
          <p:cNvSpPr/>
          <p:nvPr/>
        </p:nvSpPr>
        <p:spPr>
          <a:xfrm>
            <a:off x="8370195" y="2694025"/>
            <a:ext cx="958163" cy="50299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矩形 9">
            <a:extLst>
              <a:ext uri="{FF2B5EF4-FFF2-40B4-BE49-F238E27FC236}">
                <a16:creationId xmlns:a16="http://schemas.microsoft.com/office/drawing/2014/main" id="{2474DF50-AC93-792A-1243-01079AD5719A}"/>
              </a:ext>
            </a:extLst>
          </p:cNvPr>
          <p:cNvSpPr/>
          <p:nvPr/>
        </p:nvSpPr>
        <p:spPr>
          <a:xfrm>
            <a:off x="8390831" y="3771022"/>
            <a:ext cx="958163" cy="68318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內容版面配置區 12">
            <a:extLst>
              <a:ext uri="{FF2B5EF4-FFF2-40B4-BE49-F238E27FC236}">
                <a16:creationId xmlns:a16="http://schemas.microsoft.com/office/drawing/2014/main" id="{65C3B5FB-D314-289B-08D4-70DDC0EF7200}"/>
              </a:ext>
            </a:extLst>
          </p:cNvPr>
          <p:cNvSpPr txBox="1">
            <a:spLocks/>
          </p:cNvSpPr>
          <p:nvPr/>
        </p:nvSpPr>
        <p:spPr>
          <a:xfrm>
            <a:off x="1255854" y="1853072"/>
            <a:ext cx="4295438" cy="4461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n"/>
            </a:pPr>
            <a:r>
              <a:rPr lang="en-US" altLang="zh-TW" dirty="0">
                <a:latin typeface="Calibri" panose="020F0502020204030204" pitchFamily="34" charset="0"/>
                <a:cs typeface="Calibri" panose="020F0502020204030204" pitchFamily="34" charset="0"/>
              </a:rPr>
              <a:t> Where is self-attention in Transformer?</a:t>
            </a:r>
            <a:endParaRPr lang="zh-TW" altLang="en-US" dirty="0">
              <a:latin typeface="Calibri" panose="020F0502020204030204" pitchFamily="34" charset="0"/>
              <a:cs typeface="Calibri" panose="020F0502020204030204" pitchFamily="34" charset="0"/>
            </a:endParaRPr>
          </a:p>
        </p:txBody>
      </p:sp>
      <p:cxnSp>
        <p:nvCxnSpPr>
          <p:cNvPr id="27" name="直線接點 26">
            <a:extLst>
              <a:ext uri="{FF2B5EF4-FFF2-40B4-BE49-F238E27FC236}">
                <a16:creationId xmlns:a16="http://schemas.microsoft.com/office/drawing/2014/main" id="{C7C04A0E-1613-1F09-7FD0-83FB4BBA8336}"/>
              </a:ext>
            </a:extLst>
          </p:cNvPr>
          <p:cNvCxnSpPr>
            <a:cxnSpLocks/>
          </p:cNvCxnSpPr>
          <p:nvPr/>
        </p:nvCxnSpPr>
        <p:spPr>
          <a:xfrm flipH="1" flipV="1">
            <a:off x="5578679" y="3109855"/>
            <a:ext cx="1191237" cy="916861"/>
          </a:xfrm>
          <a:prstGeom prst="line">
            <a:avLst/>
          </a:prstGeom>
        </p:spPr>
        <p:style>
          <a:lnRef idx="1">
            <a:schemeClr val="dk1"/>
          </a:lnRef>
          <a:fillRef idx="0">
            <a:schemeClr val="dk1"/>
          </a:fillRef>
          <a:effectRef idx="0">
            <a:schemeClr val="dk1"/>
          </a:effectRef>
          <a:fontRef idx="minor">
            <a:schemeClr val="tx1"/>
          </a:fontRef>
        </p:style>
      </p:cxnSp>
      <p:cxnSp>
        <p:nvCxnSpPr>
          <p:cNvPr id="28" name="直線接點 27">
            <a:extLst>
              <a:ext uri="{FF2B5EF4-FFF2-40B4-BE49-F238E27FC236}">
                <a16:creationId xmlns:a16="http://schemas.microsoft.com/office/drawing/2014/main" id="{6B090BFD-B1B7-F13E-B0D7-C89ED86C2518}"/>
              </a:ext>
            </a:extLst>
          </p:cNvPr>
          <p:cNvCxnSpPr>
            <a:cxnSpLocks/>
          </p:cNvCxnSpPr>
          <p:nvPr/>
        </p:nvCxnSpPr>
        <p:spPr>
          <a:xfrm flipH="1" flipV="1">
            <a:off x="5578679" y="3451020"/>
            <a:ext cx="1191237" cy="961589"/>
          </a:xfrm>
          <a:prstGeom prst="line">
            <a:avLst/>
          </a:prstGeom>
        </p:spPr>
        <p:style>
          <a:lnRef idx="1">
            <a:schemeClr val="dk1"/>
          </a:lnRef>
          <a:fillRef idx="0">
            <a:schemeClr val="dk1"/>
          </a:fillRef>
          <a:effectRef idx="0">
            <a:schemeClr val="dk1"/>
          </a:effectRef>
          <a:fontRef idx="minor">
            <a:schemeClr val="tx1"/>
          </a:fontRef>
        </p:style>
      </p:cxnSp>
      <p:sp>
        <p:nvSpPr>
          <p:cNvPr id="15" name="標題 1">
            <a:extLst>
              <a:ext uri="{FF2B5EF4-FFF2-40B4-BE49-F238E27FC236}">
                <a16:creationId xmlns:a16="http://schemas.microsoft.com/office/drawing/2014/main" id="{4610A3C4-AA09-9B2D-5CB9-7D54881BF3EB}"/>
              </a:ext>
            </a:extLst>
          </p:cNvPr>
          <p:cNvSpPr>
            <a:spLocks noGrp="1"/>
          </p:cNvSpPr>
          <p:nvPr>
            <p:ph type="title"/>
          </p:nvPr>
        </p:nvSpPr>
        <p:spPr>
          <a:xfrm>
            <a:off x="653143" y="356088"/>
            <a:ext cx="10918371" cy="1033416"/>
          </a:xfrm>
        </p:spPr>
        <p:txBody>
          <a:bodyPr>
            <a:normAutofit/>
          </a:bodyPr>
          <a:lstStyle/>
          <a:p>
            <a:r>
              <a:rPr kumimoji="1" lang="en-US" altLang="zh-TW" dirty="0">
                <a:cs typeface="Calibri" panose="020F0502020204030204" pitchFamily="34" charset="0"/>
              </a:rPr>
              <a:t>Self-Attention</a:t>
            </a:r>
            <a:endParaRPr lang="zh-TW" altLang="en-US"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43176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B8AE9C-1909-B974-E8C8-9807CE1ACD90}"/>
              </a:ext>
            </a:extLst>
          </p:cNvPr>
          <p:cNvSpPr>
            <a:spLocks noGrp="1"/>
          </p:cNvSpPr>
          <p:nvPr>
            <p:ph type="title"/>
          </p:nvPr>
        </p:nvSpPr>
        <p:spPr/>
        <p:txBody>
          <a:bodyPr/>
          <a:lstStyle/>
          <a:p>
            <a:r>
              <a:rPr kumimoji="1" lang="en-US" altLang="zh-TW" dirty="0"/>
              <a:t>Encoder and Decoder</a:t>
            </a:r>
            <a:endParaRPr kumimoji="1" lang="zh-TW" altLang="en-US" dirty="0"/>
          </a:p>
        </p:txBody>
      </p:sp>
      <p:sp>
        <p:nvSpPr>
          <p:cNvPr id="4" name="投影片編號版面配置區 3">
            <a:extLst>
              <a:ext uri="{FF2B5EF4-FFF2-40B4-BE49-F238E27FC236}">
                <a16:creationId xmlns:a16="http://schemas.microsoft.com/office/drawing/2014/main" id="{92106C75-A795-3924-7F0C-B509934C798B}"/>
              </a:ext>
            </a:extLst>
          </p:cNvPr>
          <p:cNvSpPr>
            <a:spLocks noGrp="1"/>
          </p:cNvSpPr>
          <p:nvPr>
            <p:ph type="sldNum" sz="quarter" idx="12"/>
          </p:nvPr>
        </p:nvSpPr>
        <p:spPr/>
        <p:txBody>
          <a:bodyPr/>
          <a:lstStyle/>
          <a:p>
            <a:fld id="{6113E31D-E2AB-40D1-8B51-AFA5AFEF393A}" type="slidenum">
              <a:rPr lang="en-US" smtClean="0"/>
              <a:pPr/>
              <a:t>33</a:t>
            </a:fld>
            <a:endParaRPr lang="en-US" dirty="0"/>
          </a:p>
        </p:txBody>
      </p:sp>
      <p:sp>
        <p:nvSpPr>
          <p:cNvPr id="6" name="圓角矩形 5">
            <a:extLst>
              <a:ext uri="{FF2B5EF4-FFF2-40B4-BE49-F238E27FC236}">
                <a16:creationId xmlns:a16="http://schemas.microsoft.com/office/drawing/2014/main" id="{BA383E56-D04D-340B-A396-C1FF6DCBC646}"/>
              </a:ext>
            </a:extLst>
          </p:cNvPr>
          <p:cNvSpPr/>
          <p:nvPr/>
        </p:nvSpPr>
        <p:spPr>
          <a:xfrm>
            <a:off x="6777738" y="4052638"/>
            <a:ext cx="4433985" cy="99135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rPr>
              <a:t>Decoder</a:t>
            </a:r>
            <a:endParaRPr kumimoji="1" lang="zh-TW" altLang="en-US" sz="1500" dirty="0">
              <a:solidFill>
                <a:schemeClr val="tx1"/>
              </a:solidFill>
            </a:endParaRPr>
          </a:p>
        </p:txBody>
      </p:sp>
      <p:sp>
        <p:nvSpPr>
          <p:cNvPr id="7" name="文字方塊 6">
            <a:extLst>
              <a:ext uri="{FF2B5EF4-FFF2-40B4-BE49-F238E27FC236}">
                <a16:creationId xmlns:a16="http://schemas.microsoft.com/office/drawing/2014/main" id="{6CD4D7DE-FEA6-5EAD-BA7D-0E9B63A81999}"/>
              </a:ext>
            </a:extLst>
          </p:cNvPr>
          <p:cNvSpPr txBox="1"/>
          <p:nvPr/>
        </p:nvSpPr>
        <p:spPr>
          <a:xfrm>
            <a:off x="6848723" y="5855027"/>
            <a:ext cx="589146" cy="276999"/>
          </a:xfrm>
          <a:prstGeom prst="rect">
            <a:avLst/>
          </a:prstGeom>
          <a:noFill/>
        </p:spPr>
        <p:txBody>
          <a:bodyPr wrap="square" rtlCol="0">
            <a:spAutoFit/>
          </a:bodyPr>
          <a:lstStyle/>
          <a:p>
            <a:pPr algn="ctr"/>
            <a:r>
              <a:rPr kumimoji="1" lang="en-US" altLang="zh-TW" sz="1200" dirty="0"/>
              <a:t>(Start)</a:t>
            </a:r>
            <a:endParaRPr kumimoji="1" lang="zh-TW" altLang="en-US" sz="1200" dirty="0"/>
          </a:p>
        </p:txBody>
      </p:sp>
      <p:cxnSp>
        <p:nvCxnSpPr>
          <p:cNvPr id="8" name="直線箭頭接點 7">
            <a:extLst>
              <a:ext uri="{FF2B5EF4-FFF2-40B4-BE49-F238E27FC236}">
                <a16:creationId xmlns:a16="http://schemas.microsoft.com/office/drawing/2014/main" id="{21F30ECC-84F2-5D18-362E-5D5B043F7E7B}"/>
              </a:ext>
            </a:extLst>
          </p:cNvPr>
          <p:cNvCxnSpPr>
            <a:cxnSpLocks/>
          </p:cNvCxnSpPr>
          <p:nvPr/>
        </p:nvCxnSpPr>
        <p:spPr>
          <a:xfrm flipV="1">
            <a:off x="7141779" y="3739303"/>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線箭頭接點 8">
            <a:extLst>
              <a:ext uri="{FF2B5EF4-FFF2-40B4-BE49-F238E27FC236}">
                <a16:creationId xmlns:a16="http://schemas.microsoft.com/office/drawing/2014/main" id="{DFBBA531-BE7B-F9F3-E719-5242A0B9E4BD}"/>
              </a:ext>
            </a:extLst>
          </p:cNvPr>
          <p:cNvCxnSpPr>
            <a:cxnSpLocks/>
          </p:cNvCxnSpPr>
          <p:nvPr/>
        </p:nvCxnSpPr>
        <p:spPr>
          <a:xfrm flipV="1">
            <a:off x="7864194" y="3739303"/>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箭頭接點 9">
            <a:extLst>
              <a:ext uri="{FF2B5EF4-FFF2-40B4-BE49-F238E27FC236}">
                <a16:creationId xmlns:a16="http://schemas.microsoft.com/office/drawing/2014/main" id="{5213826B-7FF7-F9EA-A9F9-445F4081DE0B}"/>
              </a:ext>
            </a:extLst>
          </p:cNvPr>
          <p:cNvCxnSpPr>
            <a:cxnSpLocks/>
          </p:cNvCxnSpPr>
          <p:nvPr/>
        </p:nvCxnSpPr>
        <p:spPr>
          <a:xfrm flipV="1">
            <a:off x="10791469" y="3739303"/>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252A1EFC-B9A1-E9B9-C671-FC420A3A4AAD}"/>
              </a:ext>
            </a:extLst>
          </p:cNvPr>
          <p:cNvCxnSpPr>
            <a:cxnSpLocks/>
          </p:cNvCxnSpPr>
          <p:nvPr/>
        </p:nvCxnSpPr>
        <p:spPr>
          <a:xfrm flipV="1">
            <a:off x="10069054" y="3739303"/>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箭頭接點 12">
            <a:extLst>
              <a:ext uri="{FF2B5EF4-FFF2-40B4-BE49-F238E27FC236}">
                <a16:creationId xmlns:a16="http://schemas.microsoft.com/office/drawing/2014/main" id="{A8FFAB12-7688-B996-CE29-CCFBB2E29E54}"/>
              </a:ext>
            </a:extLst>
          </p:cNvPr>
          <p:cNvCxnSpPr>
            <a:cxnSpLocks/>
          </p:cNvCxnSpPr>
          <p:nvPr/>
        </p:nvCxnSpPr>
        <p:spPr>
          <a:xfrm flipV="1">
            <a:off x="7141779" y="5095489"/>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箭頭接點 13">
            <a:extLst>
              <a:ext uri="{FF2B5EF4-FFF2-40B4-BE49-F238E27FC236}">
                <a16:creationId xmlns:a16="http://schemas.microsoft.com/office/drawing/2014/main" id="{A3271C6B-2A38-B65E-147B-30B6DBA820E4}"/>
              </a:ext>
            </a:extLst>
          </p:cNvPr>
          <p:cNvCxnSpPr>
            <a:cxnSpLocks/>
          </p:cNvCxnSpPr>
          <p:nvPr/>
        </p:nvCxnSpPr>
        <p:spPr>
          <a:xfrm flipV="1">
            <a:off x="7864193" y="5095489"/>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箭頭接點 14">
            <a:extLst>
              <a:ext uri="{FF2B5EF4-FFF2-40B4-BE49-F238E27FC236}">
                <a16:creationId xmlns:a16="http://schemas.microsoft.com/office/drawing/2014/main" id="{7DB29C07-EE45-FDF3-50C5-462B179F554D}"/>
              </a:ext>
            </a:extLst>
          </p:cNvPr>
          <p:cNvCxnSpPr>
            <a:cxnSpLocks/>
          </p:cNvCxnSpPr>
          <p:nvPr/>
        </p:nvCxnSpPr>
        <p:spPr>
          <a:xfrm flipV="1">
            <a:off x="10069053" y="5091994"/>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E80F3625-6DB5-7DD1-C50D-5733EC81F434}"/>
              </a:ext>
            </a:extLst>
          </p:cNvPr>
          <p:cNvCxnSpPr>
            <a:cxnSpLocks/>
          </p:cNvCxnSpPr>
          <p:nvPr/>
        </p:nvCxnSpPr>
        <p:spPr>
          <a:xfrm flipV="1">
            <a:off x="10791467" y="5091994"/>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07DBE63A-42BD-8531-2AE3-FBE67A0DD8F9}"/>
              </a:ext>
            </a:extLst>
          </p:cNvPr>
          <p:cNvSpPr txBox="1"/>
          <p:nvPr/>
        </p:nvSpPr>
        <p:spPr>
          <a:xfrm>
            <a:off x="8643134" y="5288270"/>
            <a:ext cx="846305" cy="461665"/>
          </a:xfrm>
          <a:prstGeom prst="rect">
            <a:avLst/>
          </a:prstGeom>
          <a:noFill/>
        </p:spPr>
        <p:txBody>
          <a:bodyPr wrap="square" rtlCol="0">
            <a:spAutoFit/>
          </a:bodyPr>
          <a:lstStyle/>
          <a:p>
            <a:r>
              <a:rPr kumimoji="1" lang="en-US" altLang="zh-TW" sz="2400" dirty="0"/>
              <a:t>……</a:t>
            </a:r>
            <a:endParaRPr kumimoji="1" lang="zh-TW" altLang="en-US" sz="2400" dirty="0"/>
          </a:p>
        </p:txBody>
      </p:sp>
      <mc:AlternateContent xmlns:mc="http://schemas.openxmlformats.org/markup-compatibility/2006" xmlns:a14="http://schemas.microsoft.com/office/drawing/2010/main">
        <mc:Choice Requires="a14">
          <p:sp>
            <p:nvSpPr>
              <p:cNvPr id="18" name="圓角矩形 17">
                <a:extLst>
                  <a:ext uri="{FF2B5EF4-FFF2-40B4-BE49-F238E27FC236}">
                    <a16:creationId xmlns:a16="http://schemas.microsoft.com/office/drawing/2014/main" id="{CC40672F-B910-D24E-72DA-0F22F07E9DA9}"/>
                  </a:ext>
                </a:extLst>
              </p:cNvPr>
              <p:cNvSpPr/>
              <p:nvPr/>
            </p:nvSpPr>
            <p:spPr>
              <a:xfrm>
                <a:off x="9794143" y="2529790"/>
                <a:ext cx="555203" cy="465105"/>
              </a:xfrm>
              <a:prstGeom prst="roundRect">
                <a:avLst/>
              </a:prstGeom>
              <a:solidFill>
                <a:srgbClr val="C5E0B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acc>
                            <m:accPr>
                              <m:chr m:val="̂"/>
                              <m:ctrlPr>
                                <a:rPr kumimoji="1" lang="en-US" altLang="zh-TW" i="1" smtClean="0">
                                  <a:solidFill>
                                    <a:schemeClr val="tx1"/>
                                  </a:solidFill>
                                  <a:latin typeface="Cambria Math" panose="02040503050406030204" pitchFamily="18" charset="0"/>
                                </a:rPr>
                              </m:ctrlPr>
                            </m:accPr>
                            <m:e>
                              <m:r>
                                <a:rPr kumimoji="1" lang="en-US" altLang="zh-TW" b="0" i="1" smtClean="0">
                                  <a:solidFill>
                                    <a:schemeClr val="tx1"/>
                                  </a:solidFill>
                                  <a:latin typeface="Cambria Math" panose="02040503050406030204" pitchFamily="18" charset="0"/>
                                </a:rPr>
                                <m:t>𝑦</m:t>
                              </m:r>
                            </m:e>
                          </m:acc>
                        </m:e>
                        <m:sub>
                          <m:r>
                            <a:rPr kumimoji="1" lang="en-US" altLang="zh-TW" b="0" i="1" smtClean="0">
                              <a:solidFill>
                                <a:schemeClr val="tx1"/>
                              </a:solidFill>
                              <a:latin typeface="Cambria Math" panose="02040503050406030204" pitchFamily="18" charset="0"/>
                            </a:rPr>
                            <m:t>𝑡</m:t>
                          </m:r>
                          <m:r>
                            <a:rPr kumimoji="1" lang="en-US" altLang="zh-TW" b="0" i="1" smtClean="0">
                              <a:solidFill>
                                <a:schemeClr val="tx1"/>
                              </a:solidFill>
                              <a:latin typeface="Cambria Math" panose="02040503050406030204" pitchFamily="18" charset="0"/>
                            </a:rPr>
                            <m:t>−1</m:t>
                          </m:r>
                        </m:sub>
                      </m:sSub>
                    </m:oMath>
                  </m:oMathPara>
                </a14:m>
                <a:endParaRPr kumimoji="1" lang="zh-TW" altLang="en-US" dirty="0">
                  <a:solidFill>
                    <a:schemeClr val="tx1"/>
                  </a:solidFill>
                </a:endParaRPr>
              </a:p>
            </p:txBody>
          </p:sp>
        </mc:Choice>
        <mc:Fallback xmlns="">
          <p:sp>
            <p:nvSpPr>
              <p:cNvPr id="18" name="圓角矩形 17">
                <a:extLst>
                  <a:ext uri="{FF2B5EF4-FFF2-40B4-BE49-F238E27FC236}">
                    <a16:creationId xmlns:a16="http://schemas.microsoft.com/office/drawing/2014/main" id="{CC40672F-B910-D24E-72DA-0F22F07E9DA9}"/>
                  </a:ext>
                </a:extLst>
              </p:cNvPr>
              <p:cNvSpPr>
                <a:spLocks noRot="1" noChangeAspect="1" noMove="1" noResize="1" noEditPoints="1" noAdjustHandles="1" noChangeArrowheads="1" noChangeShapeType="1" noTextEdit="1"/>
              </p:cNvSpPr>
              <p:nvPr/>
            </p:nvSpPr>
            <p:spPr>
              <a:xfrm>
                <a:off x="9794143" y="2529790"/>
                <a:ext cx="555203" cy="465105"/>
              </a:xfrm>
              <a:prstGeom prst="roundRect">
                <a:avLst/>
              </a:prstGeom>
              <a:blipFill>
                <a:blip r:embed="rId2"/>
                <a:stretch>
                  <a:fillRect l="-6383"/>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圓角矩形 18">
                <a:extLst>
                  <a:ext uri="{FF2B5EF4-FFF2-40B4-BE49-F238E27FC236}">
                    <a16:creationId xmlns:a16="http://schemas.microsoft.com/office/drawing/2014/main" id="{E1C6C418-46CC-12F4-672C-B6855778DDE5}"/>
                  </a:ext>
                </a:extLst>
              </p:cNvPr>
              <p:cNvSpPr/>
              <p:nvPr/>
            </p:nvSpPr>
            <p:spPr>
              <a:xfrm>
                <a:off x="10516557" y="2527725"/>
                <a:ext cx="555203" cy="465105"/>
              </a:xfrm>
              <a:prstGeom prst="roundRect">
                <a:avLst/>
              </a:prstGeom>
              <a:solidFill>
                <a:srgbClr val="C5E0B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acc>
                            <m:accPr>
                              <m:chr m:val="̂"/>
                              <m:ctrlPr>
                                <a:rPr kumimoji="1" lang="en-US" altLang="zh-TW" i="1" smtClean="0">
                                  <a:solidFill>
                                    <a:schemeClr val="tx1"/>
                                  </a:solidFill>
                                  <a:latin typeface="Cambria Math" panose="02040503050406030204" pitchFamily="18" charset="0"/>
                                </a:rPr>
                              </m:ctrlPr>
                            </m:accPr>
                            <m:e>
                              <m:r>
                                <a:rPr kumimoji="1" lang="en-US" altLang="zh-TW" b="0" i="1" smtClean="0">
                                  <a:solidFill>
                                    <a:schemeClr val="tx1"/>
                                  </a:solidFill>
                                  <a:latin typeface="Cambria Math" panose="02040503050406030204" pitchFamily="18" charset="0"/>
                                </a:rPr>
                                <m:t>𝑦</m:t>
                              </m:r>
                            </m:e>
                          </m:acc>
                        </m:e>
                        <m:sub>
                          <m:r>
                            <a:rPr kumimoji="1" lang="en-US" altLang="zh-TW" b="0" i="1" smtClean="0">
                              <a:solidFill>
                                <a:schemeClr val="tx1"/>
                              </a:solidFill>
                              <a:latin typeface="Cambria Math" panose="02040503050406030204" pitchFamily="18" charset="0"/>
                            </a:rPr>
                            <m:t>𝑡</m:t>
                          </m:r>
                        </m:sub>
                      </m:sSub>
                    </m:oMath>
                  </m:oMathPara>
                </a14:m>
                <a:endParaRPr kumimoji="1" lang="zh-TW" altLang="en-US" dirty="0">
                  <a:solidFill>
                    <a:schemeClr val="tx1"/>
                  </a:solidFill>
                </a:endParaRPr>
              </a:p>
            </p:txBody>
          </p:sp>
        </mc:Choice>
        <mc:Fallback xmlns="">
          <p:sp>
            <p:nvSpPr>
              <p:cNvPr id="19" name="圓角矩形 18">
                <a:extLst>
                  <a:ext uri="{FF2B5EF4-FFF2-40B4-BE49-F238E27FC236}">
                    <a16:creationId xmlns:a16="http://schemas.microsoft.com/office/drawing/2014/main" id="{E1C6C418-46CC-12F4-672C-B6855778DDE5}"/>
                  </a:ext>
                </a:extLst>
              </p:cNvPr>
              <p:cNvSpPr>
                <a:spLocks noRot="1" noChangeAspect="1" noMove="1" noResize="1" noEditPoints="1" noAdjustHandles="1" noChangeArrowheads="1" noChangeShapeType="1" noTextEdit="1"/>
              </p:cNvSpPr>
              <p:nvPr/>
            </p:nvSpPr>
            <p:spPr>
              <a:xfrm>
                <a:off x="10516557" y="2527725"/>
                <a:ext cx="555203" cy="465105"/>
              </a:xfrm>
              <a:prstGeom prst="roundRect">
                <a:avLst/>
              </a:prstGeom>
              <a:blipFill>
                <a:blip r:embed="rId3"/>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圓角矩形 19">
                <a:extLst>
                  <a:ext uri="{FF2B5EF4-FFF2-40B4-BE49-F238E27FC236}">
                    <a16:creationId xmlns:a16="http://schemas.microsoft.com/office/drawing/2014/main" id="{C0A43D43-98FF-A85D-04B6-07EBBD0002F4}"/>
                  </a:ext>
                </a:extLst>
              </p:cNvPr>
              <p:cNvSpPr/>
              <p:nvPr/>
            </p:nvSpPr>
            <p:spPr>
              <a:xfrm>
                <a:off x="6864175" y="2517133"/>
                <a:ext cx="555203" cy="465105"/>
              </a:xfrm>
              <a:prstGeom prst="roundRect">
                <a:avLst/>
              </a:prstGeom>
              <a:solidFill>
                <a:srgbClr val="C5E0B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acc>
                            <m:accPr>
                              <m:chr m:val="̂"/>
                              <m:ctrlPr>
                                <a:rPr kumimoji="1" lang="en-US" altLang="zh-TW" i="1" smtClean="0">
                                  <a:solidFill>
                                    <a:schemeClr val="tx1"/>
                                  </a:solidFill>
                                  <a:latin typeface="Cambria Math" panose="02040503050406030204" pitchFamily="18" charset="0"/>
                                </a:rPr>
                              </m:ctrlPr>
                            </m:accPr>
                            <m:e>
                              <m:r>
                                <a:rPr kumimoji="1" lang="en-US" altLang="zh-TW" b="0" i="1" smtClean="0">
                                  <a:solidFill>
                                    <a:schemeClr val="tx1"/>
                                  </a:solidFill>
                                  <a:latin typeface="Cambria Math" panose="02040503050406030204" pitchFamily="18" charset="0"/>
                                </a:rPr>
                                <m:t>𝑦</m:t>
                              </m:r>
                            </m:e>
                          </m:acc>
                        </m:e>
                        <m:sub>
                          <m:r>
                            <a:rPr kumimoji="1" lang="en-US" altLang="zh-TW" b="0" i="1" smtClean="0">
                              <a:solidFill>
                                <a:schemeClr val="tx1"/>
                              </a:solidFill>
                              <a:latin typeface="Cambria Math" panose="02040503050406030204" pitchFamily="18" charset="0"/>
                            </a:rPr>
                            <m:t>1</m:t>
                          </m:r>
                        </m:sub>
                      </m:sSub>
                    </m:oMath>
                  </m:oMathPara>
                </a14:m>
                <a:endParaRPr kumimoji="1" lang="zh-TW" altLang="en-US" dirty="0">
                  <a:solidFill>
                    <a:schemeClr val="tx1"/>
                  </a:solidFill>
                </a:endParaRPr>
              </a:p>
            </p:txBody>
          </p:sp>
        </mc:Choice>
        <mc:Fallback xmlns="">
          <p:sp>
            <p:nvSpPr>
              <p:cNvPr id="20" name="圓角矩形 19">
                <a:extLst>
                  <a:ext uri="{FF2B5EF4-FFF2-40B4-BE49-F238E27FC236}">
                    <a16:creationId xmlns:a16="http://schemas.microsoft.com/office/drawing/2014/main" id="{C0A43D43-98FF-A85D-04B6-07EBBD0002F4}"/>
                  </a:ext>
                </a:extLst>
              </p:cNvPr>
              <p:cNvSpPr>
                <a:spLocks noRot="1" noChangeAspect="1" noMove="1" noResize="1" noEditPoints="1" noAdjustHandles="1" noChangeArrowheads="1" noChangeShapeType="1" noTextEdit="1"/>
              </p:cNvSpPr>
              <p:nvPr/>
            </p:nvSpPr>
            <p:spPr>
              <a:xfrm>
                <a:off x="6864175" y="2517133"/>
                <a:ext cx="555203" cy="465105"/>
              </a:xfrm>
              <a:prstGeom prst="roundRect">
                <a:avLst/>
              </a:prstGeom>
              <a:blipFill>
                <a:blip r:embed="rId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圓角矩形 20">
                <a:extLst>
                  <a:ext uri="{FF2B5EF4-FFF2-40B4-BE49-F238E27FC236}">
                    <a16:creationId xmlns:a16="http://schemas.microsoft.com/office/drawing/2014/main" id="{98DFC2C4-6948-C430-C594-C839C38C8914}"/>
                  </a:ext>
                </a:extLst>
              </p:cNvPr>
              <p:cNvSpPr/>
              <p:nvPr/>
            </p:nvSpPr>
            <p:spPr>
              <a:xfrm>
                <a:off x="7593229" y="2526949"/>
                <a:ext cx="555203" cy="465105"/>
              </a:xfrm>
              <a:prstGeom prst="roundRect">
                <a:avLst/>
              </a:prstGeom>
              <a:solidFill>
                <a:srgbClr val="C5E0B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acc>
                            <m:accPr>
                              <m:chr m:val="̂"/>
                              <m:ctrlPr>
                                <a:rPr kumimoji="1" lang="en-US" altLang="zh-TW" i="1" smtClean="0">
                                  <a:solidFill>
                                    <a:schemeClr val="tx1"/>
                                  </a:solidFill>
                                  <a:latin typeface="Cambria Math" panose="02040503050406030204" pitchFamily="18" charset="0"/>
                                </a:rPr>
                              </m:ctrlPr>
                            </m:accPr>
                            <m:e>
                              <m:r>
                                <a:rPr kumimoji="1" lang="en-US" altLang="zh-TW" b="0" i="1" smtClean="0">
                                  <a:solidFill>
                                    <a:schemeClr val="tx1"/>
                                  </a:solidFill>
                                  <a:latin typeface="Cambria Math" panose="02040503050406030204" pitchFamily="18" charset="0"/>
                                </a:rPr>
                                <m:t>𝑦</m:t>
                              </m:r>
                            </m:e>
                          </m:acc>
                        </m:e>
                        <m:sub>
                          <m:r>
                            <a:rPr kumimoji="1" lang="en-US" altLang="zh-TW" b="0" i="1" smtClean="0">
                              <a:solidFill>
                                <a:schemeClr val="tx1"/>
                              </a:solidFill>
                              <a:latin typeface="Cambria Math" panose="02040503050406030204" pitchFamily="18" charset="0"/>
                            </a:rPr>
                            <m:t>2</m:t>
                          </m:r>
                        </m:sub>
                      </m:sSub>
                    </m:oMath>
                  </m:oMathPara>
                </a14:m>
                <a:endParaRPr kumimoji="1" lang="zh-TW" altLang="en-US" dirty="0">
                  <a:solidFill>
                    <a:schemeClr val="tx1"/>
                  </a:solidFill>
                </a:endParaRPr>
              </a:p>
            </p:txBody>
          </p:sp>
        </mc:Choice>
        <mc:Fallback xmlns="">
          <p:sp>
            <p:nvSpPr>
              <p:cNvPr id="21" name="圓角矩形 20">
                <a:extLst>
                  <a:ext uri="{FF2B5EF4-FFF2-40B4-BE49-F238E27FC236}">
                    <a16:creationId xmlns:a16="http://schemas.microsoft.com/office/drawing/2014/main" id="{98DFC2C4-6948-C430-C594-C839C38C8914}"/>
                  </a:ext>
                </a:extLst>
              </p:cNvPr>
              <p:cNvSpPr>
                <a:spLocks noRot="1" noChangeAspect="1" noMove="1" noResize="1" noEditPoints="1" noAdjustHandles="1" noChangeArrowheads="1" noChangeShapeType="1" noTextEdit="1"/>
              </p:cNvSpPr>
              <p:nvPr/>
            </p:nvSpPr>
            <p:spPr>
              <a:xfrm>
                <a:off x="7593229" y="2526949"/>
                <a:ext cx="555203" cy="465105"/>
              </a:xfrm>
              <a:prstGeom prst="roundRect">
                <a:avLst/>
              </a:prstGeom>
              <a:blipFill>
                <a:blip r:embed="rId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圓角矩形 21">
                <a:extLst>
                  <a:ext uri="{FF2B5EF4-FFF2-40B4-BE49-F238E27FC236}">
                    <a16:creationId xmlns:a16="http://schemas.microsoft.com/office/drawing/2014/main" id="{42A5367A-AD7E-8CDF-135E-95FD34743972}"/>
                  </a:ext>
                </a:extLst>
              </p:cNvPr>
              <p:cNvSpPr/>
              <p:nvPr/>
            </p:nvSpPr>
            <p:spPr>
              <a:xfrm>
                <a:off x="7583370" y="5397054"/>
                <a:ext cx="555203" cy="465105"/>
              </a:xfrm>
              <a:prstGeom prst="roundRect">
                <a:avLst/>
              </a:prstGeom>
              <a:solidFill>
                <a:srgbClr val="C5E0B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acc>
                            <m:accPr>
                              <m:chr m:val="̂"/>
                              <m:ctrlPr>
                                <a:rPr kumimoji="1" lang="en-US" altLang="zh-TW" i="1" smtClean="0">
                                  <a:solidFill>
                                    <a:schemeClr val="tx1"/>
                                  </a:solidFill>
                                  <a:latin typeface="Cambria Math" panose="02040503050406030204" pitchFamily="18" charset="0"/>
                                </a:rPr>
                              </m:ctrlPr>
                            </m:accPr>
                            <m:e>
                              <m:r>
                                <a:rPr kumimoji="1" lang="en-US" altLang="zh-TW" b="0" i="1" smtClean="0">
                                  <a:solidFill>
                                    <a:schemeClr val="tx1"/>
                                  </a:solidFill>
                                  <a:latin typeface="Cambria Math" panose="02040503050406030204" pitchFamily="18" charset="0"/>
                                </a:rPr>
                                <m:t>𝑦</m:t>
                              </m:r>
                            </m:e>
                          </m:acc>
                        </m:e>
                        <m:sub>
                          <m:r>
                            <a:rPr kumimoji="1" lang="en-US" altLang="zh-TW" b="0" i="1" smtClean="0">
                              <a:solidFill>
                                <a:schemeClr val="tx1"/>
                              </a:solidFill>
                              <a:latin typeface="Cambria Math" panose="02040503050406030204" pitchFamily="18" charset="0"/>
                            </a:rPr>
                            <m:t>1</m:t>
                          </m:r>
                        </m:sub>
                      </m:sSub>
                    </m:oMath>
                  </m:oMathPara>
                </a14:m>
                <a:endParaRPr kumimoji="1" lang="zh-TW" altLang="en-US" dirty="0">
                  <a:solidFill>
                    <a:schemeClr val="tx1"/>
                  </a:solidFill>
                </a:endParaRPr>
              </a:p>
            </p:txBody>
          </p:sp>
        </mc:Choice>
        <mc:Fallback xmlns="">
          <p:sp>
            <p:nvSpPr>
              <p:cNvPr id="22" name="圓角矩形 21">
                <a:extLst>
                  <a:ext uri="{FF2B5EF4-FFF2-40B4-BE49-F238E27FC236}">
                    <a16:creationId xmlns:a16="http://schemas.microsoft.com/office/drawing/2014/main" id="{42A5367A-AD7E-8CDF-135E-95FD34743972}"/>
                  </a:ext>
                </a:extLst>
              </p:cNvPr>
              <p:cNvSpPr>
                <a:spLocks noRot="1" noChangeAspect="1" noMove="1" noResize="1" noEditPoints="1" noAdjustHandles="1" noChangeArrowheads="1" noChangeShapeType="1" noTextEdit="1"/>
              </p:cNvSpPr>
              <p:nvPr/>
            </p:nvSpPr>
            <p:spPr>
              <a:xfrm>
                <a:off x="7583370" y="5397054"/>
                <a:ext cx="555203" cy="465105"/>
              </a:xfrm>
              <a:prstGeom prst="roundRect">
                <a:avLst/>
              </a:prstGeom>
              <a:blipFill>
                <a:blip r:embed="rId6"/>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圓角矩形 22">
                <a:extLst>
                  <a:ext uri="{FF2B5EF4-FFF2-40B4-BE49-F238E27FC236}">
                    <a16:creationId xmlns:a16="http://schemas.microsoft.com/office/drawing/2014/main" id="{122C1FB2-0AE1-FE9A-2ADD-E02D1F9F24AF}"/>
                  </a:ext>
                </a:extLst>
              </p:cNvPr>
              <p:cNvSpPr/>
              <p:nvPr/>
            </p:nvSpPr>
            <p:spPr>
              <a:xfrm>
                <a:off x="9786336" y="5397054"/>
                <a:ext cx="555203" cy="465105"/>
              </a:xfrm>
              <a:prstGeom prst="roundRect">
                <a:avLst/>
              </a:prstGeom>
              <a:solidFill>
                <a:srgbClr val="C5E0B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acc>
                            <m:accPr>
                              <m:chr m:val="̂"/>
                              <m:ctrlPr>
                                <a:rPr kumimoji="1" lang="en-US" altLang="zh-TW" i="1" smtClean="0">
                                  <a:solidFill>
                                    <a:schemeClr val="tx1"/>
                                  </a:solidFill>
                                  <a:latin typeface="Cambria Math" panose="02040503050406030204" pitchFamily="18" charset="0"/>
                                </a:rPr>
                              </m:ctrlPr>
                            </m:accPr>
                            <m:e>
                              <m:r>
                                <a:rPr kumimoji="1" lang="en-US" altLang="zh-TW" b="0" i="1" smtClean="0">
                                  <a:solidFill>
                                    <a:schemeClr val="tx1"/>
                                  </a:solidFill>
                                  <a:latin typeface="Cambria Math" panose="02040503050406030204" pitchFamily="18" charset="0"/>
                                </a:rPr>
                                <m:t>𝑦</m:t>
                              </m:r>
                            </m:e>
                          </m:acc>
                        </m:e>
                        <m:sub>
                          <m:r>
                            <a:rPr kumimoji="1" lang="en-US" altLang="zh-TW" b="0" i="1" smtClean="0">
                              <a:solidFill>
                                <a:schemeClr val="tx1"/>
                              </a:solidFill>
                              <a:latin typeface="Cambria Math" panose="02040503050406030204" pitchFamily="18" charset="0"/>
                            </a:rPr>
                            <m:t>𝑡</m:t>
                          </m:r>
                          <m:r>
                            <a:rPr kumimoji="1" lang="en-US" altLang="zh-TW" b="0" i="1" smtClean="0">
                              <a:solidFill>
                                <a:schemeClr val="tx1"/>
                              </a:solidFill>
                              <a:latin typeface="Cambria Math" panose="02040503050406030204" pitchFamily="18" charset="0"/>
                            </a:rPr>
                            <m:t>−2</m:t>
                          </m:r>
                        </m:sub>
                      </m:sSub>
                    </m:oMath>
                  </m:oMathPara>
                </a14:m>
                <a:endParaRPr kumimoji="1" lang="zh-TW" altLang="en-US" dirty="0">
                  <a:solidFill>
                    <a:schemeClr val="tx1"/>
                  </a:solidFill>
                </a:endParaRPr>
              </a:p>
            </p:txBody>
          </p:sp>
        </mc:Choice>
        <mc:Fallback xmlns="">
          <p:sp>
            <p:nvSpPr>
              <p:cNvPr id="23" name="圓角矩形 22">
                <a:extLst>
                  <a:ext uri="{FF2B5EF4-FFF2-40B4-BE49-F238E27FC236}">
                    <a16:creationId xmlns:a16="http://schemas.microsoft.com/office/drawing/2014/main" id="{122C1FB2-0AE1-FE9A-2ADD-E02D1F9F24AF}"/>
                  </a:ext>
                </a:extLst>
              </p:cNvPr>
              <p:cNvSpPr>
                <a:spLocks noRot="1" noChangeAspect="1" noMove="1" noResize="1" noEditPoints="1" noAdjustHandles="1" noChangeArrowheads="1" noChangeShapeType="1" noTextEdit="1"/>
              </p:cNvSpPr>
              <p:nvPr/>
            </p:nvSpPr>
            <p:spPr>
              <a:xfrm>
                <a:off x="9786336" y="5397054"/>
                <a:ext cx="555203" cy="465105"/>
              </a:xfrm>
              <a:prstGeom prst="roundRect">
                <a:avLst/>
              </a:prstGeom>
              <a:blipFill>
                <a:blip r:embed="rId7"/>
                <a:stretch>
                  <a:fillRect l="-4255"/>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圓角矩形 23">
                <a:extLst>
                  <a:ext uri="{FF2B5EF4-FFF2-40B4-BE49-F238E27FC236}">
                    <a16:creationId xmlns:a16="http://schemas.microsoft.com/office/drawing/2014/main" id="{2CFB6DE4-298A-6478-84DC-2C4D458C4382}"/>
                  </a:ext>
                </a:extLst>
              </p:cNvPr>
              <p:cNvSpPr/>
              <p:nvPr/>
            </p:nvSpPr>
            <p:spPr>
              <a:xfrm>
                <a:off x="10508748" y="5397054"/>
                <a:ext cx="555203" cy="465105"/>
              </a:xfrm>
              <a:prstGeom prst="roundRect">
                <a:avLst/>
              </a:prstGeom>
              <a:solidFill>
                <a:srgbClr val="C5E0B4"/>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acc>
                            <m:accPr>
                              <m:chr m:val="̂"/>
                              <m:ctrlPr>
                                <a:rPr kumimoji="1" lang="en-US" altLang="zh-TW" i="1" smtClean="0">
                                  <a:solidFill>
                                    <a:schemeClr val="tx1"/>
                                  </a:solidFill>
                                  <a:latin typeface="Cambria Math" panose="02040503050406030204" pitchFamily="18" charset="0"/>
                                </a:rPr>
                              </m:ctrlPr>
                            </m:accPr>
                            <m:e>
                              <m:r>
                                <a:rPr kumimoji="1" lang="en-US" altLang="zh-TW" b="0" i="1" smtClean="0">
                                  <a:solidFill>
                                    <a:schemeClr val="tx1"/>
                                  </a:solidFill>
                                  <a:latin typeface="Cambria Math" panose="02040503050406030204" pitchFamily="18" charset="0"/>
                                </a:rPr>
                                <m:t>𝑦</m:t>
                              </m:r>
                            </m:e>
                          </m:acc>
                        </m:e>
                        <m:sub>
                          <m:r>
                            <a:rPr kumimoji="1" lang="en-US" altLang="zh-TW" b="0" i="1" smtClean="0">
                              <a:solidFill>
                                <a:schemeClr val="tx1"/>
                              </a:solidFill>
                              <a:latin typeface="Cambria Math" panose="02040503050406030204" pitchFamily="18" charset="0"/>
                            </a:rPr>
                            <m:t>𝑡</m:t>
                          </m:r>
                          <m:r>
                            <a:rPr kumimoji="1" lang="en-US" altLang="zh-TW" b="0" i="1" smtClean="0">
                              <a:solidFill>
                                <a:schemeClr val="tx1"/>
                              </a:solidFill>
                              <a:latin typeface="Cambria Math" panose="02040503050406030204" pitchFamily="18" charset="0"/>
                            </a:rPr>
                            <m:t>−1</m:t>
                          </m:r>
                        </m:sub>
                      </m:sSub>
                    </m:oMath>
                  </m:oMathPara>
                </a14:m>
                <a:endParaRPr kumimoji="1" lang="zh-TW" altLang="en-US" dirty="0">
                  <a:solidFill>
                    <a:schemeClr val="tx1"/>
                  </a:solidFill>
                </a:endParaRPr>
              </a:p>
            </p:txBody>
          </p:sp>
        </mc:Choice>
        <mc:Fallback xmlns="">
          <p:sp>
            <p:nvSpPr>
              <p:cNvPr id="24" name="圓角矩形 23">
                <a:extLst>
                  <a:ext uri="{FF2B5EF4-FFF2-40B4-BE49-F238E27FC236}">
                    <a16:creationId xmlns:a16="http://schemas.microsoft.com/office/drawing/2014/main" id="{2CFB6DE4-298A-6478-84DC-2C4D458C4382}"/>
                  </a:ext>
                </a:extLst>
              </p:cNvPr>
              <p:cNvSpPr>
                <a:spLocks noRot="1" noChangeAspect="1" noMove="1" noResize="1" noEditPoints="1" noAdjustHandles="1" noChangeArrowheads="1" noChangeShapeType="1" noTextEdit="1"/>
              </p:cNvSpPr>
              <p:nvPr/>
            </p:nvSpPr>
            <p:spPr>
              <a:xfrm>
                <a:off x="10508748" y="5397054"/>
                <a:ext cx="555203" cy="465105"/>
              </a:xfrm>
              <a:prstGeom prst="roundRect">
                <a:avLst/>
              </a:prstGeom>
              <a:blipFill>
                <a:blip r:embed="rId8"/>
                <a:stretch>
                  <a:fillRect l="-8696"/>
                </a:stretch>
              </a:blipFill>
              <a:ln w="19050">
                <a:solidFill>
                  <a:schemeClr val="tx1"/>
                </a:solidFill>
              </a:ln>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17DF5A0E-5598-F2D7-42EB-37949F9013C8}"/>
              </a:ext>
            </a:extLst>
          </p:cNvPr>
          <p:cNvSpPr txBox="1"/>
          <p:nvPr/>
        </p:nvSpPr>
        <p:spPr>
          <a:xfrm>
            <a:off x="8640752" y="2450264"/>
            <a:ext cx="846305" cy="461665"/>
          </a:xfrm>
          <a:prstGeom prst="rect">
            <a:avLst/>
          </a:prstGeom>
          <a:noFill/>
        </p:spPr>
        <p:txBody>
          <a:bodyPr wrap="square" rtlCol="0">
            <a:spAutoFit/>
          </a:bodyPr>
          <a:lstStyle/>
          <a:p>
            <a:r>
              <a:rPr kumimoji="1" lang="en-US" altLang="zh-TW" sz="2400" dirty="0"/>
              <a:t>……</a:t>
            </a:r>
            <a:endParaRPr kumimoji="1" lang="zh-TW" altLang="en-US" sz="2400" dirty="0"/>
          </a:p>
        </p:txBody>
      </p:sp>
      <p:sp>
        <p:nvSpPr>
          <p:cNvPr id="30" name="文字方塊 29">
            <a:extLst>
              <a:ext uri="{FF2B5EF4-FFF2-40B4-BE49-F238E27FC236}">
                <a16:creationId xmlns:a16="http://schemas.microsoft.com/office/drawing/2014/main" id="{391C10AD-0D04-2B3F-B88B-1109E98C804F}"/>
              </a:ext>
            </a:extLst>
          </p:cNvPr>
          <p:cNvSpPr txBox="1"/>
          <p:nvPr/>
        </p:nvSpPr>
        <p:spPr>
          <a:xfrm>
            <a:off x="8090476" y="1835327"/>
            <a:ext cx="1827744" cy="369332"/>
          </a:xfrm>
          <a:prstGeom prst="rect">
            <a:avLst/>
          </a:prstGeom>
          <a:noFill/>
        </p:spPr>
        <p:txBody>
          <a:bodyPr wrap="none" rtlCol="0">
            <a:spAutoFit/>
          </a:bodyPr>
          <a:lstStyle/>
          <a:p>
            <a:r>
              <a:rPr kumimoji="1" lang="en-US" altLang="zh-TW" b="1" dirty="0"/>
              <a:t>Output sequence</a:t>
            </a:r>
            <a:endParaRPr kumimoji="1" lang="zh-TW" altLang="en-US" b="1" dirty="0"/>
          </a:p>
        </p:txBody>
      </p:sp>
      <p:sp>
        <p:nvSpPr>
          <p:cNvPr id="31" name="圓角矩形 30">
            <a:extLst>
              <a:ext uri="{FF2B5EF4-FFF2-40B4-BE49-F238E27FC236}">
                <a16:creationId xmlns:a16="http://schemas.microsoft.com/office/drawing/2014/main" id="{FE795842-E8E8-E357-93AF-80C6CBCBD5A4}"/>
              </a:ext>
            </a:extLst>
          </p:cNvPr>
          <p:cNvSpPr/>
          <p:nvPr/>
        </p:nvSpPr>
        <p:spPr>
          <a:xfrm>
            <a:off x="1443211" y="4100635"/>
            <a:ext cx="4433985" cy="991359"/>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rPr>
              <a:t>Encoder</a:t>
            </a:r>
            <a:endParaRPr kumimoji="1" lang="zh-TW" altLang="en-US" sz="1500" dirty="0">
              <a:solidFill>
                <a:schemeClr val="tx1"/>
              </a:solidFill>
            </a:endParaRPr>
          </a:p>
        </p:txBody>
      </p:sp>
      <p:sp>
        <p:nvSpPr>
          <p:cNvPr id="32" name="文字方塊 31">
            <a:extLst>
              <a:ext uri="{FF2B5EF4-FFF2-40B4-BE49-F238E27FC236}">
                <a16:creationId xmlns:a16="http://schemas.microsoft.com/office/drawing/2014/main" id="{48CD6FE4-CA94-843B-C904-8FB743CE2756}"/>
              </a:ext>
            </a:extLst>
          </p:cNvPr>
          <p:cNvSpPr txBox="1"/>
          <p:nvPr/>
        </p:nvSpPr>
        <p:spPr>
          <a:xfrm>
            <a:off x="1494740" y="5903024"/>
            <a:ext cx="589146" cy="276999"/>
          </a:xfrm>
          <a:prstGeom prst="rect">
            <a:avLst/>
          </a:prstGeom>
          <a:noFill/>
        </p:spPr>
        <p:txBody>
          <a:bodyPr wrap="square" rtlCol="0">
            <a:spAutoFit/>
          </a:bodyPr>
          <a:lstStyle/>
          <a:p>
            <a:pPr algn="ctr"/>
            <a:r>
              <a:rPr kumimoji="1" lang="en-US" altLang="zh-TW" sz="1200" dirty="0"/>
              <a:t>(Start)</a:t>
            </a:r>
            <a:endParaRPr kumimoji="1" lang="zh-TW" altLang="en-US" sz="1200" dirty="0"/>
          </a:p>
        </p:txBody>
      </p:sp>
      <p:cxnSp>
        <p:nvCxnSpPr>
          <p:cNvPr id="35" name="直線箭頭接點 34">
            <a:extLst>
              <a:ext uri="{FF2B5EF4-FFF2-40B4-BE49-F238E27FC236}">
                <a16:creationId xmlns:a16="http://schemas.microsoft.com/office/drawing/2014/main" id="{DDBAC394-6EE5-2FC2-0AFE-A713E61495B0}"/>
              </a:ext>
            </a:extLst>
          </p:cNvPr>
          <p:cNvCxnSpPr>
            <a:cxnSpLocks/>
          </p:cNvCxnSpPr>
          <p:nvPr/>
        </p:nvCxnSpPr>
        <p:spPr>
          <a:xfrm flipV="1">
            <a:off x="5456942" y="3787300"/>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箭頭接點 35">
            <a:extLst>
              <a:ext uri="{FF2B5EF4-FFF2-40B4-BE49-F238E27FC236}">
                <a16:creationId xmlns:a16="http://schemas.microsoft.com/office/drawing/2014/main" id="{B349A6FB-CF9B-DA91-CB56-8692C92F97F5}"/>
              </a:ext>
            </a:extLst>
          </p:cNvPr>
          <p:cNvCxnSpPr>
            <a:cxnSpLocks/>
          </p:cNvCxnSpPr>
          <p:nvPr/>
        </p:nvCxnSpPr>
        <p:spPr>
          <a:xfrm flipV="1">
            <a:off x="4734527" y="3787300"/>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圓角矩形 36">
            <a:extLst>
              <a:ext uri="{FF2B5EF4-FFF2-40B4-BE49-F238E27FC236}">
                <a16:creationId xmlns:a16="http://schemas.microsoft.com/office/drawing/2014/main" id="{39036F0C-DCCB-713A-C8B2-0BEBB6436E03}"/>
              </a:ext>
            </a:extLst>
          </p:cNvPr>
          <p:cNvSpPr/>
          <p:nvPr/>
        </p:nvSpPr>
        <p:spPr>
          <a:xfrm>
            <a:off x="1529648" y="5445051"/>
            <a:ext cx="555205" cy="465107"/>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_</a:t>
            </a:r>
            <a:endParaRPr kumimoji="1" lang="zh-TW" altLang="en-US" dirty="0">
              <a:solidFill>
                <a:schemeClr val="tx1"/>
              </a:solidFill>
            </a:endParaRPr>
          </a:p>
        </p:txBody>
      </p:sp>
      <p:cxnSp>
        <p:nvCxnSpPr>
          <p:cNvPr id="38" name="直線箭頭接點 37">
            <a:extLst>
              <a:ext uri="{FF2B5EF4-FFF2-40B4-BE49-F238E27FC236}">
                <a16:creationId xmlns:a16="http://schemas.microsoft.com/office/drawing/2014/main" id="{D6255ADE-8DF4-9330-0FFD-EC385724AA4E}"/>
              </a:ext>
            </a:extLst>
          </p:cNvPr>
          <p:cNvCxnSpPr>
            <a:cxnSpLocks/>
          </p:cNvCxnSpPr>
          <p:nvPr/>
        </p:nvCxnSpPr>
        <p:spPr>
          <a:xfrm flipV="1">
            <a:off x="1807252" y="5143486"/>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箭頭接點 38">
            <a:extLst>
              <a:ext uri="{FF2B5EF4-FFF2-40B4-BE49-F238E27FC236}">
                <a16:creationId xmlns:a16="http://schemas.microsoft.com/office/drawing/2014/main" id="{A551582A-C5A2-5592-1221-7E161A40C794}"/>
              </a:ext>
            </a:extLst>
          </p:cNvPr>
          <p:cNvCxnSpPr>
            <a:cxnSpLocks/>
          </p:cNvCxnSpPr>
          <p:nvPr/>
        </p:nvCxnSpPr>
        <p:spPr>
          <a:xfrm flipV="1">
            <a:off x="2529666" y="5143486"/>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箭頭接點 39">
            <a:extLst>
              <a:ext uri="{FF2B5EF4-FFF2-40B4-BE49-F238E27FC236}">
                <a16:creationId xmlns:a16="http://schemas.microsoft.com/office/drawing/2014/main" id="{439D5CC1-5EA9-6E67-7ED0-8CF169A9CD0E}"/>
              </a:ext>
            </a:extLst>
          </p:cNvPr>
          <p:cNvCxnSpPr>
            <a:cxnSpLocks/>
          </p:cNvCxnSpPr>
          <p:nvPr/>
        </p:nvCxnSpPr>
        <p:spPr>
          <a:xfrm flipV="1">
            <a:off x="4734526" y="5139991"/>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箭頭接點 40">
            <a:extLst>
              <a:ext uri="{FF2B5EF4-FFF2-40B4-BE49-F238E27FC236}">
                <a16:creationId xmlns:a16="http://schemas.microsoft.com/office/drawing/2014/main" id="{0BE18513-56CA-7723-A853-A59FE538F500}"/>
              </a:ext>
            </a:extLst>
          </p:cNvPr>
          <p:cNvCxnSpPr>
            <a:cxnSpLocks/>
          </p:cNvCxnSpPr>
          <p:nvPr/>
        </p:nvCxnSpPr>
        <p:spPr>
          <a:xfrm flipV="1">
            <a:off x="5456940" y="5139991"/>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a:extLst>
              <a:ext uri="{FF2B5EF4-FFF2-40B4-BE49-F238E27FC236}">
                <a16:creationId xmlns:a16="http://schemas.microsoft.com/office/drawing/2014/main" id="{AA108D4A-2D70-D2F4-BA03-472F6B0C8135}"/>
              </a:ext>
            </a:extLst>
          </p:cNvPr>
          <p:cNvSpPr txBox="1"/>
          <p:nvPr/>
        </p:nvSpPr>
        <p:spPr>
          <a:xfrm>
            <a:off x="3308607" y="5336267"/>
            <a:ext cx="846305" cy="461665"/>
          </a:xfrm>
          <a:prstGeom prst="rect">
            <a:avLst/>
          </a:prstGeom>
          <a:noFill/>
        </p:spPr>
        <p:txBody>
          <a:bodyPr wrap="square" rtlCol="0">
            <a:spAutoFit/>
          </a:bodyPr>
          <a:lstStyle/>
          <a:p>
            <a:r>
              <a:rPr kumimoji="1" lang="en-US" altLang="zh-TW" sz="2400" dirty="0"/>
              <a:t>……</a:t>
            </a:r>
            <a:endParaRPr kumimoji="1" lang="zh-TW" altLang="en-US" sz="2400" dirty="0"/>
          </a:p>
        </p:txBody>
      </p:sp>
      <mc:AlternateContent xmlns:mc="http://schemas.openxmlformats.org/markup-compatibility/2006" xmlns:a14="http://schemas.microsoft.com/office/drawing/2010/main">
        <mc:Choice Requires="a14">
          <p:sp>
            <p:nvSpPr>
              <p:cNvPr id="44" name="圓角矩形 43">
                <a:extLst>
                  <a:ext uri="{FF2B5EF4-FFF2-40B4-BE49-F238E27FC236}">
                    <a16:creationId xmlns:a16="http://schemas.microsoft.com/office/drawing/2014/main" id="{6E92D372-707B-990C-5677-ABFB0EDD2AC2}"/>
                  </a:ext>
                </a:extLst>
              </p:cNvPr>
              <p:cNvSpPr/>
              <p:nvPr/>
            </p:nvSpPr>
            <p:spPr>
              <a:xfrm>
                <a:off x="5182030" y="3273307"/>
                <a:ext cx="555203" cy="465105"/>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i="1" smtClean="0">
                          <a:solidFill>
                            <a:schemeClr val="tx1"/>
                          </a:solidFill>
                          <a:latin typeface="Cambria Math" panose="02040503050406030204" pitchFamily="18" charset="0"/>
                        </a:rPr>
                        <m:t>𝐶</m:t>
                      </m:r>
                    </m:oMath>
                  </m:oMathPara>
                </a14:m>
                <a:endParaRPr kumimoji="1" lang="zh-TW" altLang="en-US" dirty="0">
                  <a:solidFill>
                    <a:schemeClr val="tx1"/>
                  </a:solidFill>
                </a:endParaRPr>
              </a:p>
            </p:txBody>
          </p:sp>
        </mc:Choice>
        <mc:Fallback xmlns="">
          <p:sp>
            <p:nvSpPr>
              <p:cNvPr id="44" name="圓角矩形 43">
                <a:extLst>
                  <a:ext uri="{FF2B5EF4-FFF2-40B4-BE49-F238E27FC236}">
                    <a16:creationId xmlns:a16="http://schemas.microsoft.com/office/drawing/2014/main" id="{6E92D372-707B-990C-5677-ABFB0EDD2AC2}"/>
                  </a:ext>
                </a:extLst>
              </p:cNvPr>
              <p:cNvSpPr>
                <a:spLocks noRot="1" noChangeAspect="1" noMove="1" noResize="1" noEditPoints="1" noAdjustHandles="1" noChangeArrowheads="1" noChangeShapeType="1" noTextEdit="1"/>
              </p:cNvSpPr>
              <p:nvPr/>
            </p:nvSpPr>
            <p:spPr>
              <a:xfrm>
                <a:off x="5182030" y="3273307"/>
                <a:ext cx="555203" cy="465105"/>
              </a:xfrm>
              <a:prstGeom prst="roundRect">
                <a:avLst/>
              </a:prstGeom>
              <a:blipFill>
                <a:blip r:embed="rId9"/>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圓角矩形 46">
                <a:extLst>
                  <a:ext uri="{FF2B5EF4-FFF2-40B4-BE49-F238E27FC236}">
                    <a16:creationId xmlns:a16="http://schemas.microsoft.com/office/drawing/2014/main" id="{208F923A-C07F-9336-2A8D-148DF86F32EF}"/>
                  </a:ext>
                </a:extLst>
              </p:cNvPr>
              <p:cNvSpPr/>
              <p:nvPr/>
            </p:nvSpPr>
            <p:spPr>
              <a:xfrm>
                <a:off x="2248843" y="5445051"/>
                <a:ext cx="555203" cy="465105"/>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i="1" smtClean="0">
                          <a:solidFill>
                            <a:schemeClr val="tx1"/>
                          </a:solidFill>
                          <a:latin typeface="Cambria Math" panose="02040503050406030204" pitchFamily="18" charset="0"/>
                        </a:rPr>
                        <m:t>𝑥</m:t>
                      </m:r>
                      <m:r>
                        <a:rPr kumimoji="1" lang="en-US" altLang="zh-TW" b="0" i="1" baseline="-25000" smtClean="0">
                          <a:solidFill>
                            <a:schemeClr val="tx1"/>
                          </a:solidFill>
                          <a:latin typeface="Cambria Math" panose="02040503050406030204" pitchFamily="18" charset="0"/>
                        </a:rPr>
                        <m:t>1</m:t>
                      </m:r>
                    </m:oMath>
                  </m:oMathPara>
                </a14:m>
                <a:endParaRPr kumimoji="1" lang="zh-TW" altLang="en-US" baseline="-25000" dirty="0">
                  <a:solidFill>
                    <a:schemeClr val="tx1"/>
                  </a:solidFill>
                </a:endParaRPr>
              </a:p>
            </p:txBody>
          </p:sp>
        </mc:Choice>
        <mc:Fallback xmlns="">
          <p:sp>
            <p:nvSpPr>
              <p:cNvPr id="47" name="圓角矩形 46">
                <a:extLst>
                  <a:ext uri="{FF2B5EF4-FFF2-40B4-BE49-F238E27FC236}">
                    <a16:creationId xmlns:a16="http://schemas.microsoft.com/office/drawing/2014/main" id="{208F923A-C07F-9336-2A8D-148DF86F32EF}"/>
                  </a:ext>
                </a:extLst>
              </p:cNvPr>
              <p:cNvSpPr>
                <a:spLocks noRot="1" noChangeAspect="1" noMove="1" noResize="1" noEditPoints="1" noAdjustHandles="1" noChangeArrowheads="1" noChangeShapeType="1" noTextEdit="1"/>
              </p:cNvSpPr>
              <p:nvPr/>
            </p:nvSpPr>
            <p:spPr>
              <a:xfrm>
                <a:off x="2248843" y="5445051"/>
                <a:ext cx="555203" cy="465105"/>
              </a:xfrm>
              <a:prstGeom prst="roundRect">
                <a:avLst/>
              </a:prstGeom>
              <a:blipFill>
                <a:blip r:embed="rId10"/>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圓角矩形 47">
                <a:extLst>
                  <a:ext uri="{FF2B5EF4-FFF2-40B4-BE49-F238E27FC236}">
                    <a16:creationId xmlns:a16="http://schemas.microsoft.com/office/drawing/2014/main" id="{3AAFEB0B-670C-44F4-929F-FF77BFF36766}"/>
                  </a:ext>
                </a:extLst>
              </p:cNvPr>
              <p:cNvSpPr/>
              <p:nvPr/>
            </p:nvSpPr>
            <p:spPr>
              <a:xfrm>
                <a:off x="4451809" y="5445051"/>
                <a:ext cx="555203" cy="465105"/>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r>
                            <a:rPr kumimoji="1" lang="en-US" altLang="zh-TW" i="1">
                              <a:solidFill>
                                <a:schemeClr val="tx1"/>
                              </a:solidFill>
                              <a:latin typeface="Cambria Math" panose="02040503050406030204" pitchFamily="18" charset="0"/>
                            </a:rPr>
                            <m:t>𝑥</m:t>
                          </m:r>
                        </m:e>
                        <m:sub>
                          <m:r>
                            <a:rPr kumimoji="1" lang="en-US" altLang="zh-TW" b="0" i="1" smtClean="0">
                              <a:solidFill>
                                <a:schemeClr val="tx1"/>
                              </a:solidFill>
                              <a:latin typeface="Cambria Math" panose="02040503050406030204" pitchFamily="18" charset="0"/>
                            </a:rPr>
                            <m:t>𝑛</m:t>
                          </m:r>
                          <m:r>
                            <a:rPr kumimoji="1" lang="en-US" altLang="zh-TW" b="0" i="1" smtClean="0">
                              <a:solidFill>
                                <a:schemeClr val="tx1"/>
                              </a:solidFill>
                              <a:latin typeface="Cambria Math" panose="02040503050406030204" pitchFamily="18" charset="0"/>
                            </a:rPr>
                            <m:t>−2</m:t>
                          </m:r>
                        </m:sub>
                      </m:sSub>
                    </m:oMath>
                  </m:oMathPara>
                </a14:m>
                <a:endParaRPr kumimoji="1" lang="zh-TW" altLang="en-US" dirty="0">
                  <a:solidFill>
                    <a:schemeClr val="tx1"/>
                  </a:solidFill>
                </a:endParaRPr>
              </a:p>
            </p:txBody>
          </p:sp>
        </mc:Choice>
        <mc:Fallback xmlns="">
          <p:sp>
            <p:nvSpPr>
              <p:cNvPr id="48" name="圓角矩形 47">
                <a:extLst>
                  <a:ext uri="{FF2B5EF4-FFF2-40B4-BE49-F238E27FC236}">
                    <a16:creationId xmlns:a16="http://schemas.microsoft.com/office/drawing/2014/main" id="{3AAFEB0B-670C-44F4-929F-FF77BFF36766}"/>
                  </a:ext>
                </a:extLst>
              </p:cNvPr>
              <p:cNvSpPr>
                <a:spLocks noRot="1" noChangeAspect="1" noMove="1" noResize="1" noEditPoints="1" noAdjustHandles="1" noChangeArrowheads="1" noChangeShapeType="1" noTextEdit="1"/>
              </p:cNvSpPr>
              <p:nvPr/>
            </p:nvSpPr>
            <p:spPr>
              <a:xfrm>
                <a:off x="4451809" y="5445051"/>
                <a:ext cx="555203" cy="465105"/>
              </a:xfrm>
              <a:prstGeom prst="roundRect">
                <a:avLst/>
              </a:prstGeom>
              <a:blipFill>
                <a:blip r:embed="rId11"/>
                <a:stretch>
                  <a:fillRect l="-4255"/>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圓角矩形 48">
                <a:extLst>
                  <a:ext uri="{FF2B5EF4-FFF2-40B4-BE49-F238E27FC236}">
                    <a16:creationId xmlns:a16="http://schemas.microsoft.com/office/drawing/2014/main" id="{59EE0DFB-89F9-3CC1-5DC1-D108E8C73741}"/>
                  </a:ext>
                </a:extLst>
              </p:cNvPr>
              <p:cNvSpPr/>
              <p:nvPr/>
            </p:nvSpPr>
            <p:spPr>
              <a:xfrm>
                <a:off x="5174221" y="5445051"/>
                <a:ext cx="555203" cy="465105"/>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r>
                            <a:rPr kumimoji="1" lang="en-US" altLang="zh-TW" i="1">
                              <a:solidFill>
                                <a:schemeClr val="tx1"/>
                              </a:solidFill>
                              <a:latin typeface="Cambria Math" panose="02040503050406030204" pitchFamily="18" charset="0"/>
                            </a:rPr>
                            <m:t>𝑥</m:t>
                          </m:r>
                        </m:e>
                        <m:sub>
                          <m:r>
                            <a:rPr kumimoji="1" lang="en-US" altLang="zh-TW" b="0" i="1" smtClean="0">
                              <a:solidFill>
                                <a:schemeClr val="tx1"/>
                              </a:solidFill>
                              <a:latin typeface="Cambria Math" panose="02040503050406030204" pitchFamily="18" charset="0"/>
                            </a:rPr>
                            <m:t>𝑛</m:t>
                          </m:r>
                          <m:r>
                            <a:rPr kumimoji="1" lang="en-US" altLang="zh-TW" i="1">
                              <a:solidFill>
                                <a:schemeClr val="tx1"/>
                              </a:solidFill>
                              <a:latin typeface="Cambria Math" panose="02040503050406030204" pitchFamily="18" charset="0"/>
                            </a:rPr>
                            <m:t>−</m:t>
                          </m:r>
                          <m:r>
                            <a:rPr kumimoji="1" lang="en-US" altLang="zh-TW" b="0" i="1" smtClean="0">
                              <a:solidFill>
                                <a:schemeClr val="tx1"/>
                              </a:solidFill>
                              <a:latin typeface="Cambria Math" panose="02040503050406030204" pitchFamily="18" charset="0"/>
                            </a:rPr>
                            <m:t>1</m:t>
                          </m:r>
                        </m:sub>
                      </m:sSub>
                    </m:oMath>
                  </m:oMathPara>
                </a14:m>
                <a:endParaRPr kumimoji="1" lang="zh-TW" altLang="en-US" dirty="0">
                  <a:solidFill>
                    <a:schemeClr val="tx1"/>
                  </a:solidFill>
                </a:endParaRPr>
              </a:p>
            </p:txBody>
          </p:sp>
        </mc:Choice>
        <mc:Fallback xmlns="">
          <p:sp>
            <p:nvSpPr>
              <p:cNvPr id="49" name="圓角矩形 48">
                <a:extLst>
                  <a:ext uri="{FF2B5EF4-FFF2-40B4-BE49-F238E27FC236}">
                    <a16:creationId xmlns:a16="http://schemas.microsoft.com/office/drawing/2014/main" id="{59EE0DFB-89F9-3CC1-5DC1-D108E8C73741}"/>
                  </a:ext>
                </a:extLst>
              </p:cNvPr>
              <p:cNvSpPr>
                <a:spLocks noRot="1" noChangeAspect="1" noMove="1" noResize="1" noEditPoints="1" noAdjustHandles="1" noChangeArrowheads="1" noChangeShapeType="1" noTextEdit="1"/>
              </p:cNvSpPr>
              <p:nvPr/>
            </p:nvSpPr>
            <p:spPr>
              <a:xfrm>
                <a:off x="5174221" y="5445051"/>
                <a:ext cx="555203" cy="465105"/>
              </a:xfrm>
              <a:prstGeom prst="roundRect">
                <a:avLst/>
              </a:prstGeom>
              <a:blipFill>
                <a:blip r:embed="rId12"/>
                <a:stretch>
                  <a:fillRect l="-6522"/>
                </a:stretch>
              </a:blipFill>
              <a:ln w="19050">
                <a:solidFill>
                  <a:schemeClr val="tx1"/>
                </a:solidFill>
              </a:ln>
            </p:spPr>
            <p:txBody>
              <a:bodyPr/>
              <a:lstStyle/>
              <a:p>
                <a:r>
                  <a:rPr lang="zh-TW" altLang="en-US">
                    <a:noFill/>
                  </a:rPr>
                  <a:t> </a:t>
                </a:r>
              </a:p>
            </p:txBody>
          </p:sp>
        </mc:Fallback>
      </mc:AlternateContent>
      <p:sp>
        <p:nvSpPr>
          <p:cNvPr id="50" name="文字方塊 49">
            <a:extLst>
              <a:ext uri="{FF2B5EF4-FFF2-40B4-BE49-F238E27FC236}">
                <a16:creationId xmlns:a16="http://schemas.microsoft.com/office/drawing/2014/main" id="{4782AF22-6890-C7C6-11B4-E49023BCC087}"/>
              </a:ext>
            </a:extLst>
          </p:cNvPr>
          <p:cNvSpPr txBox="1"/>
          <p:nvPr/>
        </p:nvSpPr>
        <p:spPr>
          <a:xfrm>
            <a:off x="3306225" y="3195846"/>
            <a:ext cx="846305" cy="461665"/>
          </a:xfrm>
          <a:prstGeom prst="rect">
            <a:avLst/>
          </a:prstGeom>
          <a:noFill/>
        </p:spPr>
        <p:txBody>
          <a:bodyPr wrap="square" rtlCol="0">
            <a:spAutoFit/>
          </a:bodyPr>
          <a:lstStyle/>
          <a:p>
            <a:r>
              <a:rPr kumimoji="1" lang="en-US" altLang="zh-TW" sz="2400" dirty="0"/>
              <a:t>……</a:t>
            </a:r>
            <a:endParaRPr kumimoji="1" lang="zh-TW" altLang="en-US" sz="2400" dirty="0"/>
          </a:p>
        </p:txBody>
      </p:sp>
      <p:sp>
        <p:nvSpPr>
          <p:cNvPr id="51" name="文字方塊 50">
            <a:extLst>
              <a:ext uri="{FF2B5EF4-FFF2-40B4-BE49-F238E27FC236}">
                <a16:creationId xmlns:a16="http://schemas.microsoft.com/office/drawing/2014/main" id="{A85894FF-15D2-4990-41DC-3797CEBC41B5}"/>
              </a:ext>
            </a:extLst>
          </p:cNvPr>
          <p:cNvSpPr txBox="1"/>
          <p:nvPr/>
        </p:nvSpPr>
        <p:spPr>
          <a:xfrm>
            <a:off x="2778842" y="6129446"/>
            <a:ext cx="1656223" cy="369332"/>
          </a:xfrm>
          <a:prstGeom prst="rect">
            <a:avLst/>
          </a:prstGeom>
          <a:noFill/>
        </p:spPr>
        <p:txBody>
          <a:bodyPr wrap="none" rtlCol="0">
            <a:spAutoFit/>
          </a:bodyPr>
          <a:lstStyle/>
          <a:p>
            <a:r>
              <a:rPr kumimoji="1" lang="en-US" altLang="zh-TW" b="1" dirty="0"/>
              <a:t>Input sequence</a:t>
            </a:r>
            <a:endParaRPr kumimoji="1" lang="zh-TW" altLang="en-US" b="1" dirty="0"/>
          </a:p>
        </p:txBody>
      </p:sp>
      <p:cxnSp>
        <p:nvCxnSpPr>
          <p:cNvPr id="52" name="直線箭頭接點 51">
            <a:extLst>
              <a:ext uri="{FF2B5EF4-FFF2-40B4-BE49-F238E27FC236}">
                <a16:creationId xmlns:a16="http://schemas.microsoft.com/office/drawing/2014/main" id="{C9EE1A76-88B2-97B8-52E6-5D10FC82A873}"/>
              </a:ext>
            </a:extLst>
          </p:cNvPr>
          <p:cNvCxnSpPr>
            <a:cxnSpLocks/>
          </p:cNvCxnSpPr>
          <p:nvPr/>
        </p:nvCxnSpPr>
        <p:spPr>
          <a:xfrm flipV="1">
            <a:off x="2526444" y="3804040"/>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箭頭接點 52">
            <a:extLst>
              <a:ext uri="{FF2B5EF4-FFF2-40B4-BE49-F238E27FC236}">
                <a16:creationId xmlns:a16="http://schemas.microsoft.com/office/drawing/2014/main" id="{72CEF067-EC75-D88C-AA69-CCB9C35A8DBF}"/>
              </a:ext>
            </a:extLst>
          </p:cNvPr>
          <p:cNvCxnSpPr>
            <a:cxnSpLocks/>
          </p:cNvCxnSpPr>
          <p:nvPr/>
        </p:nvCxnSpPr>
        <p:spPr>
          <a:xfrm flipV="1">
            <a:off x="1828042" y="3804040"/>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圓角矩形 53">
            <a:extLst>
              <a:ext uri="{FF2B5EF4-FFF2-40B4-BE49-F238E27FC236}">
                <a16:creationId xmlns:a16="http://schemas.microsoft.com/office/drawing/2014/main" id="{1E3ABA0E-0F56-BA7F-4F49-6550375C6564}"/>
              </a:ext>
            </a:extLst>
          </p:cNvPr>
          <p:cNvSpPr/>
          <p:nvPr/>
        </p:nvSpPr>
        <p:spPr>
          <a:xfrm>
            <a:off x="6860958" y="5397054"/>
            <a:ext cx="555203" cy="465105"/>
          </a:xfrm>
          <a:prstGeom prst="roundRect">
            <a:avLst/>
          </a:prstGeom>
          <a:solidFill>
            <a:schemeClr val="accent6">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_</a:t>
            </a:r>
            <a:endParaRPr kumimoji="1" lang="zh-TW" altLang="en-US" dirty="0">
              <a:solidFill>
                <a:schemeClr val="tx1"/>
              </a:solidFill>
            </a:endParaRPr>
          </a:p>
        </p:txBody>
      </p:sp>
      <p:sp>
        <p:nvSpPr>
          <p:cNvPr id="57" name="圓角矩形 56">
            <a:extLst>
              <a:ext uri="{FF2B5EF4-FFF2-40B4-BE49-F238E27FC236}">
                <a16:creationId xmlns:a16="http://schemas.microsoft.com/office/drawing/2014/main" id="{D02ED2D0-D980-8C22-C056-B89AFB0087E6}"/>
              </a:ext>
            </a:extLst>
          </p:cNvPr>
          <p:cNvSpPr/>
          <p:nvPr/>
        </p:nvSpPr>
        <p:spPr>
          <a:xfrm>
            <a:off x="6777737" y="3345490"/>
            <a:ext cx="4433985" cy="33678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rPr>
              <a:t>FFN</a:t>
            </a:r>
            <a:endParaRPr kumimoji="1" lang="zh-TW" altLang="en-US" sz="1500" dirty="0">
              <a:solidFill>
                <a:schemeClr val="tx1"/>
              </a:solidFill>
            </a:endParaRPr>
          </a:p>
        </p:txBody>
      </p:sp>
      <p:cxnSp>
        <p:nvCxnSpPr>
          <p:cNvPr id="58" name="直線箭頭接點 57">
            <a:extLst>
              <a:ext uri="{FF2B5EF4-FFF2-40B4-BE49-F238E27FC236}">
                <a16:creationId xmlns:a16="http://schemas.microsoft.com/office/drawing/2014/main" id="{16D9C1FE-8A91-B03A-2377-8B83EC0DE09D}"/>
              </a:ext>
            </a:extLst>
          </p:cNvPr>
          <p:cNvCxnSpPr>
            <a:cxnSpLocks/>
          </p:cNvCxnSpPr>
          <p:nvPr/>
        </p:nvCxnSpPr>
        <p:spPr>
          <a:xfrm flipV="1">
            <a:off x="7135747" y="3052874"/>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箭頭接點 58">
            <a:extLst>
              <a:ext uri="{FF2B5EF4-FFF2-40B4-BE49-F238E27FC236}">
                <a16:creationId xmlns:a16="http://schemas.microsoft.com/office/drawing/2014/main" id="{62086DA5-5290-A670-AC1A-38D2A56FE1A2}"/>
              </a:ext>
            </a:extLst>
          </p:cNvPr>
          <p:cNvCxnSpPr>
            <a:cxnSpLocks/>
          </p:cNvCxnSpPr>
          <p:nvPr/>
        </p:nvCxnSpPr>
        <p:spPr>
          <a:xfrm flipV="1">
            <a:off x="7858162" y="3052874"/>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箭頭接點 59">
            <a:extLst>
              <a:ext uri="{FF2B5EF4-FFF2-40B4-BE49-F238E27FC236}">
                <a16:creationId xmlns:a16="http://schemas.microsoft.com/office/drawing/2014/main" id="{5A918736-41AC-8EE9-E232-C16FDD90E533}"/>
              </a:ext>
            </a:extLst>
          </p:cNvPr>
          <p:cNvCxnSpPr>
            <a:cxnSpLocks/>
          </p:cNvCxnSpPr>
          <p:nvPr/>
        </p:nvCxnSpPr>
        <p:spPr>
          <a:xfrm flipV="1">
            <a:off x="10785437" y="3052874"/>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箭頭接點 60">
            <a:extLst>
              <a:ext uri="{FF2B5EF4-FFF2-40B4-BE49-F238E27FC236}">
                <a16:creationId xmlns:a16="http://schemas.microsoft.com/office/drawing/2014/main" id="{CE5F32AD-EAE1-A054-DFF3-5593839A3D00}"/>
              </a:ext>
            </a:extLst>
          </p:cNvPr>
          <p:cNvCxnSpPr>
            <a:cxnSpLocks/>
          </p:cNvCxnSpPr>
          <p:nvPr/>
        </p:nvCxnSpPr>
        <p:spPr>
          <a:xfrm flipV="1">
            <a:off x="10063022" y="3052874"/>
            <a:ext cx="0" cy="2420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圓角矩形 61">
                <a:extLst>
                  <a:ext uri="{FF2B5EF4-FFF2-40B4-BE49-F238E27FC236}">
                    <a16:creationId xmlns:a16="http://schemas.microsoft.com/office/drawing/2014/main" id="{71810DFC-9484-4F06-0116-C8859C9ABBF2}"/>
                  </a:ext>
                </a:extLst>
              </p:cNvPr>
              <p:cNvSpPr/>
              <p:nvPr/>
            </p:nvSpPr>
            <p:spPr>
              <a:xfrm>
                <a:off x="4459559" y="3270703"/>
                <a:ext cx="555203" cy="465105"/>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r>
                            <a:rPr kumimoji="1" lang="en-US" altLang="zh-TW" b="0" i="1" smtClean="0">
                              <a:solidFill>
                                <a:schemeClr val="tx1"/>
                              </a:solidFill>
                              <a:latin typeface="Cambria Math" panose="02040503050406030204" pitchFamily="18" charset="0"/>
                            </a:rPr>
                            <m:t>h</m:t>
                          </m:r>
                        </m:e>
                        <m:sub>
                          <m:r>
                            <a:rPr kumimoji="1" lang="en-US" altLang="zh-TW" i="1">
                              <a:solidFill>
                                <a:schemeClr val="tx1"/>
                              </a:solidFill>
                              <a:latin typeface="Cambria Math" panose="02040503050406030204" pitchFamily="18" charset="0"/>
                            </a:rPr>
                            <m:t>𝑛</m:t>
                          </m:r>
                          <m:r>
                            <a:rPr kumimoji="1" lang="en-US" altLang="zh-TW" i="1">
                              <a:solidFill>
                                <a:schemeClr val="tx1"/>
                              </a:solidFill>
                              <a:latin typeface="Cambria Math" panose="02040503050406030204" pitchFamily="18" charset="0"/>
                            </a:rPr>
                            <m:t>−2</m:t>
                          </m:r>
                        </m:sub>
                      </m:sSub>
                    </m:oMath>
                  </m:oMathPara>
                </a14:m>
                <a:endParaRPr kumimoji="1" lang="zh-TW" altLang="en-US" dirty="0">
                  <a:solidFill>
                    <a:schemeClr val="tx1"/>
                  </a:solidFill>
                </a:endParaRPr>
              </a:p>
            </p:txBody>
          </p:sp>
        </mc:Choice>
        <mc:Fallback xmlns="">
          <p:sp>
            <p:nvSpPr>
              <p:cNvPr id="62" name="圓角矩形 61">
                <a:extLst>
                  <a:ext uri="{FF2B5EF4-FFF2-40B4-BE49-F238E27FC236}">
                    <a16:creationId xmlns:a16="http://schemas.microsoft.com/office/drawing/2014/main" id="{71810DFC-9484-4F06-0116-C8859C9ABBF2}"/>
                  </a:ext>
                </a:extLst>
              </p:cNvPr>
              <p:cNvSpPr>
                <a:spLocks noRot="1" noChangeAspect="1" noMove="1" noResize="1" noEditPoints="1" noAdjustHandles="1" noChangeArrowheads="1" noChangeShapeType="1" noTextEdit="1"/>
              </p:cNvSpPr>
              <p:nvPr/>
            </p:nvSpPr>
            <p:spPr>
              <a:xfrm>
                <a:off x="4459559" y="3270703"/>
                <a:ext cx="555203" cy="465105"/>
              </a:xfrm>
              <a:prstGeom prst="roundRect">
                <a:avLst/>
              </a:prstGeom>
              <a:blipFill>
                <a:blip r:embed="rId13"/>
                <a:stretch>
                  <a:fillRect l="-8696"/>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3" name="圓角矩形 62">
                <a:extLst>
                  <a:ext uri="{FF2B5EF4-FFF2-40B4-BE49-F238E27FC236}">
                    <a16:creationId xmlns:a16="http://schemas.microsoft.com/office/drawing/2014/main" id="{8C29360F-E395-BEC8-9AF5-ECF378961DA5}"/>
                  </a:ext>
                </a:extLst>
              </p:cNvPr>
              <p:cNvSpPr/>
              <p:nvPr/>
            </p:nvSpPr>
            <p:spPr>
              <a:xfrm>
                <a:off x="2248941" y="3281329"/>
                <a:ext cx="555203" cy="465105"/>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r>
                            <a:rPr kumimoji="1" lang="en-US" altLang="zh-TW" b="0" i="1" smtClean="0">
                              <a:solidFill>
                                <a:schemeClr val="tx1"/>
                              </a:solidFill>
                              <a:latin typeface="Cambria Math" panose="02040503050406030204" pitchFamily="18" charset="0"/>
                            </a:rPr>
                            <m:t>h</m:t>
                          </m:r>
                        </m:e>
                        <m:sub>
                          <m:r>
                            <a:rPr kumimoji="1" lang="en-US" altLang="zh-TW" b="0" i="1" smtClean="0">
                              <a:solidFill>
                                <a:schemeClr val="tx1"/>
                              </a:solidFill>
                              <a:latin typeface="Cambria Math" panose="02040503050406030204" pitchFamily="18" charset="0"/>
                            </a:rPr>
                            <m:t>1</m:t>
                          </m:r>
                        </m:sub>
                      </m:sSub>
                    </m:oMath>
                  </m:oMathPara>
                </a14:m>
                <a:endParaRPr kumimoji="1" lang="zh-TW" altLang="en-US" dirty="0">
                  <a:solidFill>
                    <a:schemeClr val="tx1"/>
                  </a:solidFill>
                </a:endParaRPr>
              </a:p>
            </p:txBody>
          </p:sp>
        </mc:Choice>
        <mc:Fallback xmlns="">
          <p:sp>
            <p:nvSpPr>
              <p:cNvPr id="63" name="圓角矩形 62">
                <a:extLst>
                  <a:ext uri="{FF2B5EF4-FFF2-40B4-BE49-F238E27FC236}">
                    <a16:creationId xmlns:a16="http://schemas.microsoft.com/office/drawing/2014/main" id="{8C29360F-E395-BEC8-9AF5-ECF378961DA5}"/>
                  </a:ext>
                </a:extLst>
              </p:cNvPr>
              <p:cNvSpPr>
                <a:spLocks noRot="1" noChangeAspect="1" noMove="1" noResize="1" noEditPoints="1" noAdjustHandles="1" noChangeArrowheads="1" noChangeShapeType="1" noTextEdit="1"/>
              </p:cNvSpPr>
              <p:nvPr/>
            </p:nvSpPr>
            <p:spPr>
              <a:xfrm>
                <a:off x="2248941" y="3281329"/>
                <a:ext cx="555203" cy="465105"/>
              </a:xfrm>
              <a:prstGeom prst="roundRect">
                <a:avLst/>
              </a:prstGeom>
              <a:blipFill>
                <a:blip r:embed="rId14"/>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4" name="圓角矩形 63">
                <a:extLst>
                  <a:ext uri="{FF2B5EF4-FFF2-40B4-BE49-F238E27FC236}">
                    <a16:creationId xmlns:a16="http://schemas.microsoft.com/office/drawing/2014/main" id="{B2575567-B447-B8EC-E46E-582ED19CA356}"/>
                  </a:ext>
                </a:extLst>
              </p:cNvPr>
              <p:cNvSpPr/>
              <p:nvPr/>
            </p:nvSpPr>
            <p:spPr>
              <a:xfrm>
                <a:off x="1535835" y="3273307"/>
                <a:ext cx="555203" cy="465105"/>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r>
                            <a:rPr kumimoji="1" lang="en-US" altLang="zh-TW" b="0" i="1" smtClean="0">
                              <a:solidFill>
                                <a:schemeClr val="tx1"/>
                              </a:solidFill>
                              <a:latin typeface="Cambria Math" panose="02040503050406030204" pitchFamily="18" charset="0"/>
                            </a:rPr>
                            <m:t>h</m:t>
                          </m:r>
                        </m:e>
                        <m:sub>
                          <m:r>
                            <a:rPr kumimoji="1" lang="en-US" altLang="zh-TW" b="0" i="1" smtClean="0">
                              <a:solidFill>
                                <a:schemeClr val="tx1"/>
                              </a:solidFill>
                              <a:latin typeface="Cambria Math" panose="02040503050406030204" pitchFamily="18" charset="0"/>
                            </a:rPr>
                            <m:t>0</m:t>
                          </m:r>
                        </m:sub>
                      </m:sSub>
                    </m:oMath>
                  </m:oMathPara>
                </a14:m>
                <a:endParaRPr kumimoji="1" lang="zh-TW" altLang="en-US" dirty="0">
                  <a:solidFill>
                    <a:schemeClr val="tx1"/>
                  </a:solidFill>
                </a:endParaRPr>
              </a:p>
            </p:txBody>
          </p:sp>
        </mc:Choice>
        <mc:Fallback xmlns="">
          <p:sp>
            <p:nvSpPr>
              <p:cNvPr id="64" name="圓角矩形 63">
                <a:extLst>
                  <a:ext uri="{FF2B5EF4-FFF2-40B4-BE49-F238E27FC236}">
                    <a16:creationId xmlns:a16="http://schemas.microsoft.com/office/drawing/2014/main" id="{B2575567-B447-B8EC-E46E-582ED19CA356}"/>
                  </a:ext>
                </a:extLst>
              </p:cNvPr>
              <p:cNvSpPr>
                <a:spLocks noRot="1" noChangeAspect="1" noMove="1" noResize="1" noEditPoints="1" noAdjustHandles="1" noChangeArrowheads="1" noChangeShapeType="1" noTextEdit="1"/>
              </p:cNvSpPr>
              <p:nvPr/>
            </p:nvSpPr>
            <p:spPr>
              <a:xfrm>
                <a:off x="1535835" y="3273307"/>
                <a:ext cx="555203" cy="465105"/>
              </a:xfrm>
              <a:prstGeom prst="roundRect">
                <a:avLst/>
              </a:prstGeom>
              <a:blipFill>
                <a:blip r:embed="rId15"/>
                <a:stretch>
                  <a:fillRect/>
                </a:stretch>
              </a:blipFill>
              <a:ln w="19050">
                <a:solidFill>
                  <a:schemeClr val="tx1"/>
                </a:solidFill>
              </a:ln>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圓角矩形 64">
                <a:extLst>
                  <a:ext uri="{FF2B5EF4-FFF2-40B4-BE49-F238E27FC236}">
                    <a16:creationId xmlns:a16="http://schemas.microsoft.com/office/drawing/2014/main" id="{4C90679A-B23D-0A3F-2D94-6DDF798DBDCA}"/>
                  </a:ext>
                </a:extLst>
              </p:cNvPr>
              <p:cNvSpPr/>
              <p:nvPr/>
            </p:nvSpPr>
            <p:spPr>
              <a:xfrm>
                <a:off x="433242" y="4335480"/>
                <a:ext cx="555203" cy="465105"/>
              </a:xfrm>
              <a:prstGeom prst="roundRect">
                <a:avLst/>
              </a:prstGeom>
              <a:solidFill>
                <a:schemeClr val="accent5">
                  <a:lumMod val="40000"/>
                  <a:lumOff val="6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TW" i="1" smtClean="0">
                              <a:solidFill>
                                <a:schemeClr val="tx1"/>
                              </a:solidFill>
                              <a:latin typeface="Cambria Math" panose="02040503050406030204" pitchFamily="18" charset="0"/>
                            </a:rPr>
                          </m:ctrlPr>
                        </m:sSubPr>
                        <m:e>
                          <m:r>
                            <a:rPr kumimoji="1" lang="en-US" altLang="zh-TW" b="0" i="1" smtClean="0">
                              <a:solidFill>
                                <a:schemeClr val="tx1"/>
                              </a:solidFill>
                              <a:latin typeface="Cambria Math" panose="02040503050406030204" pitchFamily="18" charset="0"/>
                            </a:rPr>
                            <m:t>h</m:t>
                          </m:r>
                        </m:e>
                        <m:sub>
                          <m:r>
                            <m:rPr>
                              <m:sty m:val="p"/>
                            </m:rPr>
                            <a:rPr kumimoji="1" lang="en-US" altLang="zh-TW" b="0" i="0" smtClean="0">
                              <a:solidFill>
                                <a:schemeClr val="tx1"/>
                              </a:solidFill>
                              <a:latin typeface="Cambria Math" panose="02040503050406030204" pitchFamily="18" charset="0"/>
                            </a:rPr>
                            <m:t>init</m:t>
                          </m:r>
                        </m:sub>
                      </m:sSub>
                    </m:oMath>
                  </m:oMathPara>
                </a14:m>
                <a:endParaRPr kumimoji="1" lang="zh-TW" altLang="en-US" dirty="0">
                  <a:solidFill>
                    <a:schemeClr val="tx1"/>
                  </a:solidFill>
                </a:endParaRPr>
              </a:p>
            </p:txBody>
          </p:sp>
        </mc:Choice>
        <mc:Fallback xmlns="">
          <p:sp>
            <p:nvSpPr>
              <p:cNvPr id="65" name="圓角矩形 64">
                <a:extLst>
                  <a:ext uri="{FF2B5EF4-FFF2-40B4-BE49-F238E27FC236}">
                    <a16:creationId xmlns:a16="http://schemas.microsoft.com/office/drawing/2014/main" id="{4C90679A-B23D-0A3F-2D94-6DDF798DBDCA}"/>
                  </a:ext>
                </a:extLst>
              </p:cNvPr>
              <p:cNvSpPr>
                <a:spLocks noRot="1" noChangeAspect="1" noMove="1" noResize="1" noEditPoints="1" noAdjustHandles="1" noChangeArrowheads="1" noChangeShapeType="1" noTextEdit="1"/>
              </p:cNvSpPr>
              <p:nvPr/>
            </p:nvSpPr>
            <p:spPr>
              <a:xfrm>
                <a:off x="433242" y="4335480"/>
                <a:ext cx="555203" cy="465105"/>
              </a:xfrm>
              <a:prstGeom prst="roundRect">
                <a:avLst/>
              </a:prstGeom>
              <a:blipFill>
                <a:blip r:embed="rId16"/>
                <a:stretch>
                  <a:fillRect l="-6522"/>
                </a:stretch>
              </a:blipFill>
              <a:ln w="19050">
                <a:solidFill>
                  <a:schemeClr val="tx1"/>
                </a:solidFill>
              </a:ln>
            </p:spPr>
            <p:txBody>
              <a:bodyPr/>
              <a:lstStyle/>
              <a:p>
                <a:r>
                  <a:rPr lang="zh-TW" altLang="en-US">
                    <a:noFill/>
                  </a:rPr>
                  <a:t> </a:t>
                </a:r>
              </a:p>
            </p:txBody>
          </p:sp>
        </mc:Fallback>
      </mc:AlternateContent>
      <p:cxnSp>
        <p:nvCxnSpPr>
          <p:cNvPr id="66" name="直線箭頭接點 65">
            <a:extLst>
              <a:ext uri="{FF2B5EF4-FFF2-40B4-BE49-F238E27FC236}">
                <a16:creationId xmlns:a16="http://schemas.microsoft.com/office/drawing/2014/main" id="{F9645189-5848-7448-BF59-C9E3DAD0EA6A}"/>
              </a:ext>
            </a:extLst>
          </p:cNvPr>
          <p:cNvCxnSpPr>
            <a:cxnSpLocks/>
          </p:cNvCxnSpPr>
          <p:nvPr/>
        </p:nvCxnSpPr>
        <p:spPr>
          <a:xfrm>
            <a:off x="1045007" y="4590483"/>
            <a:ext cx="338153" cy="0"/>
          </a:xfrm>
          <a:prstGeom prst="straightConnector1">
            <a:avLst/>
          </a:prstGeom>
          <a:ln w="190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24CF5AD8-03CD-B0B9-652B-DF4DB8FE9238}"/>
              </a:ext>
            </a:extLst>
          </p:cNvPr>
          <p:cNvSpPr txBox="1"/>
          <p:nvPr/>
        </p:nvSpPr>
        <p:spPr>
          <a:xfrm>
            <a:off x="2627216" y="1835327"/>
            <a:ext cx="2204321" cy="369332"/>
          </a:xfrm>
          <a:prstGeom prst="rect">
            <a:avLst/>
          </a:prstGeom>
          <a:noFill/>
        </p:spPr>
        <p:txBody>
          <a:bodyPr wrap="none" rtlCol="0">
            <a:spAutoFit/>
          </a:bodyPr>
          <a:lstStyle/>
          <a:p>
            <a:r>
              <a:rPr kumimoji="1" lang="en-US" altLang="zh-TW" b="1" dirty="0"/>
              <a:t>Output hidden states</a:t>
            </a:r>
            <a:endParaRPr kumimoji="1" lang="zh-TW" altLang="en-US" b="1" dirty="0"/>
          </a:p>
        </p:txBody>
      </p:sp>
    </p:spTree>
    <p:extLst>
      <p:ext uri="{BB962C8B-B14F-4D97-AF65-F5344CB8AC3E}">
        <p14:creationId xmlns:p14="http://schemas.microsoft.com/office/powerpoint/2010/main" val="41750199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34</a:t>
            </a:fld>
            <a:endParaRPr lang="en-US"/>
          </a:p>
        </p:txBody>
      </p:sp>
      <p:sp>
        <p:nvSpPr>
          <p:cNvPr id="6" name="文字方塊 5">
            <a:extLst>
              <a:ext uri="{FF2B5EF4-FFF2-40B4-BE49-F238E27FC236}">
                <a16:creationId xmlns:a16="http://schemas.microsoft.com/office/drawing/2014/main" id="{2AB15857-0DB9-8CEA-0EAC-40E5E5AEFCD4}"/>
              </a:ext>
            </a:extLst>
          </p:cNvPr>
          <p:cNvSpPr txBox="1"/>
          <p:nvPr/>
        </p:nvSpPr>
        <p:spPr>
          <a:xfrm>
            <a:off x="9538841" y="1753151"/>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1097280" y="1845734"/>
            <a:ext cx="3273384" cy="4023360"/>
          </a:xfrm>
        </p:spPr>
        <p:txBody>
          <a:bodyPr/>
          <a:lstStyle/>
          <a:p>
            <a:pPr>
              <a:buFont typeface="Wingdings" pitchFamily="2" charset="2"/>
              <a:buChar char="n"/>
            </a:pPr>
            <a:r>
              <a:rPr kumimoji="1" lang="en-US" altLang="zh-TW" dirty="0">
                <a:latin typeface="Calibri" panose="020F0502020204030204" pitchFamily="34" charset="0"/>
                <a:cs typeface="Calibri" panose="020F0502020204030204" pitchFamily="34" charset="0"/>
              </a:rPr>
              <a:t> Add: Residual Connection </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Norm: Layer Normalization</a:t>
            </a:r>
            <a:endParaRPr kumimoji="1" lang="zh-TW" altLang="en-US" dirty="0">
              <a:latin typeface="Calibri" panose="020F0502020204030204" pitchFamily="34" charset="0"/>
              <a:cs typeface="Calibri" panose="020F0502020204030204" pitchFamily="34" charset="0"/>
            </a:endParaRPr>
          </a:p>
        </p:txBody>
      </p:sp>
      <p:pic>
        <p:nvPicPr>
          <p:cNvPr id="13" name="Picture 2" descr="Original transformer model architecture.">
            <a:extLst>
              <a:ext uri="{FF2B5EF4-FFF2-40B4-BE49-F238E27FC236}">
                <a16:creationId xmlns:a16="http://schemas.microsoft.com/office/drawing/2014/main" id="{825ADBCD-AC66-6CD4-95D0-4A909A76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690" y="46297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5C27B8DC-F5F3-BEDD-0E35-06FA149E61FF}"/>
              </a:ext>
            </a:extLst>
          </p:cNvPr>
          <p:cNvSpPr/>
          <p:nvPr/>
        </p:nvSpPr>
        <p:spPr>
          <a:xfrm flipV="1">
            <a:off x="5824432" y="3479470"/>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6" name="矩形 15">
            <a:extLst>
              <a:ext uri="{FF2B5EF4-FFF2-40B4-BE49-F238E27FC236}">
                <a16:creationId xmlns:a16="http://schemas.microsoft.com/office/drawing/2014/main" id="{B6877CA6-78C1-180F-D3FD-5ED0A471EF3A}"/>
              </a:ext>
            </a:extLst>
          </p:cNvPr>
          <p:cNvSpPr/>
          <p:nvPr/>
        </p:nvSpPr>
        <p:spPr>
          <a:xfrm flipV="1">
            <a:off x="7562665" y="3197429"/>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矩形 16">
            <a:extLst>
              <a:ext uri="{FF2B5EF4-FFF2-40B4-BE49-F238E27FC236}">
                <a16:creationId xmlns:a16="http://schemas.microsoft.com/office/drawing/2014/main" id="{A2A6E702-9B5B-F8D6-83C0-B2CA2CD407FE}"/>
              </a:ext>
            </a:extLst>
          </p:cNvPr>
          <p:cNvSpPr/>
          <p:nvPr/>
        </p:nvSpPr>
        <p:spPr>
          <a:xfrm flipV="1">
            <a:off x="5824432" y="2474643"/>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8" name="矩形 17">
            <a:extLst>
              <a:ext uri="{FF2B5EF4-FFF2-40B4-BE49-F238E27FC236}">
                <a16:creationId xmlns:a16="http://schemas.microsoft.com/office/drawing/2014/main" id="{BA79349A-E05D-E518-163A-4DD74E796C7F}"/>
              </a:ext>
            </a:extLst>
          </p:cNvPr>
          <p:cNvSpPr/>
          <p:nvPr/>
        </p:nvSpPr>
        <p:spPr>
          <a:xfrm flipV="1">
            <a:off x="7558239" y="2192602"/>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9" name="矩形 18">
            <a:extLst>
              <a:ext uri="{FF2B5EF4-FFF2-40B4-BE49-F238E27FC236}">
                <a16:creationId xmlns:a16="http://schemas.microsoft.com/office/drawing/2014/main" id="{BEB16F7F-BCC7-00E9-1EAD-D8E90D1674B4}"/>
              </a:ext>
            </a:extLst>
          </p:cNvPr>
          <p:cNvSpPr/>
          <p:nvPr/>
        </p:nvSpPr>
        <p:spPr>
          <a:xfrm flipV="1">
            <a:off x="7558239" y="1173278"/>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標題 1">
            <a:extLst>
              <a:ext uri="{FF2B5EF4-FFF2-40B4-BE49-F238E27FC236}">
                <a16:creationId xmlns:a16="http://schemas.microsoft.com/office/drawing/2014/main" id="{FCC823A8-5D8C-762D-1598-F6C5F95CC0AA}"/>
              </a:ext>
            </a:extLst>
          </p:cNvPr>
          <p:cNvSpPr>
            <a:spLocks noGrp="1"/>
          </p:cNvSpPr>
          <p:nvPr>
            <p:ph type="title"/>
          </p:nvPr>
        </p:nvSpPr>
        <p:spPr>
          <a:xfrm>
            <a:off x="653143" y="356088"/>
            <a:ext cx="10918371" cy="1033416"/>
          </a:xfrm>
        </p:spPr>
        <p:txBody>
          <a:bodyPr>
            <a:normAutofit/>
          </a:bodyPr>
          <a:lstStyle/>
          <a:p>
            <a:r>
              <a:rPr kumimoji="1" lang="en-US" altLang="zh-TW" dirty="0">
                <a:cs typeface="Calibri" panose="020F0502020204030204" pitchFamily="34" charset="0"/>
              </a:rPr>
              <a:t>Add &amp; Norm</a:t>
            </a:r>
            <a:endParaRPr lang="zh-TW" altLang="en-US"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200488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35</a:t>
            </a:fld>
            <a:endParaRPr lang="en-US"/>
          </a:p>
        </p:txBody>
      </p:sp>
      <mc:AlternateContent xmlns:mc="http://schemas.openxmlformats.org/markup-compatibility/2006" xmlns:a14="http://schemas.microsoft.com/office/drawing/2010/main">
        <mc:Choice Requires="a14">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1097279" y="1845734"/>
                <a:ext cx="4439455" cy="1527522"/>
              </a:xfrm>
            </p:spPr>
            <p:txBody>
              <a:bodyPr>
                <a:noAutofit/>
              </a:bodyPr>
              <a:lstStyle/>
              <a:p>
                <a:pPr>
                  <a:spcBef>
                    <a:spcPts val="200"/>
                  </a:spcBef>
                  <a:buFont typeface="Wingdings" pitchFamily="2" charset="2"/>
                  <a:buChar char="n"/>
                </a:pPr>
                <a:r>
                  <a:rPr kumimoji="1" lang="en-US" altLang="zh-TW" dirty="0">
                    <a:latin typeface="Calibri" panose="020F0502020204030204" pitchFamily="34" charset="0"/>
                    <a:cs typeface="Calibri" panose="020F0502020204030204" pitchFamily="34" charset="0"/>
                  </a:rPr>
                  <a:t> Research shows that Residual Connection (He, </a:t>
                </a:r>
                <a:r>
                  <a:rPr kumimoji="1" lang="en-US" altLang="zh-TW" dirty="0" err="1">
                    <a:latin typeface="Calibri" panose="020F0502020204030204" pitchFamily="34" charset="0"/>
                    <a:cs typeface="Calibri" panose="020F0502020204030204" pitchFamily="34" charset="0"/>
                  </a:rPr>
                  <a:t>Kaiming</a:t>
                </a:r>
                <a:r>
                  <a:rPr kumimoji="1" lang="en-US" altLang="zh-TW" dirty="0">
                    <a:latin typeface="Calibri" panose="020F0502020204030204" pitchFamily="34" charset="0"/>
                    <a:cs typeface="Calibri" panose="020F0502020204030204" pitchFamily="34" charset="0"/>
                  </a:rPr>
                  <a:t>, et al., 2016) stabilizes training. </a:t>
                </a:r>
              </a:p>
              <a:p>
                <a:pPr>
                  <a:spcBef>
                    <a:spcPts val="200"/>
                  </a:spcBef>
                  <a:buFont typeface="Wingdings" pitchFamily="2" charset="2"/>
                  <a:buChar char="n"/>
                </a:pPr>
                <a:r>
                  <a:rPr kumimoji="1" lang="en-US" altLang="zh-TW" dirty="0">
                    <a:latin typeface="Calibri" panose="020F0502020204030204" pitchFamily="34" charset="0"/>
                    <a:cs typeface="Calibri" panose="020F0502020204030204" pitchFamily="34" charset="0"/>
                  </a:rPr>
                  <a:t> Let the layers in between learn the residual relationship (i.e. </a:t>
                </a:r>
                <a14:m>
                  <m:oMath xmlns:m="http://schemas.openxmlformats.org/officeDocument/2006/math">
                    <m:r>
                      <a:rPr kumimoji="1" lang="en-US" altLang="zh-TW" dirty="0" smtClean="0">
                        <a:latin typeface="Cambria Math" panose="02040503050406030204" pitchFamily="18" charset="0"/>
                        <a:cs typeface="Times New Roman" panose="02020603050405020304" pitchFamily="18" charset="0"/>
                      </a:rPr>
                      <m:t>𝑌</m:t>
                    </m:r>
                    <m:r>
                      <a:rPr kumimoji="1" lang="en-US" altLang="zh-TW" dirty="0" smtClean="0">
                        <a:latin typeface="Cambria Math" panose="02040503050406030204" pitchFamily="18" charset="0"/>
                        <a:cs typeface="Times New Roman" panose="02020603050405020304" pitchFamily="18" charset="0"/>
                      </a:rPr>
                      <m:t>−</m:t>
                    </m:r>
                    <m:r>
                      <a:rPr kumimoji="1" lang="en-US" altLang="zh-TW" dirty="0" smtClean="0">
                        <a:latin typeface="Cambria Math" panose="02040503050406030204" pitchFamily="18" charset="0"/>
                        <a:cs typeface="Times New Roman" panose="02020603050405020304" pitchFamily="18" charset="0"/>
                      </a:rPr>
                      <m:t>𝑋</m:t>
                    </m:r>
                  </m:oMath>
                </a14:m>
                <a:r>
                  <a:rPr kumimoji="1" lang="en-US" altLang="zh-TW" dirty="0">
                    <a:latin typeface="Calibri" panose="020F0502020204030204" pitchFamily="34" charset="0"/>
                    <a:cs typeface="Calibri" panose="020F0502020204030204" pitchFamily="34" charset="0"/>
                  </a:rPr>
                  <a:t>).  </a:t>
                </a:r>
                <a:endParaRPr kumimoji="1" lang="zh-TW" altLang="en-US" dirty="0">
                  <a:latin typeface="Calibri" panose="020F0502020204030204" pitchFamily="34" charset="0"/>
                  <a:cs typeface="Calibri" panose="020F0502020204030204" pitchFamily="34" charset="0"/>
                </a:endParaRPr>
              </a:p>
            </p:txBody>
          </p:sp>
        </mc:Choice>
        <mc:Fallback xmlns="">
          <p:sp>
            <p:nvSpPr>
              <p:cNvPr id="12" name="內容版面配置區 11">
                <a:extLst>
                  <a:ext uri="{FF2B5EF4-FFF2-40B4-BE49-F238E27FC236}">
                    <a16:creationId xmlns:a16="http://schemas.microsoft.com/office/drawing/2014/main" id="{9372C1F0-CF52-6A42-B166-128A4D26DBE2}"/>
                  </a:ext>
                </a:extLst>
              </p:cNvPr>
              <p:cNvSpPr>
                <a:spLocks noGrp="1" noRot="1" noChangeAspect="1" noMove="1" noResize="1" noEditPoints="1" noAdjustHandles="1" noChangeArrowheads="1" noChangeShapeType="1" noTextEdit="1"/>
              </p:cNvSpPr>
              <p:nvPr>
                <p:ph idx="1"/>
              </p:nvPr>
            </p:nvSpPr>
            <p:spPr>
              <a:xfrm>
                <a:off x="1097279" y="1845734"/>
                <a:ext cx="4439455" cy="1527522"/>
              </a:xfrm>
              <a:blipFill>
                <a:blip r:embed="rId3"/>
                <a:stretch>
                  <a:fillRect l="-3143" t="-4959" b="-6612"/>
                </a:stretch>
              </a:blipFill>
            </p:spPr>
            <p:txBody>
              <a:bodyPr/>
              <a:lstStyle/>
              <a:p>
                <a:r>
                  <a:rPr lang="zh-TW" altLang="en-US">
                    <a:noFill/>
                  </a:rPr>
                  <a:t> </a:t>
                </a:r>
              </a:p>
            </p:txBody>
          </p:sp>
        </mc:Fallback>
      </mc:AlternateContent>
      <p:grpSp>
        <p:nvGrpSpPr>
          <p:cNvPr id="3" name="群組 2">
            <a:extLst>
              <a:ext uri="{FF2B5EF4-FFF2-40B4-BE49-F238E27FC236}">
                <a16:creationId xmlns:a16="http://schemas.microsoft.com/office/drawing/2014/main" id="{66AF3E9B-8073-0A06-0E26-A442F783E922}"/>
              </a:ext>
            </a:extLst>
          </p:cNvPr>
          <p:cNvGrpSpPr/>
          <p:nvPr/>
        </p:nvGrpSpPr>
        <p:grpSpPr>
          <a:xfrm>
            <a:off x="5536734" y="1845734"/>
            <a:ext cx="5729077" cy="3279676"/>
            <a:chOff x="1487244" y="3429000"/>
            <a:chExt cx="4341001" cy="2438400"/>
          </a:xfrm>
        </p:grpSpPr>
        <p:pic>
          <p:nvPicPr>
            <p:cNvPr id="11266" name="Picture 2">
              <a:extLst>
                <a:ext uri="{FF2B5EF4-FFF2-40B4-BE49-F238E27FC236}">
                  <a16:creationId xmlns:a16="http://schemas.microsoft.com/office/drawing/2014/main" id="{AC779B95-3AD3-DF11-CE41-9BD368CA8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6545" y="3429000"/>
              <a:ext cx="34417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E788C8FC-5EEE-1E2E-A51C-621CFEAF185F}"/>
                </a:ext>
              </a:extLst>
            </p:cNvPr>
            <p:cNvSpPr txBox="1"/>
            <p:nvPr/>
          </p:nvSpPr>
          <p:spPr>
            <a:xfrm>
              <a:off x="1487245" y="5120641"/>
              <a:ext cx="1279199" cy="297477"/>
            </a:xfrm>
            <a:prstGeom prst="rect">
              <a:avLst/>
            </a:prstGeom>
            <a:noFill/>
          </p:spPr>
          <p:txBody>
            <a:bodyPr wrap="square">
              <a:spAutoFit/>
            </a:bodyPr>
            <a:lstStyle/>
            <a:p>
              <a:r>
                <a:rPr lang="en-US" altLang="zh-TW" sz="2000" dirty="0">
                  <a:latin typeface="Calibri" panose="020F0502020204030204" pitchFamily="34" charset="0"/>
                  <a:cs typeface="Calibri" panose="020F0502020204030204" pitchFamily="34" charset="0"/>
                </a:rPr>
                <a:t>Residual</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10222FB4-48A5-B892-ED54-49A505228E45}"/>
                </a:ext>
              </a:extLst>
            </p:cNvPr>
            <p:cNvSpPr txBox="1"/>
            <p:nvPr/>
          </p:nvSpPr>
          <p:spPr>
            <a:xfrm>
              <a:off x="1487244" y="3719905"/>
              <a:ext cx="1279199" cy="297477"/>
            </a:xfrm>
            <a:prstGeom prst="rect">
              <a:avLst/>
            </a:prstGeom>
            <a:noFill/>
          </p:spPr>
          <p:txBody>
            <a:bodyPr wrap="square">
              <a:spAutoFit/>
            </a:bodyPr>
            <a:lstStyle/>
            <a:p>
              <a:r>
                <a:rPr lang="en-US" altLang="zh-TW" sz="2000" dirty="0">
                  <a:latin typeface="Calibri" panose="020F0502020204030204" pitchFamily="34" charset="0"/>
                  <a:cs typeface="Calibri" panose="020F0502020204030204" pitchFamily="34" charset="0"/>
                </a:rPr>
                <a:t>Standard</a:t>
              </a:r>
              <a:endParaRPr lang="zh-TW" altLang="en-US" sz="2000" dirty="0">
                <a:latin typeface="Calibri" panose="020F0502020204030204" pitchFamily="34" charset="0"/>
                <a:cs typeface="Calibri" panose="020F0502020204030204" pitchFamily="34" charset="0"/>
              </a:endParaRPr>
            </a:p>
          </p:txBody>
        </p:sp>
      </p:grpSp>
      <p:sp>
        <p:nvSpPr>
          <p:cNvPr id="5" name="文字方塊 4">
            <a:extLst>
              <a:ext uri="{FF2B5EF4-FFF2-40B4-BE49-F238E27FC236}">
                <a16:creationId xmlns:a16="http://schemas.microsoft.com/office/drawing/2014/main" id="{8F91BD39-6D1A-4467-01AB-173375ED05C5}"/>
              </a:ext>
            </a:extLst>
          </p:cNvPr>
          <p:cNvSpPr txBox="1"/>
          <p:nvPr/>
        </p:nvSpPr>
        <p:spPr>
          <a:xfrm>
            <a:off x="1386071" y="6459622"/>
            <a:ext cx="9989560" cy="276999"/>
          </a:xfrm>
          <a:prstGeom prst="rect">
            <a:avLst/>
          </a:prstGeom>
          <a:noFill/>
        </p:spPr>
        <p:txBody>
          <a:bodyPr wrap="square">
            <a:spAutoFit/>
          </a:bodyPr>
          <a:lstStyle/>
          <a:p>
            <a:r>
              <a:rPr lang="en-US" altLang="zh-TW" sz="1200" dirty="0">
                <a:latin typeface="Calibri" panose="020F0502020204030204" pitchFamily="34" charset="0"/>
                <a:cs typeface="Calibri" panose="020F0502020204030204" pitchFamily="34" charset="0"/>
              </a:rPr>
              <a:t>He, </a:t>
            </a:r>
            <a:r>
              <a:rPr lang="en-US" altLang="zh-TW" sz="1200" dirty="0" err="1">
                <a:latin typeface="Calibri" panose="020F0502020204030204" pitchFamily="34" charset="0"/>
                <a:cs typeface="Calibri" panose="020F0502020204030204" pitchFamily="34" charset="0"/>
              </a:rPr>
              <a:t>Kaiming</a:t>
            </a:r>
            <a:r>
              <a:rPr lang="en-US" altLang="zh-TW" sz="1200" dirty="0">
                <a:latin typeface="Calibri" panose="020F0502020204030204" pitchFamily="34" charset="0"/>
                <a:cs typeface="Calibri" panose="020F0502020204030204" pitchFamily="34" charset="0"/>
              </a:rPr>
              <a:t>, et al. "Deep residual learning for image recognition." Proceedings of the IEEE conference on computer vision and pattern recognition (2016).</a:t>
            </a:r>
            <a:endParaRPr lang="zh-TW" altLang="en-US" sz="1200" dirty="0">
              <a:latin typeface="Calibri" panose="020F0502020204030204" pitchFamily="34" charset="0"/>
              <a:cs typeface="Calibri" panose="020F0502020204030204" pitchFamily="34" charset="0"/>
            </a:endParaRPr>
          </a:p>
        </p:txBody>
      </p:sp>
      <p:sp>
        <p:nvSpPr>
          <p:cNvPr id="9" name="標題 1">
            <a:extLst>
              <a:ext uri="{FF2B5EF4-FFF2-40B4-BE49-F238E27FC236}">
                <a16:creationId xmlns:a16="http://schemas.microsoft.com/office/drawing/2014/main" id="{098383AD-DEBB-9374-ABB1-2768F5345E13}"/>
              </a:ext>
            </a:extLst>
          </p:cNvPr>
          <p:cNvSpPr>
            <a:spLocks noGrp="1"/>
          </p:cNvSpPr>
          <p:nvPr>
            <p:ph type="title"/>
          </p:nvPr>
        </p:nvSpPr>
        <p:spPr>
          <a:xfrm>
            <a:off x="653143" y="356088"/>
            <a:ext cx="10918371" cy="1033416"/>
          </a:xfrm>
        </p:spPr>
        <p:txBody>
          <a:bodyPr>
            <a:normAutofit/>
          </a:bodyPr>
          <a:lstStyle/>
          <a:p>
            <a:r>
              <a:rPr kumimoji="1" lang="en-US" altLang="zh-TW" u="sng" dirty="0">
                <a:cs typeface="Calibri" panose="020F0502020204030204" pitchFamily="34" charset="0"/>
              </a:rPr>
              <a:t>Add</a:t>
            </a:r>
            <a:r>
              <a:rPr kumimoji="1" lang="en-US" altLang="zh-TW" dirty="0">
                <a:cs typeface="Calibri" panose="020F0502020204030204" pitchFamily="34" charset="0"/>
              </a:rPr>
              <a:t> &amp; Norm</a:t>
            </a:r>
            <a:endParaRPr lang="zh-TW" altLang="en-US" dirty="0">
              <a:latin typeface="Calibri" panose="020F0502020204030204" pitchFamily="34" charset="0"/>
              <a:ea typeface="+mn-ea"/>
              <a:cs typeface="Calibri" panose="020F0502020204030204" pitchFamily="34" charset="0"/>
            </a:endParaRPr>
          </a:p>
        </p:txBody>
      </p:sp>
      <p:pic>
        <p:nvPicPr>
          <p:cNvPr id="2" name="圖片 1">
            <a:extLst>
              <a:ext uri="{FF2B5EF4-FFF2-40B4-BE49-F238E27FC236}">
                <a16:creationId xmlns:a16="http://schemas.microsoft.com/office/drawing/2014/main" id="{14896667-01DC-384D-5D83-367F7FA36387}"/>
              </a:ext>
            </a:extLst>
          </p:cNvPr>
          <p:cNvPicPr>
            <a:picLocks noChangeAspect="1"/>
          </p:cNvPicPr>
          <p:nvPr/>
        </p:nvPicPr>
        <p:blipFill>
          <a:blip r:embed="rId5"/>
          <a:stretch>
            <a:fillRect/>
          </a:stretch>
        </p:blipFill>
        <p:spPr>
          <a:xfrm>
            <a:off x="926189" y="3829486"/>
            <a:ext cx="3992852" cy="2141976"/>
          </a:xfrm>
          <a:prstGeom prst="rect">
            <a:avLst/>
          </a:prstGeom>
        </p:spPr>
      </p:pic>
    </p:spTree>
    <p:extLst>
      <p:ext uri="{BB962C8B-B14F-4D97-AF65-F5344CB8AC3E}">
        <p14:creationId xmlns:p14="http://schemas.microsoft.com/office/powerpoint/2010/main" val="37985548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C4281DB4-CD8B-BC23-22DE-5A9CFB8EE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468" y="2613298"/>
            <a:ext cx="4938540" cy="3802262"/>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36</a:t>
            </a:fld>
            <a:endParaRPr lang="en-US"/>
          </a:p>
        </p:txBody>
      </p:sp>
      <p:sp>
        <p:nvSpPr>
          <p:cNvPr id="7" name="文字方塊 6">
            <a:extLst>
              <a:ext uri="{FF2B5EF4-FFF2-40B4-BE49-F238E27FC236}">
                <a16:creationId xmlns:a16="http://schemas.microsoft.com/office/drawing/2014/main" id="{3C3013DB-845C-D2CC-87BE-1E67024EAA4F}"/>
              </a:ext>
            </a:extLst>
          </p:cNvPr>
          <p:cNvSpPr txBox="1"/>
          <p:nvPr/>
        </p:nvSpPr>
        <p:spPr>
          <a:xfrm>
            <a:off x="7159323" y="1468998"/>
            <a:ext cx="4364785" cy="923330"/>
          </a:xfrm>
          <a:prstGeom prst="rect">
            <a:avLst/>
          </a:prstGeom>
          <a:noFill/>
        </p:spPr>
        <p:txBody>
          <a:bodyPr wrap="none" rtlCol="0">
            <a:spAutoFit/>
          </a:bodyPr>
          <a:lstStyle/>
          <a:p>
            <a:r>
              <a:rPr kumimoji="1" lang="en-US" altLang="zh-TW" dirty="0"/>
              <a:t>B: Batch Size</a:t>
            </a:r>
          </a:p>
          <a:p>
            <a:r>
              <a:rPr kumimoji="1" lang="en-US" altLang="zh-TW" dirty="0"/>
              <a:t>C: Channels / Embedding Feature Dimension</a:t>
            </a:r>
          </a:p>
          <a:p>
            <a:r>
              <a:rPr kumimoji="1" lang="en-US" altLang="zh-TW" dirty="0"/>
              <a:t>N: Sequence length</a:t>
            </a:r>
          </a:p>
        </p:txBody>
      </p:sp>
      <mc:AlternateContent xmlns:mc="http://schemas.openxmlformats.org/markup-compatibility/2006" xmlns:a14="http://schemas.microsoft.com/office/drawing/2010/main">
        <mc:Choice Requires="a14">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667892" y="1654717"/>
                <a:ext cx="5428108" cy="2528177"/>
              </a:xfrm>
            </p:spPr>
            <p:txBody>
              <a:bodyPr>
                <a:noAutofit/>
              </a:bodyPr>
              <a:lstStyle/>
              <a:p>
                <a:pPr>
                  <a:spcBef>
                    <a:spcPts val="200"/>
                  </a:spcBef>
                  <a:buFont typeface="Wingdings" pitchFamily="2" charset="2"/>
                  <a:buChar char="n"/>
                </a:pPr>
                <a:r>
                  <a:rPr kumimoji="1" lang="en-US" altLang="zh-TW" dirty="0">
                    <a:highlight>
                      <a:srgbClr val="FFFF00"/>
                    </a:highlight>
                    <a:latin typeface="Calibri" panose="020F0502020204030204" pitchFamily="34" charset="0"/>
                    <a:cs typeface="Calibri" panose="020F0502020204030204" pitchFamily="34" charset="0"/>
                  </a:rPr>
                  <a:t>Layer Norm: For an input vector, calculate its mean and std across embedding dimension</a:t>
                </a:r>
                <a:r>
                  <a:rPr kumimoji="1" lang="zh-TW" altLang="en-US" dirty="0">
                    <a:highlight>
                      <a:srgbClr val="FFFF00"/>
                    </a:highlight>
                    <a:latin typeface="Calibri" panose="020F0502020204030204" pitchFamily="34" charset="0"/>
                    <a:cs typeface="Calibri" panose="020F0502020204030204" pitchFamily="34" charset="0"/>
                  </a:rPr>
                  <a:t> </a:t>
                </a:r>
                <a:r>
                  <a:rPr kumimoji="1" lang="en-US" altLang="zh-TW" dirty="0">
                    <a:highlight>
                      <a:srgbClr val="FFFF00"/>
                    </a:highlight>
                    <a:latin typeface="Calibri" panose="020F0502020204030204" pitchFamily="34" charset="0"/>
                    <a:cs typeface="Calibri" panose="020F0502020204030204" pitchFamily="34" charset="0"/>
                  </a:rPr>
                  <a:t>(within an example). </a:t>
                </a:r>
              </a:p>
              <a:p>
                <a:pPr lvl="1">
                  <a:buFont typeface="Wingdings" pitchFamily="2" charset="2"/>
                  <a:buChar char="n"/>
                </a:pPr>
                <a:r>
                  <a:rPr kumimoji="1" lang="en-US" altLang="zh-TW" dirty="0">
                    <a:cs typeface="Calibri" panose="020F0502020204030204" pitchFamily="34" charset="0"/>
                  </a:rPr>
                  <a:t> </a:t>
                </a:r>
                <a14:m>
                  <m:oMath xmlns:m="http://schemas.openxmlformats.org/officeDocument/2006/math">
                    <m:r>
                      <a:rPr kumimoji="1" lang="en-US" altLang="zh-TW" smtClean="0">
                        <a:latin typeface="Cambria Math" panose="02040503050406030204" pitchFamily="18" charset="0"/>
                        <a:cs typeface="Times New Roman" panose="02020603050405020304" pitchFamily="18" charset="0"/>
                      </a:rPr>
                      <m:t>𝐧𝐨𝐫𝐦</m:t>
                    </m:r>
                    <m:d>
                      <m:dPr>
                        <m:ctrlPr>
                          <a:rPr kumimoji="1" lang="en-US" altLang="zh-TW" i="1" smtClean="0">
                            <a:latin typeface="Cambria Math" panose="02040503050406030204" pitchFamily="18" charset="0"/>
                            <a:cs typeface="Times New Roman" panose="02020603050405020304" pitchFamily="18" charset="0"/>
                          </a:rPr>
                        </m:ctrlPr>
                      </m:dPr>
                      <m:e>
                        <m:r>
                          <a:rPr kumimoji="1" lang="en-US" altLang="zh-TW" smtClean="0">
                            <a:latin typeface="Cambria Math" panose="02040503050406030204" pitchFamily="18" charset="0"/>
                            <a:cs typeface="Times New Roman" panose="02020603050405020304" pitchFamily="18" charset="0"/>
                          </a:rPr>
                          <m:t>𝑿</m:t>
                        </m:r>
                      </m:e>
                    </m:d>
                    <m:r>
                      <a:rPr kumimoji="1" lang="en-US" altLang="zh-TW" smtClean="0">
                        <a:latin typeface="Cambria Math" panose="02040503050406030204" pitchFamily="18" charset="0"/>
                        <a:cs typeface="Times New Roman" panose="02020603050405020304" pitchFamily="18" charset="0"/>
                      </a:rPr>
                      <m:t>=</m:t>
                    </m:r>
                    <m:f>
                      <m:fPr>
                        <m:ctrlPr>
                          <a:rPr kumimoji="1" lang="en-US" altLang="zh-TW" i="1" smtClean="0">
                            <a:latin typeface="Cambria Math" panose="02040503050406030204" pitchFamily="18" charset="0"/>
                            <a:cs typeface="Times New Roman" panose="02020603050405020304" pitchFamily="18" charset="0"/>
                          </a:rPr>
                        </m:ctrlPr>
                      </m:fPr>
                      <m:num>
                        <m:r>
                          <a:rPr kumimoji="1" lang="en-US" altLang="zh-TW" smtClean="0">
                            <a:latin typeface="Cambria Math" panose="02040503050406030204" pitchFamily="18" charset="0"/>
                            <a:cs typeface="Times New Roman" panose="02020603050405020304" pitchFamily="18" charset="0"/>
                          </a:rPr>
                          <m:t>𝑿</m:t>
                        </m:r>
                        <m:r>
                          <a:rPr kumimoji="1" lang="en-US" altLang="zh-TW" smtClean="0">
                            <a:latin typeface="Cambria Math" panose="02040503050406030204" pitchFamily="18" charset="0"/>
                            <a:cs typeface="Times New Roman" panose="02020603050405020304" pitchFamily="18" charset="0"/>
                          </a:rPr>
                          <m:t>−</m:t>
                        </m:r>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𝝁</m:t>
                        </m:r>
                      </m:num>
                      <m:den>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𝝈</m:t>
                        </m:r>
                      </m:den>
                    </m:f>
                  </m:oMath>
                </a14:m>
                <a:r>
                  <a:rPr kumimoji="1" lang="en-US" altLang="zh-TW" dirty="0">
                    <a:latin typeface="Calibri" panose="020F0502020204030204" pitchFamily="34" charset="0"/>
                    <a:cs typeface="Calibri" panose="020F0502020204030204" pitchFamily="34" charset="0"/>
                  </a:rPr>
                  <a:t> </a:t>
                </a:r>
              </a:p>
            </p:txBody>
          </p:sp>
        </mc:Choice>
        <mc:Fallback xmlns="">
          <p:sp>
            <p:nvSpPr>
              <p:cNvPr id="12" name="內容版面配置區 11">
                <a:extLst>
                  <a:ext uri="{FF2B5EF4-FFF2-40B4-BE49-F238E27FC236}">
                    <a16:creationId xmlns:a16="http://schemas.microsoft.com/office/drawing/2014/main" id="{9372C1F0-CF52-6A42-B166-128A4D26DBE2}"/>
                  </a:ext>
                </a:extLst>
              </p:cNvPr>
              <p:cNvSpPr>
                <a:spLocks noGrp="1" noRot="1" noChangeAspect="1" noMove="1" noResize="1" noEditPoints="1" noAdjustHandles="1" noChangeArrowheads="1" noChangeShapeType="1" noTextEdit="1"/>
              </p:cNvSpPr>
              <p:nvPr>
                <p:ph idx="1"/>
              </p:nvPr>
            </p:nvSpPr>
            <p:spPr>
              <a:xfrm>
                <a:off x="667892" y="1654717"/>
                <a:ext cx="5428108" cy="2528177"/>
              </a:xfrm>
              <a:blipFill>
                <a:blip r:embed="rId4"/>
                <a:stretch>
                  <a:fillRect l="-2564" t="-3000" r="-2331"/>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EC66F5E8-925C-9D58-7580-BFF2846FCD83}"/>
              </a:ext>
            </a:extLst>
          </p:cNvPr>
          <p:cNvSpPr txBox="1"/>
          <p:nvPr/>
        </p:nvSpPr>
        <p:spPr>
          <a:xfrm>
            <a:off x="2445532" y="6445901"/>
            <a:ext cx="7657615" cy="276999"/>
          </a:xfrm>
          <a:prstGeom prst="rect">
            <a:avLst/>
          </a:prstGeom>
          <a:noFill/>
        </p:spPr>
        <p:txBody>
          <a:bodyPr wrap="square">
            <a:spAutoFit/>
          </a:bodyPr>
          <a:lstStyle/>
          <a:p>
            <a:r>
              <a:rPr lang="en-US" altLang="zh-TW" sz="1200" dirty="0">
                <a:solidFill>
                  <a:srgbClr val="222222"/>
                </a:solidFill>
                <a:effectLst/>
                <a:latin typeface="Calibri" panose="020F0502020204030204" pitchFamily="34" charset="0"/>
                <a:cs typeface="Calibri" panose="020F0502020204030204" pitchFamily="34" charset="0"/>
              </a:rPr>
              <a:t>Ba, Jimmy Lei, Jamie Ryan </a:t>
            </a:r>
            <a:r>
              <a:rPr lang="en-US" altLang="zh-TW" sz="1200" dirty="0" err="1">
                <a:solidFill>
                  <a:srgbClr val="222222"/>
                </a:solidFill>
                <a:effectLst/>
                <a:latin typeface="Calibri" panose="020F0502020204030204" pitchFamily="34" charset="0"/>
                <a:cs typeface="Calibri" panose="020F0502020204030204" pitchFamily="34" charset="0"/>
              </a:rPr>
              <a:t>Kiros</a:t>
            </a:r>
            <a:r>
              <a:rPr lang="en-US" altLang="zh-TW" sz="1200" dirty="0">
                <a:solidFill>
                  <a:srgbClr val="222222"/>
                </a:solidFill>
                <a:effectLst/>
                <a:latin typeface="Calibri" panose="020F0502020204030204" pitchFamily="34" charset="0"/>
                <a:cs typeface="Calibri" panose="020F0502020204030204" pitchFamily="34" charset="0"/>
              </a:rPr>
              <a:t>, and Geoffrey E. Hinton. "Layer normalization." </a:t>
            </a:r>
            <a:r>
              <a:rPr lang="en-US" altLang="zh-TW" sz="1200" dirty="0" err="1">
                <a:solidFill>
                  <a:srgbClr val="222222"/>
                </a:solidFill>
                <a:effectLst/>
                <a:latin typeface="Calibri" panose="020F0502020204030204" pitchFamily="34" charset="0"/>
                <a:cs typeface="Calibri" panose="020F0502020204030204" pitchFamily="34" charset="0"/>
              </a:rPr>
              <a:t>arXiv</a:t>
            </a:r>
            <a:r>
              <a:rPr lang="en-US" altLang="zh-TW" sz="1200" dirty="0">
                <a:solidFill>
                  <a:srgbClr val="222222"/>
                </a:solidFill>
                <a:effectLst/>
                <a:latin typeface="Calibri" panose="020F0502020204030204" pitchFamily="34" charset="0"/>
                <a:cs typeface="Calibri" panose="020F0502020204030204" pitchFamily="34" charset="0"/>
              </a:rPr>
              <a:t> preprint arXiv:1607.06450 (2016).</a:t>
            </a:r>
            <a:endParaRPr lang="zh-TW" altLang="en-US" sz="1200" dirty="0">
              <a:latin typeface="Calibri" panose="020F0502020204030204" pitchFamily="34" charset="0"/>
              <a:cs typeface="Calibri" panose="020F0502020204030204" pitchFamily="34" charset="0"/>
            </a:endParaRPr>
          </a:p>
        </p:txBody>
      </p:sp>
      <p:sp>
        <p:nvSpPr>
          <p:cNvPr id="8" name="標題 1">
            <a:extLst>
              <a:ext uri="{FF2B5EF4-FFF2-40B4-BE49-F238E27FC236}">
                <a16:creationId xmlns:a16="http://schemas.microsoft.com/office/drawing/2014/main" id="{DDAEE2A0-1F04-B1F5-58E5-EAD20D6E0D71}"/>
              </a:ext>
            </a:extLst>
          </p:cNvPr>
          <p:cNvSpPr>
            <a:spLocks noGrp="1"/>
          </p:cNvSpPr>
          <p:nvPr>
            <p:ph type="title"/>
          </p:nvPr>
        </p:nvSpPr>
        <p:spPr>
          <a:xfrm>
            <a:off x="653143" y="356088"/>
            <a:ext cx="10918371" cy="1033416"/>
          </a:xfrm>
        </p:spPr>
        <p:txBody>
          <a:bodyPr>
            <a:normAutofit/>
          </a:bodyPr>
          <a:lstStyle/>
          <a:p>
            <a:r>
              <a:rPr kumimoji="1" lang="en-US" altLang="zh-TW" dirty="0">
                <a:cs typeface="Calibri" panose="020F0502020204030204" pitchFamily="34" charset="0"/>
              </a:rPr>
              <a:t>Add &amp; </a:t>
            </a:r>
            <a:r>
              <a:rPr kumimoji="1" lang="en-US" altLang="zh-TW" u="sng" dirty="0">
                <a:cs typeface="Calibri" panose="020F0502020204030204" pitchFamily="34" charset="0"/>
              </a:rPr>
              <a:t>Norm</a:t>
            </a:r>
            <a:endParaRPr lang="zh-TW" altLang="en-US" u="sng" dirty="0">
              <a:latin typeface="Calibri" panose="020F0502020204030204" pitchFamily="34" charset="0"/>
              <a:ea typeface="+mn-ea"/>
              <a:cs typeface="Calibri" panose="020F0502020204030204" pitchFamily="34" charset="0"/>
            </a:endParaRPr>
          </a:p>
        </p:txBody>
      </p:sp>
      <p:sp>
        <p:nvSpPr>
          <p:cNvPr id="2" name="橢圓 1">
            <a:extLst>
              <a:ext uri="{FF2B5EF4-FFF2-40B4-BE49-F238E27FC236}">
                <a16:creationId xmlns:a16="http://schemas.microsoft.com/office/drawing/2014/main" id="{0C74D646-DA8A-23B9-AAFE-B6692FA2A543}"/>
              </a:ext>
            </a:extLst>
          </p:cNvPr>
          <p:cNvSpPr/>
          <p:nvPr/>
        </p:nvSpPr>
        <p:spPr>
          <a:xfrm>
            <a:off x="5994017" y="3710183"/>
            <a:ext cx="571500" cy="571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橢圓 2">
            <a:extLst>
              <a:ext uri="{FF2B5EF4-FFF2-40B4-BE49-F238E27FC236}">
                <a16:creationId xmlns:a16="http://schemas.microsoft.com/office/drawing/2014/main" id="{3B37AA9C-30E3-FC27-4469-33A6860658A5}"/>
              </a:ext>
            </a:extLst>
          </p:cNvPr>
          <p:cNvSpPr/>
          <p:nvPr/>
        </p:nvSpPr>
        <p:spPr>
          <a:xfrm>
            <a:off x="5994017" y="4898389"/>
            <a:ext cx="571500" cy="571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6" name="直線接點 5">
            <a:extLst>
              <a:ext uri="{FF2B5EF4-FFF2-40B4-BE49-F238E27FC236}">
                <a16:creationId xmlns:a16="http://schemas.microsoft.com/office/drawing/2014/main" id="{B496D91D-FEC6-71A0-3C44-6ED9AFDD409A}"/>
              </a:ext>
            </a:extLst>
          </p:cNvPr>
          <p:cNvCxnSpPr>
            <a:cxnSpLocks/>
            <a:stCxn id="2" idx="6"/>
            <a:endCxn id="11" idx="2"/>
          </p:cNvCxnSpPr>
          <p:nvPr/>
        </p:nvCxnSpPr>
        <p:spPr>
          <a:xfrm>
            <a:off x="6565517" y="3995933"/>
            <a:ext cx="1177290" cy="11882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D8DD46C8-1545-B11D-880A-AD1EB6D16D11}"/>
              </a:ext>
            </a:extLst>
          </p:cNvPr>
          <p:cNvCxnSpPr>
            <a:cxnSpLocks/>
            <a:stCxn id="3" idx="6"/>
            <a:endCxn id="10" idx="2"/>
          </p:cNvCxnSpPr>
          <p:nvPr/>
        </p:nvCxnSpPr>
        <p:spPr>
          <a:xfrm flipV="1">
            <a:off x="6565517" y="3995933"/>
            <a:ext cx="1177290" cy="11882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橢圓 9">
            <a:extLst>
              <a:ext uri="{FF2B5EF4-FFF2-40B4-BE49-F238E27FC236}">
                <a16:creationId xmlns:a16="http://schemas.microsoft.com/office/drawing/2014/main" id="{FCFBDEB3-364D-612D-F642-0262B1FE7B78}"/>
              </a:ext>
            </a:extLst>
          </p:cNvPr>
          <p:cNvSpPr/>
          <p:nvPr/>
        </p:nvSpPr>
        <p:spPr>
          <a:xfrm>
            <a:off x="7742807" y="3710183"/>
            <a:ext cx="571500" cy="571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橢圓 10">
            <a:extLst>
              <a:ext uri="{FF2B5EF4-FFF2-40B4-BE49-F238E27FC236}">
                <a16:creationId xmlns:a16="http://schemas.microsoft.com/office/drawing/2014/main" id="{8A4F4FEE-CF98-CDA8-5059-4075DEC3C4ED}"/>
              </a:ext>
            </a:extLst>
          </p:cNvPr>
          <p:cNvSpPr/>
          <p:nvPr/>
        </p:nvSpPr>
        <p:spPr>
          <a:xfrm>
            <a:off x="7742807" y="4898389"/>
            <a:ext cx="571500" cy="571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3" name="直線接點 12">
            <a:extLst>
              <a:ext uri="{FF2B5EF4-FFF2-40B4-BE49-F238E27FC236}">
                <a16:creationId xmlns:a16="http://schemas.microsoft.com/office/drawing/2014/main" id="{91C3D44D-0569-5E22-A32D-6A0323433EEC}"/>
              </a:ext>
            </a:extLst>
          </p:cNvPr>
          <p:cNvCxnSpPr>
            <a:cxnSpLocks/>
          </p:cNvCxnSpPr>
          <p:nvPr/>
        </p:nvCxnSpPr>
        <p:spPr>
          <a:xfrm>
            <a:off x="6565517" y="3995933"/>
            <a:ext cx="1177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1742519E-6833-60C2-3EF7-A01F9DC7286F}"/>
              </a:ext>
            </a:extLst>
          </p:cNvPr>
          <p:cNvCxnSpPr>
            <a:cxnSpLocks/>
            <a:stCxn id="3" idx="6"/>
            <a:endCxn id="11" idx="2"/>
          </p:cNvCxnSpPr>
          <p:nvPr/>
        </p:nvCxnSpPr>
        <p:spPr>
          <a:xfrm>
            <a:off x="6565517" y="5184139"/>
            <a:ext cx="117729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BCFEE8F7-D460-2A94-9691-411E6FC49902}"/>
                  </a:ext>
                </a:extLst>
              </p:cNvPr>
              <p:cNvSpPr txBox="1"/>
              <p:nvPr/>
            </p:nvSpPr>
            <p:spPr>
              <a:xfrm>
                <a:off x="6099732" y="3795878"/>
                <a:ext cx="322139"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000" i="1" smtClean="0">
                              <a:solidFill>
                                <a:srgbClr val="836967"/>
                              </a:solidFill>
                              <a:latin typeface="Cambria Math" panose="02040503050406030204" pitchFamily="18" charset="0"/>
                            </a:rPr>
                          </m:ctrlPr>
                        </m:sSubPr>
                        <m:e>
                          <m:r>
                            <a:rPr lang="zh-TW" altLang="en-US" sz="2000" i="1">
                              <a:latin typeface="Cambria Math" panose="02040503050406030204" pitchFamily="18" charset="0"/>
                            </a:rPr>
                            <m:t>𝑥</m:t>
                          </m:r>
                        </m:e>
                        <m:sub>
                          <m:r>
                            <a:rPr lang="zh-TW" altLang="en-US" sz="2000" i="0">
                              <a:latin typeface="Cambria Math" panose="02040503050406030204" pitchFamily="18" charset="0"/>
                            </a:rPr>
                            <m:t>1</m:t>
                          </m:r>
                        </m:sub>
                      </m:sSub>
                    </m:oMath>
                  </m:oMathPara>
                </a14:m>
                <a:endParaRPr lang="zh-TW" altLang="en-US" sz="2000" dirty="0"/>
              </a:p>
            </p:txBody>
          </p:sp>
        </mc:Choice>
        <mc:Fallback xmlns="">
          <p:sp>
            <p:nvSpPr>
              <p:cNvPr id="15" name="文字方塊 14">
                <a:extLst>
                  <a:ext uri="{FF2B5EF4-FFF2-40B4-BE49-F238E27FC236}">
                    <a16:creationId xmlns:a16="http://schemas.microsoft.com/office/drawing/2014/main" id="{BCFEE8F7-D460-2A94-9691-411E6FC49902}"/>
                  </a:ext>
                </a:extLst>
              </p:cNvPr>
              <p:cNvSpPr txBox="1">
                <a:spLocks noRot="1" noChangeAspect="1" noMove="1" noResize="1" noEditPoints="1" noAdjustHandles="1" noChangeArrowheads="1" noChangeShapeType="1" noTextEdit="1"/>
              </p:cNvSpPr>
              <p:nvPr/>
            </p:nvSpPr>
            <p:spPr>
              <a:xfrm>
                <a:off x="6099732" y="3795878"/>
                <a:ext cx="322139" cy="400110"/>
              </a:xfrm>
              <a:prstGeom prst="rect">
                <a:avLst/>
              </a:prstGeom>
              <a:blipFill>
                <a:blip r:embed="rId5"/>
                <a:stretch>
                  <a:fillRect r="-1923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D590755F-5E28-78D6-373D-21D3FEF8DDE9}"/>
                  </a:ext>
                </a:extLst>
              </p:cNvPr>
              <p:cNvSpPr txBox="1"/>
              <p:nvPr/>
            </p:nvSpPr>
            <p:spPr>
              <a:xfrm>
                <a:off x="6075949" y="4964874"/>
                <a:ext cx="444852"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000" i="1" smtClean="0">
                              <a:solidFill>
                                <a:srgbClr val="836967"/>
                              </a:solidFill>
                              <a:latin typeface="Cambria Math" panose="02040503050406030204" pitchFamily="18" charset="0"/>
                            </a:rPr>
                          </m:ctrlPr>
                        </m:sSubPr>
                        <m:e>
                          <m:r>
                            <a:rPr lang="zh-TW" altLang="en-US" sz="2000" i="1">
                              <a:latin typeface="Cambria Math" panose="02040503050406030204" pitchFamily="18" charset="0"/>
                            </a:rPr>
                            <m:t>𝑥</m:t>
                          </m:r>
                        </m:e>
                        <m:sub>
                          <m:r>
                            <a:rPr lang="en-US" altLang="zh-TW" sz="2000" b="0" i="1" smtClean="0">
                              <a:latin typeface="Cambria Math" panose="02040503050406030204" pitchFamily="18" charset="0"/>
                            </a:rPr>
                            <m:t>𝑛</m:t>
                          </m:r>
                        </m:sub>
                      </m:sSub>
                    </m:oMath>
                  </m:oMathPara>
                </a14:m>
                <a:endParaRPr lang="zh-TW" altLang="en-US" sz="2000" dirty="0"/>
              </a:p>
            </p:txBody>
          </p:sp>
        </mc:Choice>
        <mc:Fallback xmlns="">
          <p:sp>
            <p:nvSpPr>
              <p:cNvPr id="16" name="文字方塊 15">
                <a:extLst>
                  <a:ext uri="{FF2B5EF4-FFF2-40B4-BE49-F238E27FC236}">
                    <a16:creationId xmlns:a16="http://schemas.microsoft.com/office/drawing/2014/main" id="{D590755F-5E28-78D6-373D-21D3FEF8DDE9}"/>
                  </a:ext>
                </a:extLst>
              </p:cNvPr>
              <p:cNvSpPr txBox="1">
                <a:spLocks noRot="1" noChangeAspect="1" noMove="1" noResize="1" noEditPoints="1" noAdjustHandles="1" noChangeArrowheads="1" noChangeShapeType="1" noTextEdit="1"/>
              </p:cNvSpPr>
              <p:nvPr/>
            </p:nvSpPr>
            <p:spPr>
              <a:xfrm>
                <a:off x="6075949" y="4964874"/>
                <a:ext cx="444852" cy="40011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2F6D31A5-184A-D948-E4F4-6F66E7257E2A}"/>
                  </a:ext>
                </a:extLst>
              </p:cNvPr>
              <p:cNvSpPr txBox="1"/>
              <p:nvPr/>
            </p:nvSpPr>
            <p:spPr>
              <a:xfrm>
                <a:off x="7799824" y="3795878"/>
                <a:ext cx="51587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000" i="1" smtClean="0">
                              <a:solidFill>
                                <a:srgbClr val="836967"/>
                              </a:solidFill>
                              <a:latin typeface="Cambria Math" panose="02040503050406030204" pitchFamily="18" charset="0"/>
                            </a:rPr>
                          </m:ctrlPr>
                        </m:sSubPr>
                        <m:e>
                          <m:r>
                            <a:rPr lang="en-US" altLang="zh-TW" sz="2000" b="0" i="1" smtClean="0">
                              <a:latin typeface="Cambria Math" panose="02040503050406030204" pitchFamily="18" charset="0"/>
                            </a:rPr>
                            <m:t>h</m:t>
                          </m:r>
                        </m:e>
                        <m:sub>
                          <m:r>
                            <a:rPr lang="zh-TW" altLang="en-US" sz="2000" i="0">
                              <a:latin typeface="Cambria Math" panose="02040503050406030204" pitchFamily="18" charset="0"/>
                            </a:rPr>
                            <m:t>1</m:t>
                          </m:r>
                        </m:sub>
                      </m:sSub>
                    </m:oMath>
                  </m:oMathPara>
                </a14:m>
                <a:endParaRPr lang="zh-TW" altLang="en-US" sz="2000" dirty="0"/>
              </a:p>
            </p:txBody>
          </p:sp>
        </mc:Choice>
        <mc:Fallback xmlns="">
          <p:sp>
            <p:nvSpPr>
              <p:cNvPr id="17" name="文字方塊 16">
                <a:extLst>
                  <a:ext uri="{FF2B5EF4-FFF2-40B4-BE49-F238E27FC236}">
                    <a16:creationId xmlns:a16="http://schemas.microsoft.com/office/drawing/2014/main" id="{2F6D31A5-184A-D948-E4F4-6F66E7257E2A}"/>
                  </a:ext>
                </a:extLst>
              </p:cNvPr>
              <p:cNvSpPr txBox="1">
                <a:spLocks noRot="1" noChangeAspect="1" noMove="1" noResize="1" noEditPoints="1" noAdjustHandles="1" noChangeArrowheads="1" noChangeShapeType="1" noTextEdit="1"/>
              </p:cNvSpPr>
              <p:nvPr/>
            </p:nvSpPr>
            <p:spPr>
              <a:xfrm>
                <a:off x="7799824" y="3795878"/>
                <a:ext cx="515874" cy="400110"/>
              </a:xfrm>
              <a:prstGeom prst="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48AB7316-E624-D455-AF64-921B968B21A7}"/>
                  </a:ext>
                </a:extLst>
              </p:cNvPr>
              <p:cNvSpPr txBox="1"/>
              <p:nvPr/>
            </p:nvSpPr>
            <p:spPr>
              <a:xfrm>
                <a:off x="7776335" y="4984084"/>
                <a:ext cx="504444" cy="424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000" i="1" smtClean="0">
                              <a:solidFill>
                                <a:srgbClr val="836967"/>
                              </a:solidFill>
                              <a:latin typeface="Cambria Math" panose="02040503050406030204" pitchFamily="18" charset="0"/>
                            </a:rPr>
                          </m:ctrlPr>
                        </m:sSubPr>
                        <m:e>
                          <m:r>
                            <a:rPr lang="en-US" altLang="zh-TW" sz="2000" b="0" i="1" smtClean="0">
                              <a:latin typeface="Cambria Math" panose="02040503050406030204" pitchFamily="18" charset="0"/>
                            </a:rPr>
                            <m:t>h</m:t>
                          </m:r>
                        </m:e>
                        <m:sub>
                          <m:r>
                            <a:rPr lang="en-US" altLang="zh-TW" sz="2000" b="0" i="1" smtClean="0">
                              <a:latin typeface="Cambria Math" panose="02040503050406030204" pitchFamily="18" charset="0"/>
                            </a:rPr>
                            <m:t>𝑗</m:t>
                          </m:r>
                        </m:sub>
                      </m:sSub>
                    </m:oMath>
                  </m:oMathPara>
                </a14:m>
                <a:endParaRPr lang="zh-TW" altLang="en-US" sz="2000" dirty="0"/>
              </a:p>
            </p:txBody>
          </p:sp>
        </mc:Choice>
        <mc:Fallback xmlns="">
          <p:sp>
            <p:nvSpPr>
              <p:cNvPr id="18" name="文字方塊 17">
                <a:extLst>
                  <a:ext uri="{FF2B5EF4-FFF2-40B4-BE49-F238E27FC236}">
                    <a16:creationId xmlns:a16="http://schemas.microsoft.com/office/drawing/2014/main" id="{48AB7316-E624-D455-AF64-921B968B21A7}"/>
                  </a:ext>
                </a:extLst>
              </p:cNvPr>
              <p:cNvSpPr txBox="1">
                <a:spLocks noRot="1" noChangeAspect="1" noMove="1" noResize="1" noEditPoints="1" noAdjustHandles="1" noChangeArrowheads="1" noChangeShapeType="1" noTextEdit="1"/>
              </p:cNvSpPr>
              <p:nvPr/>
            </p:nvSpPr>
            <p:spPr>
              <a:xfrm>
                <a:off x="7776335" y="4984084"/>
                <a:ext cx="504444" cy="424796"/>
              </a:xfrm>
              <a:prstGeom prst="rect">
                <a:avLst/>
              </a:prstGeom>
              <a:blipFill>
                <a:blip r:embed="rId8"/>
                <a:stretch>
                  <a:fillRect b="-8824"/>
                </a:stretch>
              </a:blipFill>
            </p:spPr>
            <p:txBody>
              <a:bodyPr/>
              <a:lstStyle/>
              <a:p>
                <a:r>
                  <a:rPr lang="zh-TW" altLang="en-US">
                    <a:noFill/>
                  </a:rPr>
                  <a:t> </a:t>
                </a:r>
              </a:p>
            </p:txBody>
          </p:sp>
        </mc:Fallback>
      </mc:AlternateContent>
      <p:sp>
        <p:nvSpPr>
          <p:cNvPr id="19" name="文字方塊 18">
            <a:extLst>
              <a:ext uri="{FF2B5EF4-FFF2-40B4-BE49-F238E27FC236}">
                <a16:creationId xmlns:a16="http://schemas.microsoft.com/office/drawing/2014/main" id="{97D766D3-C4D0-7F1D-6CB4-15B7CA436DDF}"/>
              </a:ext>
            </a:extLst>
          </p:cNvPr>
          <p:cNvSpPr txBox="1"/>
          <p:nvPr/>
        </p:nvSpPr>
        <p:spPr>
          <a:xfrm rot="5400000">
            <a:off x="5997283" y="4528281"/>
            <a:ext cx="726141" cy="461665"/>
          </a:xfrm>
          <a:prstGeom prst="rect">
            <a:avLst/>
          </a:prstGeom>
          <a:noFill/>
        </p:spPr>
        <p:txBody>
          <a:bodyPr wrap="square" rtlCol="0">
            <a:spAutoFit/>
          </a:bodyPr>
          <a:lstStyle/>
          <a:p>
            <a:r>
              <a:rPr kumimoji="1" lang="en-US" altLang="zh-TW" sz="2400" b="1" dirty="0"/>
              <a:t>...</a:t>
            </a:r>
            <a:endParaRPr kumimoji="1" lang="zh-TW" altLang="en-US" sz="2400" b="1" dirty="0"/>
          </a:p>
        </p:txBody>
      </p:sp>
      <p:sp>
        <p:nvSpPr>
          <p:cNvPr id="20" name="文字方塊 19">
            <a:extLst>
              <a:ext uri="{FF2B5EF4-FFF2-40B4-BE49-F238E27FC236}">
                <a16:creationId xmlns:a16="http://schemas.microsoft.com/office/drawing/2014/main" id="{B416EB0C-7560-2BF9-6E7F-02E8AAFF0922}"/>
              </a:ext>
            </a:extLst>
          </p:cNvPr>
          <p:cNvSpPr txBox="1"/>
          <p:nvPr/>
        </p:nvSpPr>
        <p:spPr>
          <a:xfrm rot="5400000">
            <a:off x="7741793" y="4528281"/>
            <a:ext cx="726141" cy="461665"/>
          </a:xfrm>
          <a:prstGeom prst="rect">
            <a:avLst/>
          </a:prstGeom>
          <a:noFill/>
        </p:spPr>
        <p:txBody>
          <a:bodyPr wrap="square" rtlCol="0">
            <a:spAutoFit/>
          </a:bodyPr>
          <a:lstStyle/>
          <a:p>
            <a:r>
              <a:rPr kumimoji="1" lang="en-US" altLang="zh-TW" sz="2400" b="1" dirty="0"/>
              <a:t>...</a:t>
            </a:r>
            <a:endParaRPr kumimoji="1" lang="zh-TW" altLang="en-US" sz="2400" b="1" dirty="0"/>
          </a:p>
        </p:txBody>
      </p:sp>
      <p:sp>
        <p:nvSpPr>
          <p:cNvPr id="21" name="矩形 20">
            <a:extLst>
              <a:ext uri="{FF2B5EF4-FFF2-40B4-BE49-F238E27FC236}">
                <a16:creationId xmlns:a16="http://schemas.microsoft.com/office/drawing/2014/main" id="{BFE1E5C7-9033-DFA9-F504-143C01EF6ED8}"/>
              </a:ext>
            </a:extLst>
          </p:cNvPr>
          <p:cNvSpPr/>
          <p:nvPr/>
        </p:nvSpPr>
        <p:spPr>
          <a:xfrm>
            <a:off x="7652543" y="3468993"/>
            <a:ext cx="792480" cy="2275839"/>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95C827BF-E405-F9E4-F980-7BBB4B76E1F5}"/>
                  </a:ext>
                </a:extLst>
              </p:cNvPr>
              <p:cNvSpPr txBox="1"/>
              <p:nvPr/>
            </p:nvSpPr>
            <p:spPr>
              <a:xfrm>
                <a:off x="8617743" y="3050520"/>
                <a:ext cx="3413760" cy="369332"/>
              </a:xfrm>
              <a:prstGeom prst="rect">
                <a:avLst/>
              </a:prstGeom>
              <a:noFill/>
            </p:spPr>
            <p:txBody>
              <a:bodyPr wrap="square" rtlCol="0">
                <a:spAutoFit/>
              </a:bodyPr>
              <a:lstStyle/>
              <a:p>
                <a:r>
                  <a:rPr kumimoji="1" lang="zh-TW" altLang="en-US" dirty="0">
                    <a:solidFill>
                      <a:schemeClr val="tx1"/>
                    </a:solidFill>
                    <a:latin typeface="Microsoft JhengHei" panose="020B0604030504040204" pitchFamily="34" charset="-120"/>
                    <a:ea typeface="Microsoft JhengHei" panose="020B0604030504040204" pitchFamily="34" charset="-120"/>
                  </a:rPr>
                  <a:t>計算：</a:t>
                </a:r>
                <a14:m>
                  <m:oMath xmlns:m="http://schemas.openxmlformats.org/officeDocument/2006/math">
                    <m:r>
                      <a:rPr lang="en-US" altLang="zh-TW" sz="1800" i="1" kern="100" smtClean="0">
                        <a:solidFill>
                          <a:schemeClr val="tx1"/>
                        </a:solidFill>
                        <a:effectLst/>
                        <a:latin typeface="Cambria Math" panose="02040503050406030204" pitchFamily="18" charset="0"/>
                        <a:ea typeface="新細明體" panose="02020500000000000000" pitchFamily="18" charset="-120"/>
                        <a:cs typeface="Times New Roman" panose="02020603050405020304" pitchFamily="18" charset="0"/>
                      </a:rPr>
                      <m:t>𝜇</m:t>
                    </m:r>
                  </m:oMath>
                </a14:m>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平均數</a:t>
                </a:r>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&amp; </a:t>
                </a:r>
                <a14:m>
                  <m:oMath xmlns:m="http://schemas.openxmlformats.org/officeDocument/2006/math">
                    <m:r>
                      <a:rPr lang="en-US" altLang="zh-TW" i="1">
                        <a:latin typeface="Cambria Math" panose="02040503050406030204" pitchFamily="18" charset="0"/>
                      </a:rPr>
                      <m:t>𝜎</m:t>
                    </m:r>
                  </m:oMath>
                </a14:m>
                <a:r>
                  <a:rPr lang="en-US" altLang="zh-TW"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kern="100" dirty="0">
                    <a:latin typeface="Microsoft JhengHei" panose="020B0604030504040204" pitchFamily="34" charset="-120"/>
                    <a:ea typeface="Microsoft JhengHei" panose="020B0604030504040204" pitchFamily="34" charset="-120"/>
                    <a:cs typeface="Times New Roman" panose="02020603050405020304" pitchFamily="18" charset="0"/>
                  </a:rPr>
                  <a:t>標準差</a:t>
                </a:r>
                <a:r>
                  <a:rPr lang="en-US" altLang="zh-TW" kern="100" dirty="0">
                    <a:latin typeface="Microsoft JhengHei" panose="020B0604030504040204" pitchFamily="34" charset="-120"/>
                    <a:ea typeface="Microsoft JhengHei" panose="020B0604030504040204" pitchFamily="34" charset="-120"/>
                    <a:cs typeface="Times New Roman" panose="02020603050405020304" pitchFamily="18" charset="0"/>
                  </a:rPr>
                  <a:t>)</a:t>
                </a:r>
                <a:endParaRPr lang="zh-TW" altLang="zh-TW" dirty="0">
                  <a:latin typeface="Microsoft JhengHei" panose="020B0604030504040204" pitchFamily="34" charset="-120"/>
                  <a:ea typeface="Microsoft JhengHei" panose="020B0604030504040204" pitchFamily="34" charset="-120"/>
                </a:endParaRPr>
              </a:p>
            </p:txBody>
          </p:sp>
        </mc:Choice>
        <mc:Fallback xmlns="">
          <p:sp>
            <p:nvSpPr>
              <p:cNvPr id="22" name="文字方塊 21">
                <a:extLst>
                  <a:ext uri="{FF2B5EF4-FFF2-40B4-BE49-F238E27FC236}">
                    <a16:creationId xmlns:a16="http://schemas.microsoft.com/office/drawing/2014/main" id="{95C827BF-E405-F9E4-F980-7BBB4B76E1F5}"/>
                  </a:ext>
                </a:extLst>
              </p:cNvPr>
              <p:cNvSpPr txBox="1">
                <a:spLocks noRot="1" noChangeAspect="1" noMove="1" noResize="1" noEditPoints="1" noAdjustHandles="1" noChangeArrowheads="1" noChangeShapeType="1" noTextEdit="1"/>
              </p:cNvSpPr>
              <p:nvPr/>
            </p:nvSpPr>
            <p:spPr>
              <a:xfrm>
                <a:off x="8617743" y="3050520"/>
                <a:ext cx="3413760" cy="369332"/>
              </a:xfrm>
              <a:prstGeom prst="rect">
                <a:avLst/>
              </a:prstGeom>
              <a:blipFill>
                <a:blip r:embed="rId9"/>
                <a:stretch>
                  <a:fillRect l="-1481" t="-6667" b="-20000"/>
                </a:stretch>
              </a:blipFill>
            </p:spPr>
            <p:txBody>
              <a:bodyPr/>
              <a:lstStyle/>
              <a:p>
                <a:r>
                  <a:rPr lang="zh-TW" altLang="en-US">
                    <a:noFill/>
                  </a:rPr>
                  <a:t> </a:t>
                </a:r>
              </a:p>
            </p:txBody>
          </p:sp>
        </mc:Fallback>
      </mc:AlternateContent>
      <p:cxnSp>
        <p:nvCxnSpPr>
          <p:cNvPr id="23" name="肘形接點 22">
            <a:extLst>
              <a:ext uri="{FF2B5EF4-FFF2-40B4-BE49-F238E27FC236}">
                <a16:creationId xmlns:a16="http://schemas.microsoft.com/office/drawing/2014/main" id="{F26838D2-583C-C750-9591-250996FAD27B}"/>
              </a:ext>
            </a:extLst>
          </p:cNvPr>
          <p:cNvCxnSpPr>
            <a:stCxn id="21" idx="0"/>
            <a:endCxn id="22" idx="1"/>
          </p:cNvCxnSpPr>
          <p:nvPr/>
        </p:nvCxnSpPr>
        <p:spPr>
          <a:xfrm rot="5400000" flipH="1" flipV="1">
            <a:off x="8216360" y="3067610"/>
            <a:ext cx="233807" cy="568960"/>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橢圓 23">
            <a:extLst>
              <a:ext uri="{FF2B5EF4-FFF2-40B4-BE49-F238E27FC236}">
                <a16:creationId xmlns:a16="http://schemas.microsoft.com/office/drawing/2014/main" id="{0198E803-A99E-19C2-9809-A786F3F1CABF}"/>
              </a:ext>
            </a:extLst>
          </p:cNvPr>
          <p:cNvSpPr/>
          <p:nvPr/>
        </p:nvSpPr>
        <p:spPr>
          <a:xfrm>
            <a:off x="9510258" y="3710183"/>
            <a:ext cx="571500" cy="571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橢圓 24">
            <a:extLst>
              <a:ext uri="{FF2B5EF4-FFF2-40B4-BE49-F238E27FC236}">
                <a16:creationId xmlns:a16="http://schemas.microsoft.com/office/drawing/2014/main" id="{5CFB37E9-551B-0C91-FD6B-0C1905058B64}"/>
              </a:ext>
            </a:extLst>
          </p:cNvPr>
          <p:cNvSpPr/>
          <p:nvPr/>
        </p:nvSpPr>
        <p:spPr>
          <a:xfrm>
            <a:off x="9510258" y="4898389"/>
            <a:ext cx="571500" cy="5715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E68C9451-AEEF-8D4F-9426-7FCCA3E0541B}"/>
                  </a:ext>
                </a:extLst>
              </p:cNvPr>
              <p:cNvSpPr txBox="1"/>
              <p:nvPr/>
            </p:nvSpPr>
            <p:spPr>
              <a:xfrm>
                <a:off x="9567275" y="3795878"/>
                <a:ext cx="515874"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000" i="1" smtClean="0">
                              <a:solidFill>
                                <a:srgbClr val="836967"/>
                              </a:solidFill>
                              <a:latin typeface="Cambria Math" panose="02040503050406030204" pitchFamily="18" charset="0"/>
                            </a:rPr>
                          </m:ctrlPr>
                        </m:sSubPr>
                        <m:e>
                          <m:r>
                            <a:rPr lang="en-US" altLang="zh-TW" sz="2000" b="0" i="1" smtClean="0">
                              <a:latin typeface="Cambria Math" panose="02040503050406030204" pitchFamily="18" charset="0"/>
                            </a:rPr>
                            <m:t>h</m:t>
                          </m:r>
                          <m:r>
                            <a:rPr lang="en-US" altLang="zh-TW" sz="2000" b="0" i="1" smtClean="0">
                              <a:latin typeface="Cambria Math" panose="02040503050406030204" pitchFamily="18" charset="0"/>
                            </a:rPr>
                            <m:t>′</m:t>
                          </m:r>
                        </m:e>
                        <m:sub>
                          <m:r>
                            <a:rPr lang="zh-TW" altLang="en-US" sz="2000" i="0">
                              <a:latin typeface="Cambria Math" panose="02040503050406030204" pitchFamily="18" charset="0"/>
                            </a:rPr>
                            <m:t>1</m:t>
                          </m:r>
                        </m:sub>
                      </m:sSub>
                    </m:oMath>
                  </m:oMathPara>
                </a14:m>
                <a:endParaRPr lang="zh-TW" altLang="en-US" sz="2000" dirty="0"/>
              </a:p>
            </p:txBody>
          </p:sp>
        </mc:Choice>
        <mc:Fallback xmlns="">
          <p:sp>
            <p:nvSpPr>
              <p:cNvPr id="26" name="文字方塊 25">
                <a:extLst>
                  <a:ext uri="{FF2B5EF4-FFF2-40B4-BE49-F238E27FC236}">
                    <a16:creationId xmlns:a16="http://schemas.microsoft.com/office/drawing/2014/main" id="{E68C9451-AEEF-8D4F-9426-7FCCA3E0541B}"/>
                  </a:ext>
                </a:extLst>
              </p:cNvPr>
              <p:cNvSpPr txBox="1">
                <a:spLocks noRot="1" noChangeAspect="1" noMove="1" noResize="1" noEditPoints="1" noAdjustHandles="1" noChangeArrowheads="1" noChangeShapeType="1" noTextEdit="1"/>
              </p:cNvSpPr>
              <p:nvPr/>
            </p:nvSpPr>
            <p:spPr>
              <a:xfrm>
                <a:off x="9567275" y="3795878"/>
                <a:ext cx="515874" cy="400110"/>
              </a:xfrm>
              <a:prstGeom prst="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41D959C4-7D55-8CB8-10D4-050706149BB6}"/>
                  </a:ext>
                </a:extLst>
              </p:cNvPr>
              <p:cNvSpPr txBox="1"/>
              <p:nvPr/>
            </p:nvSpPr>
            <p:spPr>
              <a:xfrm>
                <a:off x="9543786" y="4984084"/>
                <a:ext cx="504444" cy="424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TW" altLang="en-US" sz="2000" i="1" smtClean="0">
                              <a:solidFill>
                                <a:srgbClr val="836967"/>
                              </a:solidFill>
                              <a:latin typeface="Cambria Math" panose="02040503050406030204" pitchFamily="18" charset="0"/>
                            </a:rPr>
                          </m:ctrlPr>
                        </m:sSubPr>
                        <m:e>
                          <m:r>
                            <a:rPr lang="en-US" altLang="zh-TW" sz="2000" b="0" i="1" smtClean="0">
                              <a:latin typeface="Cambria Math" panose="02040503050406030204" pitchFamily="18" charset="0"/>
                            </a:rPr>
                            <m:t>h</m:t>
                          </m:r>
                          <m:r>
                            <a:rPr lang="en-US" altLang="zh-TW" sz="2000" b="0" i="1" smtClean="0">
                              <a:latin typeface="Cambria Math" panose="02040503050406030204" pitchFamily="18" charset="0"/>
                            </a:rPr>
                            <m:t>′</m:t>
                          </m:r>
                        </m:e>
                        <m:sub>
                          <m:r>
                            <a:rPr lang="en-US" altLang="zh-TW" sz="2000" b="0" i="1" smtClean="0">
                              <a:latin typeface="Cambria Math" panose="02040503050406030204" pitchFamily="18" charset="0"/>
                            </a:rPr>
                            <m:t>𝑗</m:t>
                          </m:r>
                        </m:sub>
                      </m:sSub>
                    </m:oMath>
                  </m:oMathPara>
                </a14:m>
                <a:endParaRPr lang="zh-TW" altLang="en-US" sz="2000" dirty="0"/>
              </a:p>
            </p:txBody>
          </p:sp>
        </mc:Choice>
        <mc:Fallback xmlns="">
          <p:sp>
            <p:nvSpPr>
              <p:cNvPr id="27" name="文字方塊 26">
                <a:extLst>
                  <a:ext uri="{FF2B5EF4-FFF2-40B4-BE49-F238E27FC236}">
                    <a16:creationId xmlns:a16="http://schemas.microsoft.com/office/drawing/2014/main" id="{41D959C4-7D55-8CB8-10D4-050706149BB6}"/>
                  </a:ext>
                </a:extLst>
              </p:cNvPr>
              <p:cNvSpPr txBox="1">
                <a:spLocks noRot="1" noChangeAspect="1" noMove="1" noResize="1" noEditPoints="1" noAdjustHandles="1" noChangeArrowheads="1" noChangeShapeType="1" noTextEdit="1"/>
              </p:cNvSpPr>
              <p:nvPr/>
            </p:nvSpPr>
            <p:spPr>
              <a:xfrm>
                <a:off x="9543786" y="4984084"/>
                <a:ext cx="504444" cy="424796"/>
              </a:xfrm>
              <a:prstGeom prst="rect">
                <a:avLst/>
              </a:prstGeom>
              <a:blipFill>
                <a:blip r:embed="rId11"/>
                <a:stretch>
                  <a:fillRect b="-8824"/>
                </a:stretch>
              </a:blipFill>
            </p:spPr>
            <p:txBody>
              <a:bodyPr/>
              <a:lstStyle/>
              <a:p>
                <a:r>
                  <a:rPr lang="zh-TW" altLang="en-US">
                    <a:noFill/>
                  </a:rPr>
                  <a:t> </a:t>
                </a:r>
              </a:p>
            </p:txBody>
          </p:sp>
        </mc:Fallback>
      </mc:AlternateContent>
      <p:sp>
        <p:nvSpPr>
          <p:cNvPr id="28" name="文字方塊 27">
            <a:extLst>
              <a:ext uri="{FF2B5EF4-FFF2-40B4-BE49-F238E27FC236}">
                <a16:creationId xmlns:a16="http://schemas.microsoft.com/office/drawing/2014/main" id="{63EFE47F-4839-4886-8DF6-1DB320B9A316}"/>
              </a:ext>
            </a:extLst>
          </p:cNvPr>
          <p:cNvSpPr txBox="1"/>
          <p:nvPr/>
        </p:nvSpPr>
        <p:spPr>
          <a:xfrm rot="5400000">
            <a:off x="9509244" y="4528281"/>
            <a:ext cx="726141" cy="461665"/>
          </a:xfrm>
          <a:prstGeom prst="rect">
            <a:avLst/>
          </a:prstGeom>
          <a:noFill/>
        </p:spPr>
        <p:txBody>
          <a:bodyPr wrap="square" rtlCol="0">
            <a:spAutoFit/>
          </a:bodyPr>
          <a:lstStyle/>
          <a:p>
            <a:r>
              <a:rPr kumimoji="1" lang="en-US" altLang="zh-TW" sz="2400" b="1" dirty="0"/>
              <a:t>...</a:t>
            </a:r>
            <a:endParaRPr kumimoji="1" lang="zh-TW" altLang="en-US" sz="2400" b="1" dirty="0"/>
          </a:p>
        </p:txBody>
      </p:sp>
      <p:cxnSp>
        <p:nvCxnSpPr>
          <p:cNvPr id="29" name="直線接點 28">
            <a:extLst>
              <a:ext uri="{FF2B5EF4-FFF2-40B4-BE49-F238E27FC236}">
                <a16:creationId xmlns:a16="http://schemas.microsoft.com/office/drawing/2014/main" id="{62895C43-DC03-C392-7552-89EA811C6A5B}"/>
              </a:ext>
            </a:extLst>
          </p:cNvPr>
          <p:cNvCxnSpPr>
            <a:cxnSpLocks/>
            <a:stCxn id="17" idx="3"/>
            <a:endCxn id="24" idx="2"/>
          </p:cNvCxnSpPr>
          <p:nvPr/>
        </p:nvCxnSpPr>
        <p:spPr>
          <a:xfrm>
            <a:off x="8315698" y="3995933"/>
            <a:ext cx="1194560"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接點 29">
            <a:extLst>
              <a:ext uri="{FF2B5EF4-FFF2-40B4-BE49-F238E27FC236}">
                <a16:creationId xmlns:a16="http://schemas.microsoft.com/office/drawing/2014/main" id="{0DCB84E8-F73A-120B-18E8-D595188F2917}"/>
              </a:ext>
            </a:extLst>
          </p:cNvPr>
          <p:cNvCxnSpPr>
            <a:cxnSpLocks/>
            <a:stCxn id="11" idx="6"/>
            <a:endCxn id="25" idx="2"/>
          </p:cNvCxnSpPr>
          <p:nvPr/>
        </p:nvCxnSpPr>
        <p:spPr>
          <a:xfrm>
            <a:off x="8314307" y="5184139"/>
            <a:ext cx="1195951" cy="0"/>
          </a:xfrm>
          <a:prstGeom prst="line">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19E94672-4701-CA1A-0EE2-254A445FA577}"/>
              </a:ext>
            </a:extLst>
          </p:cNvPr>
          <p:cNvSpPr txBox="1"/>
          <p:nvPr/>
        </p:nvSpPr>
        <p:spPr>
          <a:xfrm>
            <a:off x="6891354" y="5901929"/>
            <a:ext cx="2274405" cy="369332"/>
          </a:xfrm>
          <a:prstGeom prst="rect">
            <a:avLst/>
          </a:prstGeom>
          <a:noFill/>
        </p:spPr>
        <p:txBody>
          <a:bodyPr wrap="none" rtlCol="0">
            <a:spAutoFit/>
          </a:bodyPr>
          <a:lstStyle/>
          <a:p>
            <a:r>
              <a:rPr kumimoji="1" lang="en-US" altLang="zh-TW" b="1" dirty="0"/>
              <a:t>(Batch Normalization)</a:t>
            </a:r>
          </a:p>
        </p:txBody>
      </p:sp>
    </p:spTree>
    <p:extLst>
      <p:ext uri="{BB962C8B-B14F-4D97-AF65-F5344CB8AC3E}">
        <p14:creationId xmlns:p14="http://schemas.microsoft.com/office/powerpoint/2010/main" val="2849667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7337F5-BBE0-702D-062C-F6B9FA10BEEB}"/>
              </a:ext>
            </a:extLst>
          </p:cNvPr>
          <p:cNvSpPr>
            <a:spLocks noGrp="1"/>
          </p:cNvSpPr>
          <p:nvPr>
            <p:ph type="title"/>
          </p:nvPr>
        </p:nvSpPr>
        <p:spPr/>
        <p:txBody>
          <a:bodyPr/>
          <a:lstStyle/>
          <a:p>
            <a:r>
              <a:rPr kumimoji="1" lang="en-US" altLang="zh-TW" u="sng" dirty="0">
                <a:cs typeface="Calibri" panose="020F0502020204030204" pitchFamily="34" charset="0"/>
              </a:rPr>
              <a:t>Add</a:t>
            </a:r>
            <a:r>
              <a:rPr kumimoji="1" lang="en-US" altLang="zh-TW" dirty="0">
                <a:cs typeface="Calibri" panose="020F0502020204030204" pitchFamily="34" charset="0"/>
              </a:rPr>
              <a:t> &amp; </a:t>
            </a:r>
            <a:r>
              <a:rPr kumimoji="1" lang="en-US" altLang="zh-TW" u="sng" dirty="0">
                <a:cs typeface="Calibri" panose="020F0502020204030204" pitchFamily="34" charset="0"/>
              </a:rPr>
              <a:t>Norm</a:t>
            </a:r>
            <a:endParaRPr kumimoji="1" lang="zh-TW" altLang="en-US" u="sng" dirty="0"/>
          </a:p>
        </p:txBody>
      </p:sp>
      <p:sp>
        <p:nvSpPr>
          <p:cNvPr id="4" name="投影片編號版面配置區 3">
            <a:extLst>
              <a:ext uri="{FF2B5EF4-FFF2-40B4-BE49-F238E27FC236}">
                <a16:creationId xmlns:a16="http://schemas.microsoft.com/office/drawing/2014/main" id="{33835697-ACC9-5D37-3519-4A99AF9D625A}"/>
              </a:ext>
            </a:extLst>
          </p:cNvPr>
          <p:cNvSpPr>
            <a:spLocks noGrp="1"/>
          </p:cNvSpPr>
          <p:nvPr>
            <p:ph type="sldNum" sz="quarter" idx="12"/>
          </p:nvPr>
        </p:nvSpPr>
        <p:spPr/>
        <p:txBody>
          <a:bodyPr/>
          <a:lstStyle/>
          <a:p>
            <a:fld id="{6113E31D-E2AB-40D1-8B51-AFA5AFEF393A}" type="slidenum">
              <a:rPr lang="en-US" smtClean="0"/>
              <a:pPr/>
              <a:t>37</a:t>
            </a:fld>
            <a:endParaRPr lang="en-US" dirty="0"/>
          </a:p>
        </p:txBody>
      </p:sp>
      <p:sp>
        <p:nvSpPr>
          <p:cNvPr id="5" name="文字方塊 4">
            <a:extLst>
              <a:ext uri="{FF2B5EF4-FFF2-40B4-BE49-F238E27FC236}">
                <a16:creationId xmlns:a16="http://schemas.microsoft.com/office/drawing/2014/main" id="{2D5DBDDD-49EF-F891-7BBD-3BA9FD385313}"/>
              </a:ext>
            </a:extLst>
          </p:cNvPr>
          <p:cNvSpPr txBox="1"/>
          <p:nvPr/>
        </p:nvSpPr>
        <p:spPr>
          <a:xfrm>
            <a:off x="2119398" y="6459622"/>
            <a:ext cx="7786948" cy="276999"/>
          </a:xfrm>
          <a:prstGeom prst="rect">
            <a:avLst/>
          </a:prstGeom>
          <a:noFill/>
        </p:spPr>
        <p:txBody>
          <a:bodyPr wrap="square">
            <a:spAutoFit/>
          </a:bodyPr>
          <a:lstStyle/>
          <a:p>
            <a:r>
              <a:rPr lang="en-US" altLang="zh-TW" sz="1200" dirty="0">
                <a:solidFill>
                  <a:srgbClr val="222222"/>
                </a:solidFill>
                <a:effectLst/>
                <a:latin typeface="Calibri" panose="020F0502020204030204" pitchFamily="34" charset="0"/>
                <a:cs typeface="Calibri" panose="020F0502020204030204" pitchFamily="34" charset="0"/>
              </a:rPr>
              <a:t>Ba, Jimmy Lei, Jamie Ryan </a:t>
            </a:r>
            <a:r>
              <a:rPr lang="en-US" altLang="zh-TW" sz="1200" dirty="0" err="1">
                <a:solidFill>
                  <a:srgbClr val="222222"/>
                </a:solidFill>
                <a:effectLst/>
                <a:latin typeface="Calibri" panose="020F0502020204030204" pitchFamily="34" charset="0"/>
                <a:cs typeface="Calibri" panose="020F0502020204030204" pitchFamily="34" charset="0"/>
              </a:rPr>
              <a:t>Kiros</a:t>
            </a:r>
            <a:r>
              <a:rPr lang="en-US" altLang="zh-TW" sz="1200" dirty="0">
                <a:solidFill>
                  <a:srgbClr val="222222"/>
                </a:solidFill>
                <a:effectLst/>
                <a:latin typeface="Calibri" panose="020F0502020204030204" pitchFamily="34" charset="0"/>
                <a:cs typeface="Calibri" panose="020F0502020204030204" pitchFamily="34" charset="0"/>
              </a:rPr>
              <a:t>, and Geoffrey E. Hinton. "Layer normalization." </a:t>
            </a:r>
            <a:r>
              <a:rPr lang="en-US" altLang="zh-TW" sz="1200" dirty="0" err="1">
                <a:solidFill>
                  <a:srgbClr val="222222"/>
                </a:solidFill>
                <a:effectLst/>
                <a:latin typeface="Calibri" panose="020F0502020204030204" pitchFamily="34" charset="0"/>
                <a:cs typeface="Calibri" panose="020F0502020204030204" pitchFamily="34" charset="0"/>
              </a:rPr>
              <a:t>arXiv</a:t>
            </a:r>
            <a:r>
              <a:rPr lang="en-US" altLang="zh-TW" sz="1200" dirty="0">
                <a:solidFill>
                  <a:srgbClr val="222222"/>
                </a:solidFill>
                <a:effectLst/>
                <a:latin typeface="Calibri" panose="020F0502020204030204" pitchFamily="34" charset="0"/>
                <a:cs typeface="Calibri" panose="020F0502020204030204" pitchFamily="34" charset="0"/>
              </a:rPr>
              <a:t> preprint arXiv:1607.06450 (2016).</a:t>
            </a:r>
            <a:endParaRPr lang="zh-TW" altLang="en-US" sz="1200" dirty="0">
              <a:latin typeface="Calibri" panose="020F0502020204030204" pitchFamily="34" charset="0"/>
              <a:cs typeface="Calibri" panose="020F0502020204030204" pitchFamily="34" charset="0"/>
            </a:endParaRPr>
          </a:p>
        </p:txBody>
      </p:sp>
      <p:sp>
        <p:nvSpPr>
          <p:cNvPr id="126" name="圓角矩形 125">
            <a:extLst>
              <a:ext uri="{FF2B5EF4-FFF2-40B4-BE49-F238E27FC236}">
                <a16:creationId xmlns:a16="http://schemas.microsoft.com/office/drawing/2014/main" id="{21188D0E-E04B-1B16-56FA-9AE6DC9449B9}"/>
              </a:ext>
            </a:extLst>
          </p:cNvPr>
          <p:cNvSpPr/>
          <p:nvPr/>
        </p:nvSpPr>
        <p:spPr>
          <a:xfrm>
            <a:off x="2114661" y="5968404"/>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27" name="圓角矩形 126">
            <a:extLst>
              <a:ext uri="{FF2B5EF4-FFF2-40B4-BE49-F238E27FC236}">
                <a16:creationId xmlns:a16="http://schemas.microsoft.com/office/drawing/2014/main" id="{64CEB917-2800-F297-4975-38124C36292E}"/>
              </a:ext>
            </a:extLst>
          </p:cNvPr>
          <p:cNvSpPr/>
          <p:nvPr/>
        </p:nvSpPr>
        <p:spPr>
          <a:xfrm>
            <a:off x="1435441" y="4988309"/>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1</a:t>
            </a:r>
            <a:endParaRPr kumimoji="1" lang="zh-TW" altLang="en-US" sz="2200" baseline="-25000" dirty="0"/>
          </a:p>
        </p:txBody>
      </p:sp>
      <p:sp>
        <p:nvSpPr>
          <p:cNvPr id="128" name="圓角矩形 127">
            <a:extLst>
              <a:ext uri="{FF2B5EF4-FFF2-40B4-BE49-F238E27FC236}">
                <a16:creationId xmlns:a16="http://schemas.microsoft.com/office/drawing/2014/main" id="{02D4DE40-18FA-320C-9927-C33C583C1302}"/>
              </a:ext>
            </a:extLst>
          </p:cNvPr>
          <p:cNvSpPr/>
          <p:nvPr/>
        </p:nvSpPr>
        <p:spPr>
          <a:xfrm>
            <a:off x="2107255" y="4988308"/>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1</a:t>
            </a:r>
            <a:endParaRPr kumimoji="1" lang="zh-TW" altLang="en-US" sz="2200" baseline="-25000" dirty="0"/>
          </a:p>
        </p:txBody>
      </p:sp>
      <p:sp>
        <p:nvSpPr>
          <p:cNvPr id="129" name="圓角矩形 128">
            <a:extLst>
              <a:ext uri="{FF2B5EF4-FFF2-40B4-BE49-F238E27FC236}">
                <a16:creationId xmlns:a16="http://schemas.microsoft.com/office/drawing/2014/main" id="{4CCB9AB1-7FB6-18DE-2E5A-695EC6CAD0B7}"/>
              </a:ext>
            </a:extLst>
          </p:cNvPr>
          <p:cNvSpPr/>
          <p:nvPr/>
        </p:nvSpPr>
        <p:spPr>
          <a:xfrm>
            <a:off x="2779069" y="4988307"/>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1</a:t>
            </a:r>
            <a:endParaRPr kumimoji="1" lang="zh-TW" altLang="en-US" sz="2200" baseline="-25000" dirty="0"/>
          </a:p>
        </p:txBody>
      </p:sp>
      <p:sp>
        <p:nvSpPr>
          <p:cNvPr id="130" name="圓角矩形 129">
            <a:extLst>
              <a:ext uri="{FF2B5EF4-FFF2-40B4-BE49-F238E27FC236}">
                <a16:creationId xmlns:a16="http://schemas.microsoft.com/office/drawing/2014/main" id="{8231FF23-CC5E-C53A-0505-5E6854214D06}"/>
              </a:ext>
            </a:extLst>
          </p:cNvPr>
          <p:cNvSpPr/>
          <p:nvPr/>
        </p:nvSpPr>
        <p:spPr>
          <a:xfrm>
            <a:off x="3911941" y="4988309"/>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2</a:t>
            </a:r>
            <a:endParaRPr kumimoji="1" lang="zh-TW" altLang="en-US" sz="2200" baseline="-25000" dirty="0"/>
          </a:p>
        </p:txBody>
      </p:sp>
      <p:sp>
        <p:nvSpPr>
          <p:cNvPr id="131" name="圓角矩形 130">
            <a:extLst>
              <a:ext uri="{FF2B5EF4-FFF2-40B4-BE49-F238E27FC236}">
                <a16:creationId xmlns:a16="http://schemas.microsoft.com/office/drawing/2014/main" id="{5DA5171A-B2F2-DA41-08AE-98771C03A81E}"/>
              </a:ext>
            </a:extLst>
          </p:cNvPr>
          <p:cNvSpPr/>
          <p:nvPr/>
        </p:nvSpPr>
        <p:spPr>
          <a:xfrm>
            <a:off x="4583755" y="4988308"/>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2</a:t>
            </a:r>
            <a:endParaRPr kumimoji="1" lang="zh-TW" altLang="en-US" sz="2200" baseline="-25000" dirty="0"/>
          </a:p>
        </p:txBody>
      </p:sp>
      <p:sp>
        <p:nvSpPr>
          <p:cNvPr id="132" name="圓角矩形 131">
            <a:extLst>
              <a:ext uri="{FF2B5EF4-FFF2-40B4-BE49-F238E27FC236}">
                <a16:creationId xmlns:a16="http://schemas.microsoft.com/office/drawing/2014/main" id="{8FB6E389-8359-C101-318C-6867C0314958}"/>
              </a:ext>
            </a:extLst>
          </p:cNvPr>
          <p:cNvSpPr/>
          <p:nvPr/>
        </p:nvSpPr>
        <p:spPr>
          <a:xfrm>
            <a:off x="5255569" y="4988307"/>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2</a:t>
            </a:r>
            <a:endParaRPr kumimoji="1" lang="zh-TW" altLang="en-US" sz="2200" baseline="-25000" dirty="0"/>
          </a:p>
        </p:txBody>
      </p:sp>
      <p:sp>
        <p:nvSpPr>
          <p:cNvPr id="133" name="圓角矩形 132">
            <a:extLst>
              <a:ext uri="{FF2B5EF4-FFF2-40B4-BE49-F238E27FC236}">
                <a16:creationId xmlns:a16="http://schemas.microsoft.com/office/drawing/2014/main" id="{D01861E1-93A8-BE9B-5640-BE9FC27BC6C5}"/>
              </a:ext>
            </a:extLst>
          </p:cNvPr>
          <p:cNvSpPr/>
          <p:nvPr/>
        </p:nvSpPr>
        <p:spPr>
          <a:xfrm>
            <a:off x="6388441" y="4988308"/>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3</a:t>
            </a:r>
            <a:endParaRPr kumimoji="1" lang="zh-TW" altLang="en-US" sz="2200" baseline="-25000" dirty="0"/>
          </a:p>
        </p:txBody>
      </p:sp>
      <p:sp>
        <p:nvSpPr>
          <p:cNvPr id="134" name="圓角矩形 133">
            <a:extLst>
              <a:ext uri="{FF2B5EF4-FFF2-40B4-BE49-F238E27FC236}">
                <a16:creationId xmlns:a16="http://schemas.microsoft.com/office/drawing/2014/main" id="{DE5E85D5-30BB-CFC0-DAFD-5513817C9B61}"/>
              </a:ext>
            </a:extLst>
          </p:cNvPr>
          <p:cNvSpPr/>
          <p:nvPr/>
        </p:nvSpPr>
        <p:spPr>
          <a:xfrm>
            <a:off x="7060255" y="4988307"/>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3</a:t>
            </a:r>
            <a:endParaRPr kumimoji="1" lang="zh-TW" altLang="en-US" sz="2200" baseline="-25000" dirty="0"/>
          </a:p>
        </p:txBody>
      </p:sp>
      <p:sp>
        <p:nvSpPr>
          <p:cNvPr id="135" name="圓角矩形 134">
            <a:extLst>
              <a:ext uri="{FF2B5EF4-FFF2-40B4-BE49-F238E27FC236}">
                <a16:creationId xmlns:a16="http://schemas.microsoft.com/office/drawing/2014/main" id="{85C472BA-2F9F-4579-519B-646396AE6701}"/>
              </a:ext>
            </a:extLst>
          </p:cNvPr>
          <p:cNvSpPr/>
          <p:nvPr/>
        </p:nvSpPr>
        <p:spPr>
          <a:xfrm>
            <a:off x="7732069" y="4988306"/>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3</a:t>
            </a:r>
            <a:endParaRPr kumimoji="1" lang="zh-TW" altLang="en-US" sz="2200" baseline="-25000" dirty="0"/>
          </a:p>
        </p:txBody>
      </p:sp>
      <p:sp>
        <p:nvSpPr>
          <p:cNvPr id="136" name="圓角矩形 135">
            <a:extLst>
              <a:ext uri="{FF2B5EF4-FFF2-40B4-BE49-F238E27FC236}">
                <a16:creationId xmlns:a16="http://schemas.microsoft.com/office/drawing/2014/main" id="{4B57EC57-E0BA-7E81-9A22-06CB74D7B7D9}"/>
              </a:ext>
            </a:extLst>
          </p:cNvPr>
          <p:cNvSpPr/>
          <p:nvPr/>
        </p:nvSpPr>
        <p:spPr>
          <a:xfrm>
            <a:off x="8757207" y="4992163"/>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4</a:t>
            </a:r>
            <a:endParaRPr kumimoji="1" lang="zh-TW" altLang="en-US" sz="2200" baseline="-25000" dirty="0"/>
          </a:p>
        </p:txBody>
      </p:sp>
      <p:sp>
        <p:nvSpPr>
          <p:cNvPr id="137" name="圓角矩形 136">
            <a:extLst>
              <a:ext uri="{FF2B5EF4-FFF2-40B4-BE49-F238E27FC236}">
                <a16:creationId xmlns:a16="http://schemas.microsoft.com/office/drawing/2014/main" id="{E8925126-DA3C-0C50-5CBB-9AD9EFF26D6C}"/>
              </a:ext>
            </a:extLst>
          </p:cNvPr>
          <p:cNvSpPr/>
          <p:nvPr/>
        </p:nvSpPr>
        <p:spPr>
          <a:xfrm>
            <a:off x="9429021" y="4992162"/>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4</a:t>
            </a:r>
            <a:endParaRPr kumimoji="1" lang="zh-TW" altLang="en-US" sz="2200" baseline="-25000" dirty="0"/>
          </a:p>
        </p:txBody>
      </p:sp>
      <p:sp>
        <p:nvSpPr>
          <p:cNvPr id="138" name="圓角矩形 137">
            <a:extLst>
              <a:ext uri="{FF2B5EF4-FFF2-40B4-BE49-F238E27FC236}">
                <a16:creationId xmlns:a16="http://schemas.microsoft.com/office/drawing/2014/main" id="{147ACDAA-F805-3B3E-2340-B2E8DD407637}"/>
              </a:ext>
            </a:extLst>
          </p:cNvPr>
          <p:cNvSpPr/>
          <p:nvPr/>
        </p:nvSpPr>
        <p:spPr>
          <a:xfrm>
            <a:off x="10100835" y="4992161"/>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4</a:t>
            </a:r>
            <a:endParaRPr kumimoji="1" lang="zh-TW" altLang="en-US" sz="2200" baseline="-25000" dirty="0"/>
          </a:p>
        </p:txBody>
      </p:sp>
      <p:sp>
        <p:nvSpPr>
          <p:cNvPr id="144" name="圓角矩形 143">
            <a:extLst>
              <a:ext uri="{FF2B5EF4-FFF2-40B4-BE49-F238E27FC236}">
                <a16:creationId xmlns:a16="http://schemas.microsoft.com/office/drawing/2014/main" id="{9FDF8431-6CBC-6B13-74B3-D3C1BB61699A}"/>
              </a:ext>
            </a:extLst>
          </p:cNvPr>
          <p:cNvSpPr/>
          <p:nvPr/>
        </p:nvSpPr>
        <p:spPr>
          <a:xfrm>
            <a:off x="2085975" y="397799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1</a:t>
            </a:r>
            <a:endParaRPr kumimoji="1" lang="zh-TW" altLang="en-US" sz="2200" baseline="-25000" dirty="0"/>
          </a:p>
        </p:txBody>
      </p:sp>
      <p:sp>
        <p:nvSpPr>
          <p:cNvPr id="146" name="圓角矩形 145">
            <a:extLst>
              <a:ext uri="{FF2B5EF4-FFF2-40B4-BE49-F238E27FC236}">
                <a16:creationId xmlns:a16="http://schemas.microsoft.com/office/drawing/2014/main" id="{2BBF2825-D932-A0F0-9FC6-1E04DD1AF3B3}"/>
              </a:ext>
            </a:extLst>
          </p:cNvPr>
          <p:cNvSpPr/>
          <p:nvPr/>
        </p:nvSpPr>
        <p:spPr>
          <a:xfrm>
            <a:off x="4562475" y="3977993"/>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2</a:t>
            </a:r>
            <a:endParaRPr kumimoji="1" lang="zh-TW" altLang="en-US" sz="2200" baseline="-25000" dirty="0"/>
          </a:p>
        </p:txBody>
      </p:sp>
      <p:sp>
        <p:nvSpPr>
          <p:cNvPr id="147" name="圓角矩形 146">
            <a:extLst>
              <a:ext uri="{FF2B5EF4-FFF2-40B4-BE49-F238E27FC236}">
                <a16:creationId xmlns:a16="http://schemas.microsoft.com/office/drawing/2014/main" id="{A7770556-B5FB-4D38-8664-A02295C60BBB}"/>
              </a:ext>
            </a:extLst>
          </p:cNvPr>
          <p:cNvSpPr/>
          <p:nvPr/>
        </p:nvSpPr>
        <p:spPr>
          <a:xfrm>
            <a:off x="7035089" y="3977993"/>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3</a:t>
            </a:r>
            <a:endParaRPr kumimoji="1" lang="zh-TW" altLang="en-US" sz="2200" baseline="-25000" dirty="0"/>
          </a:p>
        </p:txBody>
      </p:sp>
      <p:sp>
        <p:nvSpPr>
          <p:cNvPr id="148" name="圓角矩形 147">
            <a:extLst>
              <a:ext uri="{FF2B5EF4-FFF2-40B4-BE49-F238E27FC236}">
                <a16:creationId xmlns:a16="http://schemas.microsoft.com/office/drawing/2014/main" id="{AA9C4A52-020D-2D95-9825-AAD484823A73}"/>
              </a:ext>
            </a:extLst>
          </p:cNvPr>
          <p:cNvSpPr/>
          <p:nvPr/>
        </p:nvSpPr>
        <p:spPr>
          <a:xfrm>
            <a:off x="9407741" y="3977418"/>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4</a:t>
            </a:r>
            <a:endParaRPr kumimoji="1" lang="zh-TW" altLang="en-US" sz="2200" baseline="-25000" dirty="0"/>
          </a:p>
        </p:txBody>
      </p:sp>
      <p:sp>
        <p:nvSpPr>
          <p:cNvPr id="149" name="圓角矩形 148">
            <a:extLst>
              <a:ext uri="{FF2B5EF4-FFF2-40B4-BE49-F238E27FC236}">
                <a16:creationId xmlns:a16="http://schemas.microsoft.com/office/drawing/2014/main" id="{929C3387-115D-2918-FCEE-8E1A66CCCFD2}"/>
              </a:ext>
            </a:extLst>
          </p:cNvPr>
          <p:cNvSpPr/>
          <p:nvPr/>
        </p:nvSpPr>
        <p:spPr>
          <a:xfrm>
            <a:off x="2090592" y="2601109"/>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150" name="文字方塊 149">
            <a:extLst>
              <a:ext uri="{FF2B5EF4-FFF2-40B4-BE49-F238E27FC236}">
                <a16:creationId xmlns:a16="http://schemas.microsoft.com/office/drawing/2014/main" id="{E80CE28C-D04B-30D6-6255-EFB5319659BA}"/>
              </a:ext>
            </a:extLst>
          </p:cNvPr>
          <p:cNvSpPr txBox="1"/>
          <p:nvPr/>
        </p:nvSpPr>
        <p:spPr>
          <a:xfrm>
            <a:off x="2689804" y="5997497"/>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151" name="圓角矩形 150">
            <a:extLst>
              <a:ext uri="{FF2B5EF4-FFF2-40B4-BE49-F238E27FC236}">
                <a16:creationId xmlns:a16="http://schemas.microsoft.com/office/drawing/2014/main" id="{5149D184-A143-5763-5DA6-CD710DABD83E}"/>
              </a:ext>
            </a:extLst>
          </p:cNvPr>
          <p:cNvSpPr/>
          <p:nvPr/>
        </p:nvSpPr>
        <p:spPr>
          <a:xfrm>
            <a:off x="4591161" y="5968404"/>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52" name="文字方塊 151">
            <a:extLst>
              <a:ext uri="{FF2B5EF4-FFF2-40B4-BE49-F238E27FC236}">
                <a16:creationId xmlns:a16="http://schemas.microsoft.com/office/drawing/2014/main" id="{F76E1056-220B-B17F-216D-6C3AB5D82CE7}"/>
              </a:ext>
            </a:extLst>
          </p:cNvPr>
          <p:cNvSpPr txBox="1"/>
          <p:nvPr/>
        </p:nvSpPr>
        <p:spPr>
          <a:xfrm>
            <a:off x="5157393" y="5997497"/>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153" name="圓角矩形 152">
            <a:extLst>
              <a:ext uri="{FF2B5EF4-FFF2-40B4-BE49-F238E27FC236}">
                <a16:creationId xmlns:a16="http://schemas.microsoft.com/office/drawing/2014/main" id="{6B774203-DA4F-4855-A256-CD70A80066D7}"/>
              </a:ext>
            </a:extLst>
          </p:cNvPr>
          <p:cNvSpPr/>
          <p:nvPr/>
        </p:nvSpPr>
        <p:spPr>
          <a:xfrm>
            <a:off x="7067661" y="5963372"/>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54" name="文字方塊 153">
            <a:extLst>
              <a:ext uri="{FF2B5EF4-FFF2-40B4-BE49-F238E27FC236}">
                <a16:creationId xmlns:a16="http://schemas.microsoft.com/office/drawing/2014/main" id="{BEE6EC71-2F1B-03C8-6F1F-A4B5B374C56F}"/>
              </a:ext>
            </a:extLst>
          </p:cNvPr>
          <p:cNvSpPr txBox="1"/>
          <p:nvPr/>
        </p:nvSpPr>
        <p:spPr>
          <a:xfrm>
            <a:off x="7630100" y="5963372"/>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155" name="圓角矩形 154">
            <a:extLst>
              <a:ext uri="{FF2B5EF4-FFF2-40B4-BE49-F238E27FC236}">
                <a16:creationId xmlns:a16="http://schemas.microsoft.com/office/drawing/2014/main" id="{45CB5C92-C3F9-F11A-9C54-1C9600834DD9}"/>
              </a:ext>
            </a:extLst>
          </p:cNvPr>
          <p:cNvSpPr/>
          <p:nvPr/>
        </p:nvSpPr>
        <p:spPr>
          <a:xfrm>
            <a:off x="9443833" y="5963372"/>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156" name="文字方塊 155">
            <a:extLst>
              <a:ext uri="{FF2B5EF4-FFF2-40B4-BE49-F238E27FC236}">
                <a16:creationId xmlns:a16="http://schemas.microsoft.com/office/drawing/2014/main" id="{43ED9DC6-1240-C47C-F450-62D265723BF4}"/>
              </a:ext>
            </a:extLst>
          </p:cNvPr>
          <p:cNvSpPr txBox="1"/>
          <p:nvPr/>
        </p:nvSpPr>
        <p:spPr>
          <a:xfrm>
            <a:off x="10006272" y="5963372"/>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157" name="肘形接點 156">
            <a:extLst>
              <a:ext uri="{FF2B5EF4-FFF2-40B4-BE49-F238E27FC236}">
                <a16:creationId xmlns:a16="http://schemas.microsoft.com/office/drawing/2014/main" id="{AB118C3E-5DA4-C42D-899E-06FD3EBAFF5F}"/>
              </a:ext>
            </a:extLst>
          </p:cNvPr>
          <p:cNvCxnSpPr>
            <a:stCxn id="144" idx="3"/>
            <a:endCxn id="129" idx="0"/>
          </p:cNvCxnSpPr>
          <p:nvPr/>
        </p:nvCxnSpPr>
        <p:spPr>
          <a:xfrm>
            <a:off x="2619375" y="4258982"/>
            <a:ext cx="426394" cy="72932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肘形接點 157">
            <a:extLst>
              <a:ext uri="{FF2B5EF4-FFF2-40B4-BE49-F238E27FC236}">
                <a16:creationId xmlns:a16="http://schemas.microsoft.com/office/drawing/2014/main" id="{960D324B-3993-5876-6734-050A67BFCCEE}"/>
              </a:ext>
            </a:extLst>
          </p:cNvPr>
          <p:cNvCxnSpPr>
            <a:cxnSpLocks/>
            <a:stCxn id="146" idx="3"/>
            <a:endCxn id="132" idx="0"/>
          </p:cNvCxnSpPr>
          <p:nvPr/>
        </p:nvCxnSpPr>
        <p:spPr>
          <a:xfrm>
            <a:off x="5095875" y="4258981"/>
            <a:ext cx="426394" cy="729326"/>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肘形接點 158">
            <a:extLst>
              <a:ext uri="{FF2B5EF4-FFF2-40B4-BE49-F238E27FC236}">
                <a16:creationId xmlns:a16="http://schemas.microsoft.com/office/drawing/2014/main" id="{CAC97027-AE63-BF67-FEAB-4C1DA7F60771}"/>
              </a:ext>
            </a:extLst>
          </p:cNvPr>
          <p:cNvCxnSpPr>
            <a:cxnSpLocks/>
            <a:stCxn id="147" idx="3"/>
            <a:endCxn id="135" idx="0"/>
          </p:cNvCxnSpPr>
          <p:nvPr/>
        </p:nvCxnSpPr>
        <p:spPr>
          <a:xfrm>
            <a:off x="7568489" y="4258981"/>
            <a:ext cx="430280" cy="72932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肘形接點 159">
            <a:extLst>
              <a:ext uri="{FF2B5EF4-FFF2-40B4-BE49-F238E27FC236}">
                <a16:creationId xmlns:a16="http://schemas.microsoft.com/office/drawing/2014/main" id="{F83B067D-1635-9879-587C-BC555EFA2E91}"/>
              </a:ext>
            </a:extLst>
          </p:cNvPr>
          <p:cNvCxnSpPr>
            <a:cxnSpLocks/>
            <a:stCxn id="148" idx="3"/>
            <a:endCxn id="138" idx="0"/>
          </p:cNvCxnSpPr>
          <p:nvPr/>
        </p:nvCxnSpPr>
        <p:spPr>
          <a:xfrm>
            <a:off x="9941141" y="4258406"/>
            <a:ext cx="426394" cy="73375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肘形接點 160">
            <a:extLst>
              <a:ext uri="{FF2B5EF4-FFF2-40B4-BE49-F238E27FC236}">
                <a16:creationId xmlns:a16="http://schemas.microsoft.com/office/drawing/2014/main" id="{9FB69C77-3405-43F6-F02A-9354D4962483}"/>
              </a:ext>
            </a:extLst>
          </p:cNvPr>
          <p:cNvCxnSpPr>
            <a:cxnSpLocks/>
            <a:stCxn id="144" idx="0"/>
            <a:endCxn id="146" idx="0"/>
          </p:cNvCxnSpPr>
          <p:nvPr/>
        </p:nvCxnSpPr>
        <p:spPr>
          <a:xfrm rot="5400000" flipH="1" flipV="1">
            <a:off x="3590925" y="2739744"/>
            <a:ext cx="1" cy="2476500"/>
          </a:xfrm>
          <a:prstGeom prst="bentConnector3">
            <a:avLst>
              <a:gd name="adj1" fmla="val 228601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肘形接點 161">
            <a:extLst>
              <a:ext uri="{FF2B5EF4-FFF2-40B4-BE49-F238E27FC236}">
                <a16:creationId xmlns:a16="http://schemas.microsoft.com/office/drawing/2014/main" id="{838A811A-6599-5C36-357C-ABB414CB767D}"/>
              </a:ext>
            </a:extLst>
          </p:cNvPr>
          <p:cNvCxnSpPr>
            <a:cxnSpLocks/>
          </p:cNvCxnSpPr>
          <p:nvPr/>
        </p:nvCxnSpPr>
        <p:spPr>
          <a:xfrm rot="5400000" flipH="1" flipV="1">
            <a:off x="6065482" y="2739170"/>
            <a:ext cx="1" cy="2476500"/>
          </a:xfrm>
          <a:prstGeom prst="bentConnector3">
            <a:avLst>
              <a:gd name="adj1" fmla="val 228601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肘形接點 162">
            <a:extLst>
              <a:ext uri="{FF2B5EF4-FFF2-40B4-BE49-F238E27FC236}">
                <a16:creationId xmlns:a16="http://schemas.microsoft.com/office/drawing/2014/main" id="{CA05571F-1FC6-A6B3-EE42-CD6420B49510}"/>
              </a:ext>
            </a:extLst>
          </p:cNvPr>
          <p:cNvCxnSpPr>
            <a:cxnSpLocks/>
            <a:stCxn id="147" idx="0"/>
            <a:endCxn id="148" idx="0"/>
          </p:cNvCxnSpPr>
          <p:nvPr/>
        </p:nvCxnSpPr>
        <p:spPr>
          <a:xfrm rot="5400000" flipH="1" flipV="1">
            <a:off x="8487828" y="2791380"/>
            <a:ext cx="575" cy="2372652"/>
          </a:xfrm>
          <a:prstGeom prst="bentConnector3">
            <a:avLst>
              <a:gd name="adj1" fmla="val 3985652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圓角矩形 165">
            <a:extLst>
              <a:ext uri="{FF2B5EF4-FFF2-40B4-BE49-F238E27FC236}">
                <a16:creationId xmlns:a16="http://schemas.microsoft.com/office/drawing/2014/main" id="{F562B737-86BE-30AA-68C5-FEC2960842B5}"/>
              </a:ext>
            </a:extLst>
          </p:cNvPr>
          <p:cNvSpPr/>
          <p:nvPr/>
        </p:nvSpPr>
        <p:spPr>
          <a:xfrm>
            <a:off x="4560532" y="2603499"/>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2</a:t>
            </a:r>
            <a:endParaRPr kumimoji="1" lang="zh-TW" altLang="en-US" sz="2200" baseline="-25000" dirty="0"/>
          </a:p>
        </p:txBody>
      </p:sp>
      <p:sp>
        <p:nvSpPr>
          <p:cNvPr id="167" name="圓角矩形 166">
            <a:extLst>
              <a:ext uri="{FF2B5EF4-FFF2-40B4-BE49-F238E27FC236}">
                <a16:creationId xmlns:a16="http://schemas.microsoft.com/office/drawing/2014/main" id="{30CDB28F-641D-E35E-DB8E-2EA97669A4B3}"/>
              </a:ext>
            </a:extLst>
          </p:cNvPr>
          <p:cNvSpPr/>
          <p:nvPr/>
        </p:nvSpPr>
        <p:spPr>
          <a:xfrm>
            <a:off x="7030472" y="2601108"/>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3</a:t>
            </a:r>
            <a:endParaRPr kumimoji="1" lang="zh-TW" altLang="en-US" sz="2200" baseline="-25000" dirty="0"/>
          </a:p>
        </p:txBody>
      </p:sp>
      <p:sp>
        <p:nvSpPr>
          <p:cNvPr id="168" name="圓角矩形 167">
            <a:extLst>
              <a:ext uri="{FF2B5EF4-FFF2-40B4-BE49-F238E27FC236}">
                <a16:creationId xmlns:a16="http://schemas.microsoft.com/office/drawing/2014/main" id="{891C1292-8496-D841-CC78-8102C2FCECDA}"/>
              </a:ext>
            </a:extLst>
          </p:cNvPr>
          <p:cNvSpPr/>
          <p:nvPr/>
        </p:nvSpPr>
        <p:spPr>
          <a:xfrm>
            <a:off x="9407741" y="2604912"/>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4</a:t>
            </a:r>
            <a:endParaRPr kumimoji="1" lang="zh-TW" altLang="en-US" sz="2200" baseline="-25000" dirty="0"/>
          </a:p>
        </p:txBody>
      </p:sp>
      <p:cxnSp>
        <p:nvCxnSpPr>
          <p:cNvPr id="169" name="肘形接點 168">
            <a:extLst>
              <a:ext uri="{FF2B5EF4-FFF2-40B4-BE49-F238E27FC236}">
                <a16:creationId xmlns:a16="http://schemas.microsoft.com/office/drawing/2014/main" id="{C8624727-5DE9-1AB9-FC29-B4D5F253CC02}"/>
              </a:ext>
            </a:extLst>
          </p:cNvPr>
          <p:cNvCxnSpPr>
            <a:cxnSpLocks/>
            <a:stCxn id="144" idx="2"/>
            <a:endCxn id="127" idx="0"/>
          </p:cNvCxnSpPr>
          <p:nvPr/>
        </p:nvCxnSpPr>
        <p:spPr>
          <a:xfrm rot="5400000">
            <a:off x="1803238" y="4438872"/>
            <a:ext cx="448340" cy="6505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肘形接點 171">
            <a:extLst>
              <a:ext uri="{FF2B5EF4-FFF2-40B4-BE49-F238E27FC236}">
                <a16:creationId xmlns:a16="http://schemas.microsoft.com/office/drawing/2014/main" id="{805DB1A5-AE9E-820F-02E2-849702615140}"/>
              </a:ext>
            </a:extLst>
          </p:cNvPr>
          <p:cNvCxnSpPr>
            <a:cxnSpLocks/>
            <a:stCxn id="146" idx="2"/>
            <a:endCxn id="130" idx="0"/>
          </p:cNvCxnSpPr>
          <p:nvPr/>
        </p:nvCxnSpPr>
        <p:spPr>
          <a:xfrm rot="5400000">
            <a:off x="4279738" y="4438871"/>
            <a:ext cx="448341" cy="6505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肘形接點 174">
            <a:extLst>
              <a:ext uri="{FF2B5EF4-FFF2-40B4-BE49-F238E27FC236}">
                <a16:creationId xmlns:a16="http://schemas.microsoft.com/office/drawing/2014/main" id="{BD64C11C-B4E1-6465-D40C-A38744A17F69}"/>
              </a:ext>
            </a:extLst>
          </p:cNvPr>
          <p:cNvCxnSpPr>
            <a:cxnSpLocks/>
            <a:stCxn id="147" idx="2"/>
            <a:endCxn id="133" idx="0"/>
          </p:cNvCxnSpPr>
          <p:nvPr/>
        </p:nvCxnSpPr>
        <p:spPr>
          <a:xfrm rot="5400000">
            <a:off x="6754295" y="4440814"/>
            <a:ext cx="448340" cy="64664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肘形接點 177">
            <a:extLst>
              <a:ext uri="{FF2B5EF4-FFF2-40B4-BE49-F238E27FC236}">
                <a16:creationId xmlns:a16="http://schemas.microsoft.com/office/drawing/2014/main" id="{95D3D4F7-C90D-BE33-AC40-BA0D54177803}"/>
              </a:ext>
            </a:extLst>
          </p:cNvPr>
          <p:cNvCxnSpPr>
            <a:cxnSpLocks/>
            <a:stCxn id="148" idx="2"/>
            <a:endCxn id="136" idx="0"/>
          </p:cNvCxnSpPr>
          <p:nvPr/>
        </p:nvCxnSpPr>
        <p:spPr>
          <a:xfrm rot="5400000">
            <a:off x="9122789" y="4440511"/>
            <a:ext cx="452770" cy="6505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箭頭接點 181">
            <a:extLst>
              <a:ext uri="{FF2B5EF4-FFF2-40B4-BE49-F238E27FC236}">
                <a16:creationId xmlns:a16="http://schemas.microsoft.com/office/drawing/2014/main" id="{E8C2832B-018B-87CD-185B-ED44E42EAA35}"/>
              </a:ext>
            </a:extLst>
          </p:cNvPr>
          <p:cNvCxnSpPr>
            <a:cxnSpLocks/>
          </p:cNvCxnSpPr>
          <p:nvPr/>
        </p:nvCxnSpPr>
        <p:spPr>
          <a:xfrm flipV="1">
            <a:off x="2357292"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箭頭接點 183">
            <a:extLst>
              <a:ext uri="{FF2B5EF4-FFF2-40B4-BE49-F238E27FC236}">
                <a16:creationId xmlns:a16="http://schemas.microsoft.com/office/drawing/2014/main" id="{B58655A5-2AD5-C1FF-F6DB-4FD4F5B1BA27}"/>
              </a:ext>
            </a:extLst>
          </p:cNvPr>
          <p:cNvCxnSpPr>
            <a:cxnSpLocks/>
          </p:cNvCxnSpPr>
          <p:nvPr/>
        </p:nvCxnSpPr>
        <p:spPr>
          <a:xfrm flipV="1">
            <a:off x="4827232"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箭頭接點 184">
            <a:extLst>
              <a:ext uri="{FF2B5EF4-FFF2-40B4-BE49-F238E27FC236}">
                <a16:creationId xmlns:a16="http://schemas.microsoft.com/office/drawing/2014/main" id="{243FABC1-0262-9E5F-1EBA-8F5206179AB0}"/>
              </a:ext>
            </a:extLst>
          </p:cNvPr>
          <p:cNvCxnSpPr>
            <a:cxnSpLocks/>
          </p:cNvCxnSpPr>
          <p:nvPr/>
        </p:nvCxnSpPr>
        <p:spPr>
          <a:xfrm flipV="1">
            <a:off x="7298169"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箭頭接點 185">
            <a:extLst>
              <a:ext uri="{FF2B5EF4-FFF2-40B4-BE49-F238E27FC236}">
                <a16:creationId xmlns:a16="http://schemas.microsoft.com/office/drawing/2014/main" id="{5522B9B3-0117-8A41-329A-39135A07FBD9}"/>
              </a:ext>
            </a:extLst>
          </p:cNvPr>
          <p:cNvCxnSpPr>
            <a:cxnSpLocks/>
          </p:cNvCxnSpPr>
          <p:nvPr/>
        </p:nvCxnSpPr>
        <p:spPr>
          <a:xfrm flipV="1">
            <a:off x="9674441"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肘形接點 187">
            <a:extLst>
              <a:ext uri="{FF2B5EF4-FFF2-40B4-BE49-F238E27FC236}">
                <a16:creationId xmlns:a16="http://schemas.microsoft.com/office/drawing/2014/main" id="{E7C71E86-6469-6E64-8153-CE81BF7F38F0}"/>
              </a:ext>
            </a:extLst>
          </p:cNvPr>
          <p:cNvCxnSpPr>
            <a:stCxn id="126" idx="1"/>
            <a:endCxn id="149" idx="1"/>
          </p:cNvCxnSpPr>
          <p:nvPr/>
        </p:nvCxnSpPr>
        <p:spPr>
          <a:xfrm rot="10800000">
            <a:off x="2090593" y="2882097"/>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肘形接點 189">
            <a:extLst>
              <a:ext uri="{FF2B5EF4-FFF2-40B4-BE49-F238E27FC236}">
                <a16:creationId xmlns:a16="http://schemas.microsoft.com/office/drawing/2014/main" id="{02EE5454-DA56-B30F-66F1-B0FDE85C0A15}"/>
              </a:ext>
            </a:extLst>
          </p:cNvPr>
          <p:cNvCxnSpPr/>
          <p:nvPr/>
        </p:nvCxnSpPr>
        <p:spPr>
          <a:xfrm rot="10800000">
            <a:off x="4560831" y="2895801"/>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肘形接點 190">
            <a:extLst>
              <a:ext uri="{FF2B5EF4-FFF2-40B4-BE49-F238E27FC236}">
                <a16:creationId xmlns:a16="http://schemas.microsoft.com/office/drawing/2014/main" id="{5B217B7A-650A-7D34-0839-21EBEA373035}"/>
              </a:ext>
            </a:extLst>
          </p:cNvPr>
          <p:cNvCxnSpPr/>
          <p:nvPr/>
        </p:nvCxnSpPr>
        <p:spPr>
          <a:xfrm rot="10800000">
            <a:off x="7030472" y="2882097"/>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肘形接點 191">
            <a:extLst>
              <a:ext uri="{FF2B5EF4-FFF2-40B4-BE49-F238E27FC236}">
                <a16:creationId xmlns:a16="http://schemas.microsoft.com/office/drawing/2014/main" id="{29F9CFEF-21E2-60DD-53E3-BA7E5D373258}"/>
              </a:ext>
            </a:extLst>
          </p:cNvPr>
          <p:cNvCxnSpPr/>
          <p:nvPr/>
        </p:nvCxnSpPr>
        <p:spPr>
          <a:xfrm rot="10800000">
            <a:off x="9416986" y="2897118"/>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3" name="矩形 192">
            <a:extLst>
              <a:ext uri="{FF2B5EF4-FFF2-40B4-BE49-F238E27FC236}">
                <a16:creationId xmlns:a16="http://schemas.microsoft.com/office/drawing/2014/main" id="{E01F2C50-9E43-DA7E-565C-C768C863CC75}"/>
              </a:ext>
            </a:extLst>
          </p:cNvPr>
          <p:cNvSpPr/>
          <p:nvPr/>
        </p:nvSpPr>
        <p:spPr>
          <a:xfrm>
            <a:off x="1891147" y="2570480"/>
            <a:ext cx="8071270" cy="6286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94" name="文字方塊 193">
                <a:extLst>
                  <a:ext uri="{FF2B5EF4-FFF2-40B4-BE49-F238E27FC236}">
                    <a16:creationId xmlns:a16="http://schemas.microsoft.com/office/drawing/2014/main" id="{CCB2FD08-0E0E-E750-4A81-8A228FD0DB82}"/>
                  </a:ext>
                </a:extLst>
              </p:cNvPr>
              <p:cNvSpPr txBox="1"/>
              <p:nvPr/>
            </p:nvSpPr>
            <p:spPr>
              <a:xfrm>
                <a:off x="9981116" y="2572635"/>
                <a:ext cx="1860736" cy="646331"/>
              </a:xfrm>
              <a:prstGeom prst="rect">
                <a:avLst/>
              </a:prstGeom>
              <a:noFill/>
            </p:spPr>
            <p:txBody>
              <a:bodyPr wrap="square" rtlCol="0">
                <a:spAutoFit/>
              </a:bodyPr>
              <a:lstStyle/>
              <a:p>
                <a:r>
                  <a:rPr kumimoji="1" lang="zh-TW" altLang="en-US" dirty="0">
                    <a:solidFill>
                      <a:schemeClr val="tx1"/>
                    </a:solidFill>
                    <a:latin typeface="Microsoft JhengHei" panose="020B0604030504040204" pitchFamily="34" charset="-120"/>
                    <a:ea typeface="Microsoft JhengHei" panose="020B0604030504040204" pitchFamily="34" charset="-120"/>
                  </a:rPr>
                  <a:t>計算：</a:t>
                </a:r>
                <a14:m>
                  <m:oMath xmlns:m="http://schemas.openxmlformats.org/officeDocument/2006/math">
                    <m:r>
                      <a:rPr lang="en-US" altLang="zh-TW" sz="1800" i="1" kern="100" smtClean="0">
                        <a:solidFill>
                          <a:schemeClr val="tx1"/>
                        </a:solidFill>
                        <a:effectLst/>
                        <a:latin typeface="Cambria Math" panose="02040503050406030204" pitchFamily="18" charset="0"/>
                        <a:ea typeface="新細明體" panose="02020500000000000000" pitchFamily="18" charset="-120"/>
                        <a:cs typeface="Times New Roman" panose="02020603050405020304" pitchFamily="18" charset="0"/>
                      </a:rPr>
                      <m:t>𝜇</m:t>
                    </m:r>
                  </m:oMath>
                </a14:m>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平均數</a:t>
                </a:r>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&amp; </a:t>
                </a:r>
                <a14:m>
                  <m:oMath xmlns:m="http://schemas.openxmlformats.org/officeDocument/2006/math">
                    <m:r>
                      <a:rPr lang="en-US" altLang="zh-TW" i="1">
                        <a:latin typeface="Cambria Math" panose="02040503050406030204" pitchFamily="18" charset="0"/>
                      </a:rPr>
                      <m:t>𝜎</m:t>
                    </m:r>
                  </m:oMath>
                </a14:m>
                <a:r>
                  <a:rPr lang="en-US" altLang="zh-TW"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kern="100" dirty="0">
                    <a:latin typeface="Microsoft JhengHei" panose="020B0604030504040204" pitchFamily="34" charset="-120"/>
                    <a:ea typeface="Microsoft JhengHei" panose="020B0604030504040204" pitchFamily="34" charset="-120"/>
                    <a:cs typeface="Times New Roman" panose="02020603050405020304" pitchFamily="18" charset="0"/>
                  </a:rPr>
                  <a:t>標準差</a:t>
                </a:r>
                <a:r>
                  <a:rPr lang="en-US" altLang="zh-TW" kern="100" dirty="0">
                    <a:latin typeface="Microsoft JhengHei" panose="020B0604030504040204" pitchFamily="34" charset="-120"/>
                    <a:ea typeface="Microsoft JhengHei" panose="020B0604030504040204" pitchFamily="34" charset="-120"/>
                    <a:cs typeface="Times New Roman" panose="02020603050405020304" pitchFamily="18" charset="0"/>
                  </a:rPr>
                  <a:t>)</a:t>
                </a:r>
                <a:endParaRPr lang="zh-TW" altLang="zh-TW" dirty="0">
                  <a:latin typeface="Microsoft JhengHei" panose="020B0604030504040204" pitchFamily="34" charset="-120"/>
                  <a:ea typeface="Microsoft JhengHei" panose="020B0604030504040204" pitchFamily="34" charset="-120"/>
                </a:endParaRPr>
              </a:p>
            </p:txBody>
          </p:sp>
        </mc:Choice>
        <mc:Fallback xmlns="">
          <p:sp>
            <p:nvSpPr>
              <p:cNvPr id="194" name="文字方塊 193">
                <a:extLst>
                  <a:ext uri="{FF2B5EF4-FFF2-40B4-BE49-F238E27FC236}">
                    <a16:creationId xmlns:a16="http://schemas.microsoft.com/office/drawing/2014/main" id="{CCB2FD08-0E0E-E750-4A81-8A228FD0DB82}"/>
                  </a:ext>
                </a:extLst>
              </p:cNvPr>
              <p:cNvSpPr txBox="1">
                <a:spLocks noRot="1" noChangeAspect="1" noMove="1" noResize="1" noEditPoints="1" noAdjustHandles="1" noChangeArrowheads="1" noChangeShapeType="1" noTextEdit="1"/>
              </p:cNvSpPr>
              <p:nvPr/>
            </p:nvSpPr>
            <p:spPr>
              <a:xfrm>
                <a:off x="9981116" y="2572635"/>
                <a:ext cx="1860736" cy="646331"/>
              </a:xfrm>
              <a:prstGeom prst="rect">
                <a:avLst/>
              </a:prstGeom>
              <a:blipFill>
                <a:blip r:embed="rId2"/>
                <a:stretch>
                  <a:fillRect l="-2703" t="-3846" r="-6757" b="-134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6" name="文字方塊 195">
                <a:extLst>
                  <a:ext uri="{FF2B5EF4-FFF2-40B4-BE49-F238E27FC236}">
                    <a16:creationId xmlns:a16="http://schemas.microsoft.com/office/drawing/2014/main" id="{D858D1B8-C8D7-80E6-476A-B7F3E2EA775B}"/>
                  </a:ext>
                </a:extLst>
              </p:cNvPr>
              <p:cNvSpPr txBox="1"/>
              <p:nvPr/>
            </p:nvSpPr>
            <p:spPr>
              <a:xfrm>
                <a:off x="1700700" y="1654728"/>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zh-TW" altLang="en-US" sz="2400">
                                  <a:solidFill>
                                    <a:schemeClr val="tx1"/>
                                  </a:solidFill>
                                  <a:latin typeface="Cambria Math" panose="02040503050406030204" pitchFamily="18" charset="0"/>
                                </a:rPr>
                                <m:t>1</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6" name="文字方塊 195">
                <a:extLst>
                  <a:ext uri="{FF2B5EF4-FFF2-40B4-BE49-F238E27FC236}">
                    <a16:creationId xmlns:a16="http://schemas.microsoft.com/office/drawing/2014/main" id="{D858D1B8-C8D7-80E6-476A-B7F3E2EA775B}"/>
                  </a:ext>
                </a:extLst>
              </p:cNvPr>
              <p:cNvSpPr txBox="1">
                <a:spLocks noRot="1" noChangeAspect="1" noMove="1" noResize="1" noEditPoints="1" noAdjustHandles="1" noChangeArrowheads="1" noChangeShapeType="1" noTextEdit="1"/>
              </p:cNvSpPr>
              <p:nvPr/>
            </p:nvSpPr>
            <p:spPr>
              <a:xfrm>
                <a:off x="1700700" y="1654728"/>
                <a:ext cx="1300947" cy="814262"/>
              </a:xfrm>
              <a:prstGeom prst="rect">
                <a:avLst/>
              </a:prstGeom>
              <a:blipFill>
                <a:blip r:embed="rId3"/>
                <a:stretch>
                  <a:fillRect b="-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7" name="文字方塊 196">
                <a:extLst>
                  <a:ext uri="{FF2B5EF4-FFF2-40B4-BE49-F238E27FC236}">
                    <a16:creationId xmlns:a16="http://schemas.microsoft.com/office/drawing/2014/main" id="{ACB11949-8CA0-98D1-CD4A-54726C6FE707}"/>
                  </a:ext>
                </a:extLst>
              </p:cNvPr>
              <p:cNvSpPr txBox="1"/>
              <p:nvPr/>
            </p:nvSpPr>
            <p:spPr>
              <a:xfrm>
                <a:off x="4176758" y="1650508"/>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en-US" altLang="zh-TW" sz="2400" b="0" i="0" smtClean="0">
                                  <a:solidFill>
                                    <a:schemeClr val="tx1"/>
                                  </a:solidFill>
                                  <a:latin typeface="Cambria Math" panose="02040503050406030204" pitchFamily="18" charset="0"/>
                                </a:rPr>
                                <m:t>2</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7" name="文字方塊 196">
                <a:extLst>
                  <a:ext uri="{FF2B5EF4-FFF2-40B4-BE49-F238E27FC236}">
                    <a16:creationId xmlns:a16="http://schemas.microsoft.com/office/drawing/2014/main" id="{ACB11949-8CA0-98D1-CD4A-54726C6FE707}"/>
                  </a:ext>
                </a:extLst>
              </p:cNvPr>
              <p:cNvSpPr txBox="1">
                <a:spLocks noRot="1" noChangeAspect="1" noMove="1" noResize="1" noEditPoints="1" noAdjustHandles="1" noChangeArrowheads="1" noChangeShapeType="1" noTextEdit="1"/>
              </p:cNvSpPr>
              <p:nvPr/>
            </p:nvSpPr>
            <p:spPr>
              <a:xfrm>
                <a:off x="4176758" y="1650508"/>
                <a:ext cx="1300947" cy="814262"/>
              </a:xfrm>
              <a:prstGeom prst="rect">
                <a:avLst/>
              </a:prstGeom>
              <a:blipFill>
                <a:blip r:embed="rId4"/>
                <a:stretch>
                  <a:fillRect b="-31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8" name="文字方塊 197">
                <a:extLst>
                  <a:ext uri="{FF2B5EF4-FFF2-40B4-BE49-F238E27FC236}">
                    <a16:creationId xmlns:a16="http://schemas.microsoft.com/office/drawing/2014/main" id="{D7B635A0-A233-3BBE-5567-21A0DE11E3C0}"/>
                  </a:ext>
                </a:extLst>
              </p:cNvPr>
              <p:cNvSpPr txBox="1"/>
              <p:nvPr/>
            </p:nvSpPr>
            <p:spPr>
              <a:xfrm>
                <a:off x="6665142" y="1657906"/>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en-US" altLang="zh-TW" sz="2400" b="0" i="1" smtClean="0">
                                  <a:solidFill>
                                    <a:schemeClr val="tx1"/>
                                  </a:solidFill>
                                  <a:latin typeface="Cambria Math" panose="02040503050406030204" pitchFamily="18" charset="0"/>
                                </a:rPr>
                                <m:t>3</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8" name="文字方塊 197">
                <a:extLst>
                  <a:ext uri="{FF2B5EF4-FFF2-40B4-BE49-F238E27FC236}">
                    <a16:creationId xmlns:a16="http://schemas.microsoft.com/office/drawing/2014/main" id="{D7B635A0-A233-3BBE-5567-21A0DE11E3C0}"/>
                  </a:ext>
                </a:extLst>
              </p:cNvPr>
              <p:cNvSpPr txBox="1">
                <a:spLocks noRot="1" noChangeAspect="1" noMove="1" noResize="1" noEditPoints="1" noAdjustHandles="1" noChangeArrowheads="1" noChangeShapeType="1" noTextEdit="1"/>
              </p:cNvSpPr>
              <p:nvPr/>
            </p:nvSpPr>
            <p:spPr>
              <a:xfrm>
                <a:off x="6665142" y="1657906"/>
                <a:ext cx="1300947" cy="814262"/>
              </a:xfrm>
              <a:prstGeom prst="rect">
                <a:avLst/>
              </a:prstGeom>
              <a:blipFill>
                <a:blip r:embed="rId5"/>
                <a:stretch>
                  <a:fillRect b="-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9" name="文字方塊 198">
                <a:extLst>
                  <a:ext uri="{FF2B5EF4-FFF2-40B4-BE49-F238E27FC236}">
                    <a16:creationId xmlns:a16="http://schemas.microsoft.com/office/drawing/2014/main" id="{48D4481E-50BD-A530-7239-E37121AB1695}"/>
                  </a:ext>
                </a:extLst>
              </p:cNvPr>
              <p:cNvSpPr txBox="1"/>
              <p:nvPr/>
            </p:nvSpPr>
            <p:spPr>
              <a:xfrm>
                <a:off x="9023907" y="1652633"/>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en-US" altLang="zh-TW" sz="2400" b="0" i="1" smtClean="0">
                                  <a:solidFill>
                                    <a:schemeClr val="tx1"/>
                                  </a:solidFill>
                                  <a:latin typeface="Cambria Math" panose="02040503050406030204" pitchFamily="18" charset="0"/>
                                </a:rPr>
                                <m:t>4</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9" name="文字方塊 198">
                <a:extLst>
                  <a:ext uri="{FF2B5EF4-FFF2-40B4-BE49-F238E27FC236}">
                    <a16:creationId xmlns:a16="http://schemas.microsoft.com/office/drawing/2014/main" id="{48D4481E-50BD-A530-7239-E37121AB1695}"/>
                  </a:ext>
                </a:extLst>
              </p:cNvPr>
              <p:cNvSpPr txBox="1">
                <a:spLocks noRot="1" noChangeAspect="1" noMove="1" noResize="1" noEditPoints="1" noAdjustHandles="1" noChangeArrowheads="1" noChangeShapeType="1" noTextEdit="1"/>
              </p:cNvSpPr>
              <p:nvPr/>
            </p:nvSpPr>
            <p:spPr>
              <a:xfrm>
                <a:off x="9023907" y="1652633"/>
                <a:ext cx="1300947" cy="814262"/>
              </a:xfrm>
              <a:prstGeom prst="rect">
                <a:avLst/>
              </a:prstGeom>
              <a:blipFill>
                <a:blip r:embed="rId6"/>
                <a:stretch>
                  <a:fillRect b="-153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2016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p:bldP spid="196" grpId="0"/>
      <p:bldP spid="197" grpId="0"/>
      <p:bldP spid="198" grpId="0"/>
      <p:bldP spid="19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7E47196-ECCE-00F8-584A-FAB19891D5B3}"/>
              </a:ext>
            </a:extLst>
          </p:cNvPr>
          <p:cNvSpPr>
            <a:spLocks noGrp="1"/>
          </p:cNvSpPr>
          <p:nvPr>
            <p:ph type="title"/>
          </p:nvPr>
        </p:nvSpPr>
        <p:spPr/>
        <p:txBody>
          <a:bodyPr>
            <a:normAutofit/>
          </a:bodyPr>
          <a:lstStyle/>
          <a:p>
            <a:r>
              <a:rPr kumimoji="1" lang="en" altLang="zh-TW" dirty="0"/>
              <a:t>Why LN not BN? </a:t>
            </a:r>
            <a:endParaRPr kumimoji="1" lang="zh-TW" altLang="en-US" dirty="0"/>
          </a:p>
        </p:txBody>
      </p:sp>
      <p:sp>
        <p:nvSpPr>
          <p:cNvPr id="4" name="投影片編號版面配置區 3">
            <a:extLst>
              <a:ext uri="{FF2B5EF4-FFF2-40B4-BE49-F238E27FC236}">
                <a16:creationId xmlns:a16="http://schemas.microsoft.com/office/drawing/2014/main" id="{0777FB0B-9A84-544C-34FA-77B4002A59F9}"/>
              </a:ext>
            </a:extLst>
          </p:cNvPr>
          <p:cNvSpPr>
            <a:spLocks noGrp="1"/>
          </p:cNvSpPr>
          <p:nvPr>
            <p:ph type="sldNum" sz="quarter" idx="12"/>
          </p:nvPr>
        </p:nvSpPr>
        <p:spPr/>
        <p:txBody>
          <a:bodyPr/>
          <a:lstStyle/>
          <a:p>
            <a:fld id="{6113E31D-E2AB-40D1-8B51-AFA5AFEF393A}" type="slidenum">
              <a:rPr lang="en-US" smtClean="0"/>
              <a:pPr/>
              <a:t>38</a:t>
            </a:fld>
            <a:endParaRPr lang="en-US" dirty="0"/>
          </a:p>
        </p:txBody>
      </p:sp>
      <p:sp>
        <p:nvSpPr>
          <p:cNvPr id="7" name="文字方塊 6">
            <a:extLst>
              <a:ext uri="{FF2B5EF4-FFF2-40B4-BE49-F238E27FC236}">
                <a16:creationId xmlns:a16="http://schemas.microsoft.com/office/drawing/2014/main" id="{7EB4FED7-7F4F-C291-97B1-81DE903B35DD}"/>
              </a:ext>
            </a:extLst>
          </p:cNvPr>
          <p:cNvSpPr txBox="1"/>
          <p:nvPr/>
        </p:nvSpPr>
        <p:spPr>
          <a:xfrm>
            <a:off x="653144" y="1953959"/>
            <a:ext cx="10918370" cy="11408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400" dirty="0">
                <a:ea typeface="Microsoft JhengHei" panose="020B0604030504040204" pitchFamily="34" charset="-120"/>
              </a:rPr>
              <a:t>資料長度差距</a:t>
            </a:r>
            <a:endParaRPr kumimoji="1" lang="en-US" altLang="zh-TW" sz="2400" dirty="0">
              <a:ea typeface="Microsoft JhengHei" panose="020B0604030504040204" pitchFamily="34" charset="-120"/>
            </a:endParaRPr>
          </a:p>
          <a:p>
            <a:pPr marL="342900" indent="-342900">
              <a:lnSpc>
                <a:spcPct val="150000"/>
              </a:lnSpc>
              <a:buFont typeface="Arial" panose="020B0604020202020204" pitchFamily="34" charset="0"/>
              <a:buChar char="•"/>
            </a:pPr>
            <a:r>
              <a:rPr kumimoji="1" lang="zh-TW" altLang="en-US" sz="2400" dirty="0">
                <a:ea typeface="Microsoft JhengHei" panose="020B0604030504040204" pitchFamily="34" charset="-120"/>
              </a:rPr>
              <a:t>模型實作表現差異</a:t>
            </a:r>
          </a:p>
        </p:txBody>
      </p:sp>
      <p:pic>
        <p:nvPicPr>
          <p:cNvPr id="8" name="圖片 7">
            <a:extLst>
              <a:ext uri="{FF2B5EF4-FFF2-40B4-BE49-F238E27FC236}">
                <a16:creationId xmlns:a16="http://schemas.microsoft.com/office/drawing/2014/main" id="{82495E54-EC25-32E9-93AD-DA42A7E6E587}"/>
              </a:ext>
            </a:extLst>
          </p:cNvPr>
          <p:cNvPicPr>
            <a:picLocks noChangeAspect="1"/>
          </p:cNvPicPr>
          <p:nvPr/>
        </p:nvPicPr>
        <p:blipFill>
          <a:blip r:embed="rId2"/>
          <a:stretch>
            <a:fillRect/>
          </a:stretch>
        </p:blipFill>
        <p:spPr>
          <a:xfrm>
            <a:off x="3766456" y="2073283"/>
            <a:ext cx="7772400" cy="3813028"/>
          </a:xfrm>
          <a:prstGeom prst="rect">
            <a:avLst/>
          </a:prstGeom>
        </p:spPr>
      </p:pic>
    </p:spTree>
    <p:extLst>
      <p:ext uri="{BB962C8B-B14F-4D97-AF65-F5344CB8AC3E}">
        <p14:creationId xmlns:p14="http://schemas.microsoft.com/office/powerpoint/2010/main" val="29851068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p:txBody>
          <a:bodyPr/>
          <a:lstStyle/>
          <a:p>
            <a:r>
              <a:rPr kumimoji="1" lang="en-US" altLang="zh-TW" dirty="0">
                <a:cs typeface="Calibri" panose="020F0502020204030204" pitchFamily="34" charset="0"/>
              </a:rPr>
              <a:t>Lack of Position Modeling</a:t>
            </a:r>
            <a:endParaRPr kumimoji="1" lang="zh-TW" altLang="en-US" dirty="0">
              <a:cs typeface="Calibri" panose="020F0502020204030204" pitchFamily="34" charset="0"/>
            </a:endParaRPr>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39</a:t>
            </a:fld>
            <a:endParaRPr 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DF78245-9BF7-042E-A528-8DF142F96F27}"/>
                  </a:ext>
                </a:extLst>
              </p:cNvPr>
              <p:cNvSpPr>
                <a:spLocks noGrp="1"/>
              </p:cNvSpPr>
              <p:nvPr>
                <p:ph idx="1"/>
              </p:nvPr>
            </p:nvSpPr>
            <p:spPr>
              <a:xfrm>
                <a:off x="758757" y="1711920"/>
                <a:ext cx="4319081" cy="4023360"/>
              </a:xfrm>
            </p:spPr>
            <p:txBody>
              <a:bodyPr/>
              <a:lstStyle/>
              <a:p>
                <a:pPr>
                  <a:lnSpc>
                    <a:spcPct val="150000"/>
                  </a:lnSpc>
                  <a:buFont typeface="Wingdings" pitchFamily="2" charset="2"/>
                  <a:buChar char="n"/>
                </a:pPr>
                <a:r>
                  <a:rPr kumimoji="1" lang="en-US" altLang="zh-TW" dirty="0">
                    <a:latin typeface="Calibri" panose="020F0502020204030204" pitchFamily="34" charset="0"/>
                    <a:cs typeface="Calibri" panose="020F0502020204030204" pitchFamily="34" charset="0"/>
                  </a:rPr>
                  <a:t> RNN processes sequences step-by-step.</a:t>
                </a:r>
                <a:endParaRPr kumimoji="1" lang="en-US" altLang="zh-TW" sz="1600" dirty="0">
                  <a:solidFill>
                    <a:schemeClr val="tx1"/>
                  </a:solidFill>
                  <a:latin typeface="Calibri" panose="020F0502020204030204" pitchFamily="34" charset="0"/>
                  <a:cs typeface="Calibri" panose="020F0502020204030204" pitchFamily="34" charset="0"/>
                </a:endParaRPr>
              </a:p>
              <a:p>
                <a:pPr>
                  <a:lnSpc>
                    <a:spcPct val="150000"/>
                  </a:lnSpc>
                  <a:buFont typeface="Wingdings" pitchFamily="2" charset="2"/>
                  <a:buChar char="n"/>
                </a:pPr>
                <a:r>
                  <a:rPr kumimoji="1" lang="en-US" altLang="zh-TW" dirty="0">
                    <a:solidFill>
                      <a:srgbClr val="FF0000"/>
                    </a:solidFill>
                    <a:latin typeface="Calibri" panose="020F0502020204030204" pitchFamily="34" charset="0"/>
                    <a:cs typeface="Calibri" panose="020F0502020204030204" pitchFamily="34" charset="0"/>
                  </a:rPr>
                  <a:t> However, in Transformers, we have no way to know the relative distance of one word to another! </a:t>
                </a:r>
              </a:p>
              <a:p>
                <a:pPr lvl="1">
                  <a:lnSpc>
                    <a:spcPct val="150000"/>
                  </a:lnSpc>
                  <a:buFont typeface="Wingdings" pitchFamily="2" charset="2"/>
                  <a:buChar char="n"/>
                </a:pPr>
                <a:r>
                  <a:rPr kumimoji="1" lang="en-US" altLang="zh-TW" dirty="0">
                    <a:solidFill>
                      <a:schemeClr val="tx1"/>
                    </a:solidFill>
                    <a:latin typeface="Calibri" panose="020F0502020204030204" pitchFamily="34" charset="0"/>
                    <a:cs typeface="Calibri" panose="020F0502020204030204" pitchFamily="34" charset="0"/>
                  </a:rPr>
                  <a:t> The same word, eg. “Amy”, in the 2 sentences are encoded to the same </a:t>
                </a:r>
                <a14:m>
                  <m:oMath xmlns:m="http://schemas.openxmlformats.org/officeDocument/2006/math">
                    <m:r>
                      <a:rPr kumimoji="1" lang="en-US" altLang="zh-TW" smtClean="0">
                        <a:solidFill>
                          <a:schemeClr val="tx1"/>
                        </a:solidFill>
                        <a:latin typeface="Cambria Math" panose="02040503050406030204" pitchFamily="18" charset="0"/>
                        <a:cs typeface="Times New Roman" panose="02020603050405020304" pitchFamily="18" charset="0"/>
                      </a:rPr>
                      <m:t>𝑦</m:t>
                    </m:r>
                    <m:r>
                      <a:rPr kumimoji="1" lang="en-US" altLang="zh-TW" smtClean="0">
                        <a:solidFill>
                          <a:schemeClr val="tx1"/>
                        </a:solidFill>
                        <a:latin typeface="Cambria Math" panose="02040503050406030204" pitchFamily="18" charset="0"/>
                        <a:cs typeface="Times New Roman" panose="02020603050405020304" pitchFamily="18" charset="0"/>
                      </a:rPr>
                      <m:t>  (</m:t>
                    </m:r>
                  </m:oMath>
                </a14:m>
                <a:r>
                  <a:rPr kumimoji="1" lang="en-US" altLang="zh-TW" dirty="0">
                    <a:solidFill>
                      <a:schemeClr val="tx1"/>
                    </a:solidFill>
                    <a:latin typeface="Calibri" panose="020F0502020204030204" pitchFamily="34" charset="0"/>
                    <a:cs typeface="Calibri" panose="020F0502020204030204" pitchFamily="34" charset="0"/>
                  </a:rPr>
                  <a:t>with the same weight matrices).  </a:t>
                </a:r>
              </a:p>
            </p:txBody>
          </p:sp>
        </mc:Choice>
        <mc:Fallback xmlns="">
          <p:sp>
            <p:nvSpPr>
              <p:cNvPr id="3" name="內容版面配置區 2">
                <a:extLst>
                  <a:ext uri="{FF2B5EF4-FFF2-40B4-BE49-F238E27FC236}">
                    <a16:creationId xmlns:a16="http://schemas.microsoft.com/office/drawing/2014/main" id="{BDF78245-9BF7-042E-A528-8DF142F96F27}"/>
                  </a:ext>
                </a:extLst>
              </p:cNvPr>
              <p:cNvSpPr>
                <a:spLocks noGrp="1" noRot="1" noChangeAspect="1" noMove="1" noResize="1" noEditPoints="1" noAdjustHandles="1" noChangeArrowheads="1" noChangeShapeType="1" noTextEdit="1"/>
              </p:cNvSpPr>
              <p:nvPr>
                <p:ph idx="1"/>
              </p:nvPr>
            </p:nvSpPr>
            <p:spPr>
              <a:xfrm>
                <a:off x="758757" y="1711920"/>
                <a:ext cx="4319081" cy="4023360"/>
              </a:xfrm>
              <a:blipFill>
                <a:blip r:embed="rId3"/>
                <a:stretch>
                  <a:fillRect l="-3226" r="-3812"/>
                </a:stretch>
              </a:blipFill>
            </p:spPr>
            <p:txBody>
              <a:bodyPr/>
              <a:lstStyle/>
              <a:p>
                <a:r>
                  <a:rPr lang="zh-TW" altLang="en-US">
                    <a:noFill/>
                  </a:rPr>
                  <a:t> </a:t>
                </a:r>
              </a:p>
            </p:txBody>
          </p:sp>
        </mc:Fallback>
      </mc:AlternateContent>
      <p:pic>
        <p:nvPicPr>
          <p:cNvPr id="13314" name="Picture 2">
            <a:extLst>
              <a:ext uri="{FF2B5EF4-FFF2-40B4-BE49-F238E27FC236}">
                <a16:creationId xmlns:a16="http://schemas.microsoft.com/office/drawing/2014/main" id="{EF54391A-3D74-0DE4-B1EC-95EEE4317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11920"/>
            <a:ext cx="4923579" cy="494480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CC822CA-CED2-6066-6A28-15BD538DDAB2}"/>
              </a:ext>
            </a:extLst>
          </p:cNvPr>
          <p:cNvSpPr/>
          <p:nvPr/>
        </p:nvSpPr>
        <p:spPr>
          <a:xfrm flipV="1">
            <a:off x="7600893" y="1826790"/>
            <a:ext cx="1467853" cy="51951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文字方塊 5">
            <a:extLst>
              <a:ext uri="{FF2B5EF4-FFF2-40B4-BE49-F238E27FC236}">
                <a16:creationId xmlns:a16="http://schemas.microsoft.com/office/drawing/2014/main" id="{C259E51B-3C6B-0416-2A87-F581F36C0282}"/>
              </a:ext>
            </a:extLst>
          </p:cNvPr>
          <p:cNvSpPr txBox="1"/>
          <p:nvPr/>
        </p:nvSpPr>
        <p:spPr>
          <a:xfrm>
            <a:off x="1089255" y="5529112"/>
            <a:ext cx="3988583" cy="923330"/>
          </a:xfrm>
          <a:prstGeom prst="rect">
            <a:avLst/>
          </a:prstGeom>
          <a:noFill/>
        </p:spPr>
        <p:txBody>
          <a:bodyPr wrap="square" rtlCol="0">
            <a:spAutoFit/>
          </a:bodyPr>
          <a:lstStyle/>
          <a:p>
            <a:r>
              <a:rPr kumimoji="1" lang="en-US" altLang="zh-TW" dirty="0">
                <a:solidFill>
                  <a:srgbClr val="FF0000"/>
                </a:solidFill>
                <a:latin typeface="Calibri" panose="020F0502020204030204" pitchFamily="34" charset="0"/>
                <a:cs typeface="Calibri" panose="020F0502020204030204" pitchFamily="34" charset="0"/>
              </a:rPr>
              <a:t>Problematic because these 2 sentences convey different meanings, but same words are encoded identically!</a:t>
            </a:r>
            <a:endParaRPr kumimoji="1" lang="zh-TW" altLang="en-US"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4359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ECFD3-9F9E-D486-2DC7-84073400ADC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0C0D99D-1E40-8E98-9837-A229A457C33B}"/>
              </a:ext>
            </a:extLst>
          </p:cNvPr>
          <p:cNvSpPr>
            <a:spLocks noGrp="1"/>
          </p:cNvSpPr>
          <p:nvPr>
            <p:ph type="title"/>
          </p:nvPr>
        </p:nvSpPr>
        <p:spPr/>
        <p:txBody>
          <a:bodyPr>
            <a:normAutofit/>
          </a:bodyPr>
          <a:lstStyle/>
          <a:p>
            <a:r>
              <a:rPr lang="en-US" altLang="zh-TW" dirty="0">
                <a:ea typeface="新細明體"/>
                <a:cs typeface="Calibri Light"/>
              </a:rPr>
              <a:t>[Recap] Text Generation with RNN</a:t>
            </a:r>
            <a:endParaRPr lang="zh-TW" altLang="en-US" dirty="0">
              <a:ea typeface="新細明體"/>
              <a:cs typeface="Calibri Light"/>
            </a:endParaRPr>
          </a:p>
        </p:txBody>
      </p:sp>
      <p:sp>
        <p:nvSpPr>
          <p:cNvPr id="5" name="投影片編號版面配置區 4">
            <a:extLst>
              <a:ext uri="{FF2B5EF4-FFF2-40B4-BE49-F238E27FC236}">
                <a16:creationId xmlns:a16="http://schemas.microsoft.com/office/drawing/2014/main" id="{A44121A3-4B88-E98F-8D6C-0396D7754A66}"/>
              </a:ext>
            </a:extLst>
          </p:cNvPr>
          <p:cNvSpPr>
            <a:spLocks noGrp="1"/>
          </p:cNvSpPr>
          <p:nvPr>
            <p:ph type="sldNum" sz="quarter" idx="12"/>
          </p:nvPr>
        </p:nvSpPr>
        <p:spPr/>
        <p:txBody>
          <a:bodyPr/>
          <a:lstStyle/>
          <a:p>
            <a:fld id="{6113E31D-E2AB-40D1-8B51-AFA5AFEF393A}" type="slidenum">
              <a:rPr lang="en-US" dirty="0"/>
              <a:t>4</a:t>
            </a:fld>
            <a:endParaRPr lang="zh-TW" altLang="en-US"/>
          </a:p>
        </p:txBody>
      </p:sp>
      <p:sp>
        <p:nvSpPr>
          <p:cNvPr id="14" name="圓角矩形 13">
            <a:extLst>
              <a:ext uri="{FF2B5EF4-FFF2-40B4-BE49-F238E27FC236}">
                <a16:creationId xmlns:a16="http://schemas.microsoft.com/office/drawing/2014/main" id="{C8F4C0A3-FA3F-2E2B-F8BE-653E57712662}"/>
              </a:ext>
            </a:extLst>
          </p:cNvPr>
          <p:cNvSpPr/>
          <p:nvPr/>
        </p:nvSpPr>
        <p:spPr>
          <a:xfrm>
            <a:off x="2368938" y="4915365"/>
            <a:ext cx="673768" cy="571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love</a:t>
            </a:r>
            <a:endParaRPr kumimoji="1" lang="zh-TW" altLang="en-US" sz="2000" dirty="0">
              <a:solidFill>
                <a:schemeClr val="tx1"/>
              </a:solidFill>
            </a:endParaRPr>
          </a:p>
        </p:txBody>
      </p:sp>
      <p:sp>
        <p:nvSpPr>
          <p:cNvPr id="15" name="圓角矩形 14">
            <a:extLst>
              <a:ext uri="{FF2B5EF4-FFF2-40B4-BE49-F238E27FC236}">
                <a16:creationId xmlns:a16="http://schemas.microsoft.com/office/drawing/2014/main" id="{74BF1484-9D99-02A5-AAAF-EE9BBEFB506F}"/>
              </a:ext>
            </a:extLst>
          </p:cNvPr>
          <p:cNvSpPr/>
          <p:nvPr/>
        </p:nvSpPr>
        <p:spPr>
          <a:xfrm>
            <a:off x="1004570" y="4915364"/>
            <a:ext cx="673768" cy="571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I</a:t>
            </a:r>
            <a:endParaRPr kumimoji="1" lang="zh-TW" altLang="en-US" sz="2000" dirty="0">
              <a:solidFill>
                <a:schemeClr val="tx1"/>
              </a:solidFill>
            </a:endParaRPr>
          </a:p>
        </p:txBody>
      </p:sp>
      <p:sp>
        <p:nvSpPr>
          <p:cNvPr id="16" name="圓角矩形 15">
            <a:extLst>
              <a:ext uri="{FF2B5EF4-FFF2-40B4-BE49-F238E27FC236}">
                <a16:creationId xmlns:a16="http://schemas.microsoft.com/office/drawing/2014/main" id="{22B29D0B-5991-2E5E-3F83-667A16EA833A}"/>
              </a:ext>
            </a:extLst>
          </p:cNvPr>
          <p:cNvSpPr/>
          <p:nvPr/>
        </p:nvSpPr>
        <p:spPr>
          <a:xfrm>
            <a:off x="3716243" y="4915364"/>
            <a:ext cx="673768" cy="571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an</a:t>
            </a:r>
            <a:endParaRPr kumimoji="1" lang="zh-TW" altLang="en-US" sz="2000" dirty="0">
              <a:solidFill>
                <a:schemeClr val="tx1"/>
              </a:solidFill>
            </a:endParaRPr>
          </a:p>
        </p:txBody>
      </p:sp>
      <p:cxnSp>
        <p:nvCxnSpPr>
          <p:cNvPr id="3" name="直線箭頭接點 2">
            <a:extLst>
              <a:ext uri="{FF2B5EF4-FFF2-40B4-BE49-F238E27FC236}">
                <a16:creationId xmlns:a16="http://schemas.microsoft.com/office/drawing/2014/main" id="{B6F1BF5D-E0DF-596A-0806-DB62092410DE}"/>
              </a:ext>
            </a:extLst>
          </p:cNvPr>
          <p:cNvCxnSpPr>
            <a:cxnSpLocks/>
          </p:cNvCxnSpPr>
          <p:nvPr/>
        </p:nvCxnSpPr>
        <p:spPr>
          <a:xfrm flipV="1">
            <a:off x="1330724" y="4328156"/>
            <a:ext cx="0" cy="509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A74271B2-06A7-502A-FC23-4C6E28205970}"/>
              </a:ext>
            </a:extLst>
          </p:cNvPr>
          <p:cNvSpPr/>
          <p:nvPr/>
        </p:nvSpPr>
        <p:spPr>
          <a:xfrm>
            <a:off x="909421" y="3506490"/>
            <a:ext cx="842606" cy="728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b="1" dirty="0">
                <a:solidFill>
                  <a:schemeClr val="tx1"/>
                </a:solidFill>
              </a:rPr>
              <a:t>RNN</a:t>
            </a:r>
            <a:endParaRPr kumimoji="1" lang="zh-TW" altLang="en-US" sz="2400" b="1" dirty="0">
              <a:solidFill>
                <a:schemeClr val="tx1"/>
              </a:solidFill>
            </a:endParaRPr>
          </a:p>
        </p:txBody>
      </p:sp>
      <p:sp>
        <p:nvSpPr>
          <p:cNvPr id="7" name="矩形 6">
            <a:extLst>
              <a:ext uri="{FF2B5EF4-FFF2-40B4-BE49-F238E27FC236}">
                <a16:creationId xmlns:a16="http://schemas.microsoft.com/office/drawing/2014/main" id="{B5B9775F-52E9-275E-3013-33A5AE9299C9}"/>
              </a:ext>
            </a:extLst>
          </p:cNvPr>
          <p:cNvSpPr/>
          <p:nvPr/>
        </p:nvSpPr>
        <p:spPr>
          <a:xfrm>
            <a:off x="2279154" y="3506490"/>
            <a:ext cx="842606" cy="728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b="1" dirty="0">
                <a:solidFill>
                  <a:schemeClr val="tx1"/>
                </a:solidFill>
              </a:rPr>
              <a:t>RNN</a:t>
            </a:r>
            <a:endParaRPr kumimoji="1" lang="zh-TW" altLang="en-US" sz="2400" b="1" dirty="0">
              <a:solidFill>
                <a:schemeClr val="tx1"/>
              </a:solidFill>
            </a:endParaRPr>
          </a:p>
        </p:txBody>
      </p:sp>
      <p:sp>
        <p:nvSpPr>
          <p:cNvPr id="8" name="矩形 7">
            <a:extLst>
              <a:ext uri="{FF2B5EF4-FFF2-40B4-BE49-F238E27FC236}">
                <a16:creationId xmlns:a16="http://schemas.microsoft.com/office/drawing/2014/main" id="{B4A8E273-92C8-B725-9D20-B5D11A1BACFB}"/>
              </a:ext>
            </a:extLst>
          </p:cNvPr>
          <p:cNvSpPr/>
          <p:nvPr/>
        </p:nvSpPr>
        <p:spPr>
          <a:xfrm>
            <a:off x="3631824" y="3506489"/>
            <a:ext cx="842606" cy="728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b="1" dirty="0">
                <a:solidFill>
                  <a:schemeClr val="tx1"/>
                </a:solidFill>
              </a:rPr>
              <a:t>RNN</a:t>
            </a:r>
            <a:endParaRPr kumimoji="1" lang="zh-TW" altLang="en-US" sz="2400" b="1" dirty="0">
              <a:solidFill>
                <a:schemeClr val="tx1"/>
              </a:solidFill>
            </a:endParaRPr>
          </a:p>
        </p:txBody>
      </p:sp>
      <p:cxnSp>
        <p:nvCxnSpPr>
          <p:cNvPr id="10" name="直線箭頭接點 9">
            <a:extLst>
              <a:ext uri="{FF2B5EF4-FFF2-40B4-BE49-F238E27FC236}">
                <a16:creationId xmlns:a16="http://schemas.microsoft.com/office/drawing/2014/main" id="{71962B3F-9FA6-0220-1AF1-6586D948FF0E}"/>
              </a:ext>
            </a:extLst>
          </p:cNvPr>
          <p:cNvCxnSpPr>
            <a:cxnSpLocks/>
          </p:cNvCxnSpPr>
          <p:nvPr/>
        </p:nvCxnSpPr>
        <p:spPr>
          <a:xfrm flipV="1">
            <a:off x="2700457" y="4328157"/>
            <a:ext cx="0" cy="509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CB4E6377-CCC8-2632-4A20-88A949727A04}"/>
              </a:ext>
            </a:extLst>
          </p:cNvPr>
          <p:cNvCxnSpPr>
            <a:cxnSpLocks/>
          </p:cNvCxnSpPr>
          <p:nvPr/>
        </p:nvCxnSpPr>
        <p:spPr>
          <a:xfrm flipV="1">
            <a:off x="4054296" y="4328156"/>
            <a:ext cx="0" cy="509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F1FF3DF9-C6C8-FDCE-E3CE-61925F28344B}"/>
              </a:ext>
            </a:extLst>
          </p:cNvPr>
          <p:cNvCxnSpPr>
            <a:cxnSpLocks/>
          </p:cNvCxnSpPr>
          <p:nvPr/>
        </p:nvCxnSpPr>
        <p:spPr>
          <a:xfrm>
            <a:off x="1793993" y="3889892"/>
            <a:ext cx="454165"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1D44DBB5-ED82-02A3-9302-A42011057600}"/>
              </a:ext>
            </a:extLst>
          </p:cNvPr>
          <p:cNvCxnSpPr>
            <a:cxnSpLocks/>
          </p:cNvCxnSpPr>
          <p:nvPr/>
        </p:nvCxnSpPr>
        <p:spPr>
          <a:xfrm>
            <a:off x="3177659" y="3889892"/>
            <a:ext cx="454165"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箭頭接點 32">
            <a:extLst>
              <a:ext uri="{FF2B5EF4-FFF2-40B4-BE49-F238E27FC236}">
                <a16:creationId xmlns:a16="http://schemas.microsoft.com/office/drawing/2014/main" id="{257328A5-5F55-A752-538F-ABF645111174}"/>
              </a:ext>
            </a:extLst>
          </p:cNvPr>
          <p:cNvCxnSpPr>
            <a:cxnSpLocks/>
          </p:cNvCxnSpPr>
          <p:nvPr/>
        </p:nvCxnSpPr>
        <p:spPr>
          <a:xfrm flipV="1">
            <a:off x="4045452" y="2919283"/>
            <a:ext cx="0" cy="509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圓角矩形 33">
                <a:extLst>
                  <a:ext uri="{FF2B5EF4-FFF2-40B4-BE49-F238E27FC236}">
                    <a16:creationId xmlns:a16="http://schemas.microsoft.com/office/drawing/2014/main" id="{42772646-7307-A288-7C9B-A7DFA1BD87C6}"/>
                  </a:ext>
                </a:extLst>
              </p:cNvPr>
              <p:cNvSpPr/>
              <p:nvPr/>
            </p:nvSpPr>
            <p:spPr>
              <a:xfrm>
                <a:off x="3708568" y="2230821"/>
                <a:ext cx="673768" cy="57150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2000" b="1" i="1" smtClean="0">
                          <a:solidFill>
                            <a:schemeClr val="tx1"/>
                          </a:solidFill>
                          <a:latin typeface="Cambria Math" panose="02040503050406030204" pitchFamily="18" charset="0"/>
                        </a:rPr>
                        <m:t>𝒉</m:t>
                      </m:r>
                    </m:oMath>
                  </m:oMathPara>
                </a14:m>
                <a:endParaRPr kumimoji="1" lang="zh-TW" altLang="en-US" sz="2000" b="1" dirty="0">
                  <a:solidFill>
                    <a:schemeClr val="tx1"/>
                  </a:solidFill>
                </a:endParaRPr>
              </a:p>
            </p:txBody>
          </p:sp>
        </mc:Choice>
        <mc:Fallback xmlns="">
          <p:sp>
            <p:nvSpPr>
              <p:cNvPr id="34" name="圓角矩形 33">
                <a:extLst>
                  <a:ext uri="{FF2B5EF4-FFF2-40B4-BE49-F238E27FC236}">
                    <a16:creationId xmlns:a16="http://schemas.microsoft.com/office/drawing/2014/main" id="{42772646-7307-A288-7C9B-A7DFA1BD87C6}"/>
                  </a:ext>
                </a:extLst>
              </p:cNvPr>
              <p:cNvSpPr>
                <a:spLocks noRot="1" noChangeAspect="1" noMove="1" noResize="1" noEditPoints="1" noAdjustHandles="1" noChangeArrowheads="1" noChangeShapeType="1" noTextEdit="1"/>
              </p:cNvSpPr>
              <p:nvPr/>
            </p:nvSpPr>
            <p:spPr>
              <a:xfrm>
                <a:off x="3708568" y="2230821"/>
                <a:ext cx="673768" cy="571500"/>
              </a:xfrm>
              <a:prstGeom prst="roundRect">
                <a:avLst/>
              </a:prstGeom>
              <a:blipFill>
                <a:blip r:embed="rId2"/>
                <a:stretch>
                  <a:fillRect/>
                </a:stretch>
              </a:blipFill>
              <a:ln w="28575">
                <a:solidFill>
                  <a:srgbClr val="00B050"/>
                </a:solidFill>
              </a:ln>
            </p:spPr>
            <p:txBody>
              <a:bodyPr/>
              <a:lstStyle/>
              <a:p>
                <a:r>
                  <a:rPr lang="zh-TW" altLang="en-US">
                    <a:noFill/>
                  </a:rPr>
                  <a:t> </a:t>
                </a:r>
              </a:p>
            </p:txBody>
          </p:sp>
        </mc:Fallback>
      </mc:AlternateContent>
      <p:sp>
        <p:nvSpPr>
          <p:cNvPr id="36" name="矩形 35">
            <a:extLst>
              <a:ext uri="{FF2B5EF4-FFF2-40B4-BE49-F238E27FC236}">
                <a16:creationId xmlns:a16="http://schemas.microsoft.com/office/drawing/2014/main" id="{6C09E09E-1B5A-6B4B-0B4C-ABDBCCADEF4B}"/>
              </a:ext>
            </a:extLst>
          </p:cNvPr>
          <p:cNvSpPr/>
          <p:nvPr/>
        </p:nvSpPr>
        <p:spPr>
          <a:xfrm>
            <a:off x="5253926" y="2172343"/>
            <a:ext cx="1968284" cy="688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Classification Layer</a:t>
            </a:r>
            <a:endParaRPr kumimoji="1" lang="zh-TW" altLang="en-US" dirty="0">
              <a:solidFill>
                <a:schemeClr val="tx1"/>
              </a:solidFill>
            </a:endParaRPr>
          </a:p>
        </p:txBody>
      </p:sp>
      <p:cxnSp>
        <p:nvCxnSpPr>
          <p:cNvPr id="37" name="直線箭頭接點 36">
            <a:extLst>
              <a:ext uri="{FF2B5EF4-FFF2-40B4-BE49-F238E27FC236}">
                <a16:creationId xmlns:a16="http://schemas.microsoft.com/office/drawing/2014/main" id="{F504C4C2-7B73-596C-F469-CE40F29F2DF4}"/>
              </a:ext>
            </a:extLst>
          </p:cNvPr>
          <p:cNvCxnSpPr>
            <a:cxnSpLocks/>
          </p:cNvCxnSpPr>
          <p:nvPr/>
        </p:nvCxnSpPr>
        <p:spPr>
          <a:xfrm>
            <a:off x="4505426" y="2516571"/>
            <a:ext cx="63761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D522AE8D-1F2D-4249-2548-0DF2ADBD9008}"/>
              </a:ext>
            </a:extLst>
          </p:cNvPr>
          <p:cNvSpPr txBox="1"/>
          <p:nvPr/>
        </p:nvSpPr>
        <p:spPr>
          <a:xfrm>
            <a:off x="3061318" y="1741042"/>
            <a:ext cx="1968267" cy="369332"/>
          </a:xfrm>
          <a:prstGeom prst="rect">
            <a:avLst/>
          </a:prstGeom>
          <a:noFill/>
        </p:spPr>
        <p:txBody>
          <a:bodyPr wrap="square" rtlCol="0">
            <a:spAutoFit/>
          </a:bodyPr>
          <a:lstStyle/>
          <a:p>
            <a:pPr algn="ctr"/>
            <a:r>
              <a:rPr kumimoji="1" lang="en-US" altLang="zh-TW" dirty="0"/>
              <a:t>Hidden size: 100</a:t>
            </a:r>
            <a:endParaRPr kumimoji="1" lang="zh-TW" altLang="en-US" dirty="0"/>
          </a:p>
        </p:txBody>
      </p:sp>
      <mc:AlternateContent xmlns:mc="http://schemas.openxmlformats.org/markup-compatibility/2006" xmlns:a14="http://schemas.microsoft.com/office/drawing/2010/main">
        <mc:Choice Requires="a14">
          <p:sp>
            <p:nvSpPr>
              <p:cNvPr id="40" name="圓角矩形 39">
                <a:extLst>
                  <a:ext uri="{FF2B5EF4-FFF2-40B4-BE49-F238E27FC236}">
                    <a16:creationId xmlns:a16="http://schemas.microsoft.com/office/drawing/2014/main" id="{37B4C94E-E666-2B84-016F-D31C7068B918}"/>
                  </a:ext>
                </a:extLst>
              </p:cNvPr>
              <p:cNvSpPr/>
              <p:nvPr/>
            </p:nvSpPr>
            <p:spPr>
              <a:xfrm>
                <a:off x="5901184" y="3756656"/>
                <a:ext cx="673768" cy="57150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2000" b="1" i="1" smtClean="0">
                          <a:solidFill>
                            <a:schemeClr val="tx1"/>
                          </a:solidFill>
                          <a:latin typeface="Cambria Math" panose="02040503050406030204" pitchFamily="18" charset="0"/>
                        </a:rPr>
                        <m:t>𝒉</m:t>
                      </m:r>
                      <m:r>
                        <a:rPr kumimoji="1" lang="en-US" altLang="zh-TW" sz="2000" b="1" i="1" smtClean="0">
                          <a:solidFill>
                            <a:schemeClr val="tx1"/>
                          </a:solidFill>
                          <a:latin typeface="Cambria Math" panose="02040503050406030204" pitchFamily="18" charset="0"/>
                        </a:rPr>
                        <m:t>′</m:t>
                      </m:r>
                    </m:oMath>
                  </m:oMathPara>
                </a14:m>
                <a:endParaRPr kumimoji="1" lang="zh-TW" altLang="en-US" sz="2000" b="1" dirty="0">
                  <a:solidFill>
                    <a:schemeClr val="tx1"/>
                  </a:solidFill>
                </a:endParaRPr>
              </a:p>
            </p:txBody>
          </p:sp>
        </mc:Choice>
        <mc:Fallback xmlns="">
          <p:sp>
            <p:nvSpPr>
              <p:cNvPr id="40" name="圓角矩形 39">
                <a:extLst>
                  <a:ext uri="{FF2B5EF4-FFF2-40B4-BE49-F238E27FC236}">
                    <a16:creationId xmlns:a16="http://schemas.microsoft.com/office/drawing/2014/main" id="{37B4C94E-E666-2B84-016F-D31C7068B918}"/>
                  </a:ext>
                </a:extLst>
              </p:cNvPr>
              <p:cNvSpPr>
                <a:spLocks noRot="1" noChangeAspect="1" noMove="1" noResize="1" noEditPoints="1" noAdjustHandles="1" noChangeArrowheads="1" noChangeShapeType="1" noTextEdit="1"/>
              </p:cNvSpPr>
              <p:nvPr/>
            </p:nvSpPr>
            <p:spPr>
              <a:xfrm>
                <a:off x="5901184" y="3756656"/>
                <a:ext cx="673768" cy="571500"/>
              </a:xfrm>
              <a:prstGeom prst="roundRect">
                <a:avLst/>
              </a:prstGeom>
              <a:blipFill>
                <a:blip r:embed="rId3"/>
                <a:stretch>
                  <a:fillRect/>
                </a:stretch>
              </a:blipFill>
              <a:ln w="28575">
                <a:solidFill>
                  <a:srgbClr val="00B050"/>
                </a:solidFill>
              </a:ln>
            </p:spPr>
            <p:txBody>
              <a:bodyPr/>
              <a:lstStyle/>
              <a:p>
                <a:r>
                  <a:rPr lang="zh-TW" altLang="en-US">
                    <a:noFill/>
                  </a:rPr>
                  <a:t> </a:t>
                </a:r>
              </a:p>
            </p:txBody>
          </p:sp>
        </mc:Fallback>
      </mc:AlternateContent>
      <p:sp>
        <p:nvSpPr>
          <p:cNvPr id="41" name="文字方塊 40">
            <a:extLst>
              <a:ext uri="{FF2B5EF4-FFF2-40B4-BE49-F238E27FC236}">
                <a16:creationId xmlns:a16="http://schemas.microsoft.com/office/drawing/2014/main" id="{82598EF1-AAEA-BC2D-6367-51A87950FCBF}"/>
              </a:ext>
            </a:extLst>
          </p:cNvPr>
          <p:cNvSpPr txBox="1"/>
          <p:nvPr/>
        </p:nvSpPr>
        <p:spPr>
          <a:xfrm>
            <a:off x="4990466" y="3321823"/>
            <a:ext cx="2495204" cy="369332"/>
          </a:xfrm>
          <a:prstGeom prst="rect">
            <a:avLst/>
          </a:prstGeom>
          <a:noFill/>
        </p:spPr>
        <p:txBody>
          <a:bodyPr wrap="square" rtlCol="0">
            <a:spAutoFit/>
          </a:bodyPr>
          <a:lstStyle/>
          <a:p>
            <a:pPr algn="ctr"/>
            <a:r>
              <a:rPr kumimoji="1" lang="en-US" altLang="zh-TW" dirty="0"/>
              <a:t>Hidden size: </a:t>
            </a:r>
            <a:r>
              <a:rPr kumimoji="1" lang="en-US" altLang="zh-TW" dirty="0" err="1">
                <a:solidFill>
                  <a:srgbClr val="FF0000"/>
                </a:solidFill>
              </a:rPr>
              <a:t>Vocab_size</a:t>
            </a:r>
            <a:endParaRPr kumimoji="1" lang="zh-TW" altLang="en-US" dirty="0">
              <a:solidFill>
                <a:srgbClr val="FF0000"/>
              </a:solidFill>
            </a:endParaRPr>
          </a:p>
        </p:txBody>
      </p:sp>
      <p:cxnSp>
        <p:nvCxnSpPr>
          <p:cNvPr id="42" name="直線箭頭接點 41">
            <a:extLst>
              <a:ext uri="{FF2B5EF4-FFF2-40B4-BE49-F238E27FC236}">
                <a16:creationId xmlns:a16="http://schemas.microsoft.com/office/drawing/2014/main" id="{AD626588-EC2D-EEE2-4116-B55D7C483E57}"/>
              </a:ext>
            </a:extLst>
          </p:cNvPr>
          <p:cNvCxnSpPr>
            <a:cxnSpLocks/>
            <a:endCxn id="41" idx="0"/>
          </p:cNvCxnSpPr>
          <p:nvPr/>
        </p:nvCxnSpPr>
        <p:spPr>
          <a:xfrm>
            <a:off x="6238068" y="2943637"/>
            <a:ext cx="0" cy="3781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F2099F3C-F78E-6A2B-2947-F9C8737CFA85}"/>
              </a:ext>
            </a:extLst>
          </p:cNvPr>
          <p:cNvSpPr txBox="1"/>
          <p:nvPr/>
        </p:nvSpPr>
        <p:spPr>
          <a:xfrm>
            <a:off x="8343771" y="2016559"/>
            <a:ext cx="1246720" cy="3970318"/>
          </a:xfrm>
          <a:prstGeom prst="rect">
            <a:avLst/>
          </a:prstGeom>
          <a:noFill/>
        </p:spPr>
        <p:txBody>
          <a:bodyPr wrap="square" rtlCol="0">
            <a:spAutoFit/>
          </a:bodyPr>
          <a:lstStyle/>
          <a:p>
            <a:r>
              <a:rPr kumimoji="1" lang="en-US" altLang="zh-TW" dirty="0"/>
              <a:t>a</a:t>
            </a:r>
          </a:p>
          <a:p>
            <a:r>
              <a:rPr kumimoji="1" lang="en-US" altLang="zh-TW" dirty="0"/>
              <a:t>...</a:t>
            </a:r>
          </a:p>
          <a:p>
            <a:r>
              <a:rPr kumimoji="1" lang="en-US" altLang="zh-TW" dirty="0"/>
              <a:t>apple</a:t>
            </a:r>
          </a:p>
          <a:p>
            <a:r>
              <a:rPr kumimoji="1" lang="en-US" altLang="zh-TW" dirty="0"/>
              <a:t>...</a:t>
            </a:r>
          </a:p>
          <a:p>
            <a:r>
              <a:rPr kumimoji="1" lang="en-US" altLang="zh-TW" dirty="0"/>
              <a:t>b</a:t>
            </a:r>
          </a:p>
          <a:p>
            <a:r>
              <a:rPr kumimoji="1" lang="en-US" altLang="zh-TW" dirty="0"/>
              <a:t>...</a:t>
            </a:r>
          </a:p>
          <a:p>
            <a:r>
              <a:rPr kumimoji="1" lang="en-US" altLang="zh-TW" dirty="0"/>
              <a:t>banana</a:t>
            </a:r>
          </a:p>
          <a:p>
            <a:r>
              <a:rPr kumimoji="1" lang="en-US" altLang="zh-TW" dirty="0"/>
              <a:t>...</a:t>
            </a:r>
          </a:p>
          <a:p>
            <a:r>
              <a:rPr kumimoji="1" lang="en-US" altLang="zh-TW" dirty="0"/>
              <a:t>elephant</a:t>
            </a:r>
          </a:p>
          <a:p>
            <a:r>
              <a:rPr kumimoji="1" lang="en-US" altLang="zh-TW" dirty="0"/>
              <a:t>...</a:t>
            </a:r>
          </a:p>
          <a:p>
            <a:r>
              <a:rPr kumimoji="1" lang="en-US" altLang="zh-TW" dirty="0"/>
              <a:t>eraser</a:t>
            </a:r>
          </a:p>
          <a:p>
            <a:r>
              <a:rPr kumimoji="1" lang="en-US" altLang="zh-TW" dirty="0"/>
              <a:t>...</a:t>
            </a:r>
          </a:p>
          <a:p>
            <a:r>
              <a:rPr kumimoji="1" lang="en-US" altLang="zh-TW" dirty="0"/>
              <a:t>...</a:t>
            </a:r>
          </a:p>
          <a:p>
            <a:r>
              <a:rPr kumimoji="1" lang="en-US" altLang="zh-TW" dirty="0"/>
              <a:t>zoo</a:t>
            </a:r>
            <a:endParaRPr kumimoji="1" lang="zh-TW" altLang="en-US" dirty="0"/>
          </a:p>
        </p:txBody>
      </p:sp>
      <p:sp>
        <p:nvSpPr>
          <p:cNvPr id="46" name="文字方塊 45">
            <a:extLst>
              <a:ext uri="{FF2B5EF4-FFF2-40B4-BE49-F238E27FC236}">
                <a16:creationId xmlns:a16="http://schemas.microsoft.com/office/drawing/2014/main" id="{EB660368-A093-E449-96B6-37BABFD81213}"/>
              </a:ext>
            </a:extLst>
          </p:cNvPr>
          <p:cNvSpPr txBox="1"/>
          <p:nvPr/>
        </p:nvSpPr>
        <p:spPr>
          <a:xfrm>
            <a:off x="9441874" y="2016559"/>
            <a:ext cx="1246720" cy="3970318"/>
          </a:xfrm>
          <a:prstGeom prst="rect">
            <a:avLst/>
          </a:prstGeom>
          <a:noFill/>
        </p:spPr>
        <p:txBody>
          <a:bodyPr wrap="square" rtlCol="0">
            <a:spAutoFit/>
          </a:bodyPr>
          <a:lstStyle/>
          <a:p>
            <a:r>
              <a:rPr kumimoji="1" lang="en-US" altLang="zh-TW" dirty="0"/>
              <a:t>0.0001</a:t>
            </a:r>
          </a:p>
          <a:p>
            <a:r>
              <a:rPr kumimoji="1" lang="en-US" altLang="zh-TW" dirty="0"/>
              <a:t>...</a:t>
            </a:r>
          </a:p>
          <a:p>
            <a:r>
              <a:rPr kumimoji="1" lang="en-US" altLang="zh-TW" dirty="0">
                <a:solidFill>
                  <a:srgbClr val="FF0000"/>
                </a:solidFill>
              </a:rPr>
              <a:t>0.600</a:t>
            </a:r>
          </a:p>
          <a:p>
            <a:r>
              <a:rPr kumimoji="1" lang="en-US" altLang="zh-TW" dirty="0"/>
              <a:t>...</a:t>
            </a:r>
          </a:p>
          <a:p>
            <a:r>
              <a:rPr kumimoji="1" lang="en-US" altLang="zh-TW" dirty="0"/>
              <a:t>0.0001</a:t>
            </a:r>
          </a:p>
          <a:p>
            <a:r>
              <a:rPr kumimoji="1" lang="en-US" altLang="zh-TW" dirty="0"/>
              <a:t>...</a:t>
            </a:r>
          </a:p>
          <a:p>
            <a:r>
              <a:rPr kumimoji="1" lang="en-US" altLang="zh-TW" dirty="0"/>
              <a:t>0.0003</a:t>
            </a:r>
          </a:p>
          <a:p>
            <a:r>
              <a:rPr kumimoji="1" lang="en-US" altLang="zh-TW" dirty="0"/>
              <a:t>...</a:t>
            </a:r>
          </a:p>
          <a:p>
            <a:r>
              <a:rPr kumimoji="1" lang="en-US" altLang="zh-TW" dirty="0">
                <a:solidFill>
                  <a:srgbClr val="FF0000"/>
                </a:solidFill>
              </a:rPr>
              <a:t>0.300</a:t>
            </a:r>
          </a:p>
          <a:p>
            <a:r>
              <a:rPr kumimoji="1" lang="en-US" altLang="zh-TW" dirty="0"/>
              <a:t>...</a:t>
            </a:r>
          </a:p>
          <a:p>
            <a:r>
              <a:rPr kumimoji="1" lang="en-US" altLang="zh-TW" dirty="0">
                <a:solidFill>
                  <a:srgbClr val="FF0000"/>
                </a:solidFill>
              </a:rPr>
              <a:t>0.05</a:t>
            </a:r>
          </a:p>
          <a:p>
            <a:r>
              <a:rPr kumimoji="1" lang="en-US" altLang="zh-TW" dirty="0"/>
              <a:t>...</a:t>
            </a:r>
          </a:p>
          <a:p>
            <a:r>
              <a:rPr kumimoji="1" lang="en-US" altLang="zh-TW" dirty="0"/>
              <a:t>...</a:t>
            </a:r>
          </a:p>
          <a:p>
            <a:r>
              <a:rPr kumimoji="1" lang="en-US" altLang="zh-TW" dirty="0"/>
              <a:t>0.0001</a:t>
            </a:r>
            <a:endParaRPr kumimoji="1" lang="zh-TW" altLang="en-US" dirty="0"/>
          </a:p>
        </p:txBody>
      </p:sp>
      <p:cxnSp>
        <p:nvCxnSpPr>
          <p:cNvPr id="49" name="直線接點 48">
            <a:extLst>
              <a:ext uri="{FF2B5EF4-FFF2-40B4-BE49-F238E27FC236}">
                <a16:creationId xmlns:a16="http://schemas.microsoft.com/office/drawing/2014/main" id="{66956FDE-BE9A-324F-F66F-A8C197B137C2}"/>
              </a:ext>
            </a:extLst>
          </p:cNvPr>
          <p:cNvCxnSpPr/>
          <p:nvPr/>
        </p:nvCxnSpPr>
        <p:spPr>
          <a:xfrm flipV="1">
            <a:off x="7485670" y="2172343"/>
            <a:ext cx="728432" cy="1826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E9E6F8AF-77C6-BAD2-7887-E81A757F7645}"/>
              </a:ext>
            </a:extLst>
          </p:cNvPr>
          <p:cNvCxnSpPr>
            <a:cxnSpLocks/>
          </p:cNvCxnSpPr>
          <p:nvPr/>
        </p:nvCxnSpPr>
        <p:spPr>
          <a:xfrm flipH="1" flipV="1">
            <a:off x="7485670" y="4095855"/>
            <a:ext cx="728432" cy="1826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EEE00C0D-5F7E-C3ED-CA9C-8112CF99132E}"/>
              </a:ext>
            </a:extLst>
          </p:cNvPr>
          <p:cNvCxnSpPr/>
          <p:nvPr/>
        </p:nvCxnSpPr>
        <p:spPr>
          <a:xfrm>
            <a:off x="6757261" y="4042406"/>
            <a:ext cx="630978"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 name="右大括弧 52">
            <a:extLst>
              <a:ext uri="{FF2B5EF4-FFF2-40B4-BE49-F238E27FC236}">
                <a16:creationId xmlns:a16="http://schemas.microsoft.com/office/drawing/2014/main" id="{E09434B5-6FEC-D973-FCC9-0E540FD23417}"/>
              </a:ext>
            </a:extLst>
          </p:cNvPr>
          <p:cNvSpPr/>
          <p:nvPr/>
        </p:nvSpPr>
        <p:spPr>
          <a:xfrm>
            <a:off x="10414673" y="2110374"/>
            <a:ext cx="373278" cy="37826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54" name="文字方塊 53">
            <a:extLst>
              <a:ext uri="{FF2B5EF4-FFF2-40B4-BE49-F238E27FC236}">
                <a16:creationId xmlns:a16="http://schemas.microsoft.com/office/drawing/2014/main" id="{2D8C42DF-7E9A-C921-36DB-8E5134655A89}"/>
              </a:ext>
            </a:extLst>
          </p:cNvPr>
          <p:cNvSpPr txBox="1"/>
          <p:nvPr/>
        </p:nvSpPr>
        <p:spPr>
          <a:xfrm>
            <a:off x="10772439" y="3675395"/>
            <a:ext cx="839694" cy="646331"/>
          </a:xfrm>
          <a:prstGeom prst="rect">
            <a:avLst/>
          </a:prstGeom>
          <a:noFill/>
        </p:spPr>
        <p:txBody>
          <a:bodyPr wrap="square" rtlCol="0">
            <a:spAutoFit/>
          </a:bodyPr>
          <a:lstStyle/>
          <a:p>
            <a:pPr algn="ctr"/>
            <a:r>
              <a:rPr kumimoji="1" lang="en-US" altLang="zh-TW" dirty="0">
                <a:solidFill>
                  <a:srgbClr val="FF0000"/>
                </a:solidFill>
              </a:rPr>
              <a:t>Vocab</a:t>
            </a:r>
          </a:p>
          <a:p>
            <a:pPr algn="ctr"/>
            <a:r>
              <a:rPr kumimoji="1" lang="en-US" altLang="zh-TW" dirty="0">
                <a:solidFill>
                  <a:srgbClr val="FF0000"/>
                </a:solidFill>
              </a:rPr>
              <a:t>size</a:t>
            </a:r>
            <a:endParaRPr kumimoji="1" lang="zh-TW" altLang="en-US" dirty="0">
              <a:solidFill>
                <a:srgbClr val="FF0000"/>
              </a:solidFill>
            </a:endParaRPr>
          </a:p>
        </p:txBody>
      </p:sp>
      <p:sp>
        <p:nvSpPr>
          <p:cNvPr id="55" name="文字方塊 54">
            <a:extLst>
              <a:ext uri="{FF2B5EF4-FFF2-40B4-BE49-F238E27FC236}">
                <a16:creationId xmlns:a16="http://schemas.microsoft.com/office/drawing/2014/main" id="{A151BD34-8F4C-0447-E9B3-FEF499EC3283}"/>
              </a:ext>
            </a:extLst>
          </p:cNvPr>
          <p:cNvSpPr txBox="1"/>
          <p:nvPr/>
        </p:nvSpPr>
        <p:spPr>
          <a:xfrm>
            <a:off x="8329940" y="1629872"/>
            <a:ext cx="839694" cy="369332"/>
          </a:xfrm>
          <a:prstGeom prst="rect">
            <a:avLst/>
          </a:prstGeom>
          <a:noFill/>
        </p:spPr>
        <p:txBody>
          <a:bodyPr wrap="square" rtlCol="0">
            <a:spAutoFit/>
          </a:bodyPr>
          <a:lstStyle/>
          <a:p>
            <a:pPr algn="ctr"/>
            <a:r>
              <a:rPr kumimoji="1" lang="en-US" altLang="zh-TW" dirty="0">
                <a:solidFill>
                  <a:srgbClr val="0070C0"/>
                </a:solidFill>
              </a:rPr>
              <a:t>Vocab</a:t>
            </a:r>
          </a:p>
        </p:txBody>
      </p:sp>
      <p:sp>
        <p:nvSpPr>
          <p:cNvPr id="56" name="文字方塊 55">
            <a:extLst>
              <a:ext uri="{FF2B5EF4-FFF2-40B4-BE49-F238E27FC236}">
                <a16:creationId xmlns:a16="http://schemas.microsoft.com/office/drawing/2014/main" id="{5EEBE339-6BDB-4693-61B8-51C7547502C9}"/>
              </a:ext>
            </a:extLst>
          </p:cNvPr>
          <p:cNvSpPr txBox="1"/>
          <p:nvPr/>
        </p:nvSpPr>
        <p:spPr>
          <a:xfrm>
            <a:off x="9427010" y="1629872"/>
            <a:ext cx="839694" cy="369332"/>
          </a:xfrm>
          <a:prstGeom prst="rect">
            <a:avLst/>
          </a:prstGeom>
          <a:noFill/>
        </p:spPr>
        <p:txBody>
          <a:bodyPr wrap="square" rtlCol="0">
            <a:spAutoFit/>
          </a:bodyPr>
          <a:lstStyle/>
          <a:p>
            <a:pPr algn="ctr"/>
            <a:r>
              <a:rPr kumimoji="1" lang="en-US" altLang="zh-TW" dirty="0">
                <a:solidFill>
                  <a:srgbClr val="0070C0"/>
                </a:solidFill>
              </a:rPr>
              <a:t>Prob</a:t>
            </a:r>
          </a:p>
        </p:txBody>
      </p:sp>
    </p:spTree>
    <p:extLst>
      <p:ext uri="{BB962C8B-B14F-4D97-AF65-F5344CB8AC3E}">
        <p14:creationId xmlns:p14="http://schemas.microsoft.com/office/powerpoint/2010/main" val="3144995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p:txBody>
          <a:bodyPr/>
          <a:lstStyle/>
          <a:p>
            <a:r>
              <a:rPr kumimoji="1" lang="en-US" altLang="zh-TW" dirty="0">
                <a:cs typeface="Calibri" panose="020F0502020204030204" pitchFamily="34" charset="0"/>
              </a:rPr>
              <a:t>Positional Encoding </a:t>
            </a:r>
            <a:endParaRPr kumimoji="1" lang="zh-TW" altLang="en-US" dirty="0">
              <a:cs typeface="Calibri" panose="020F0502020204030204" pitchFamily="34" charset="0"/>
            </a:endParaRPr>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40</a:t>
            </a:fld>
            <a:endParaRPr lang="en-US"/>
          </a:p>
        </p:txBody>
      </p:sp>
      <p:sp>
        <p:nvSpPr>
          <p:cNvPr id="3" name="內容版面配置區 2">
            <a:extLst>
              <a:ext uri="{FF2B5EF4-FFF2-40B4-BE49-F238E27FC236}">
                <a16:creationId xmlns:a16="http://schemas.microsoft.com/office/drawing/2014/main" id="{BDF78245-9BF7-042E-A528-8DF142F96F27}"/>
              </a:ext>
            </a:extLst>
          </p:cNvPr>
          <p:cNvSpPr>
            <a:spLocks noGrp="1"/>
          </p:cNvSpPr>
          <p:nvPr>
            <p:ph idx="1"/>
          </p:nvPr>
        </p:nvSpPr>
        <p:spPr>
          <a:xfrm>
            <a:off x="1097279" y="1845734"/>
            <a:ext cx="4154381" cy="4023360"/>
          </a:xfrm>
        </p:spPr>
        <p:txBody>
          <a:bodyPr/>
          <a:lstStyle/>
          <a:p>
            <a:pPr>
              <a:buFont typeface="Wingdings" pitchFamily="2" charset="2"/>
              <a:buChar char="n"/>
            </a:pPr>
            <a:r>
              <a:rPr kumimoji="1" lang="en-US" altLang="zh-TW" dirty="0">
                <a:solidFill>
                  <a:schemeClr val="tx1"/>
                </a:solidFill>
                <a:latin typeface="Calibri" panose="020F0502020204030204" pitchFamily="34" charset="0"/>
                <a:cs typeface="Calibri" panose="020F0502020204030204" pitchFamily="34" charset="0"/>
              </a:rPr>
              <a:t> Where is the Positional Encoding inside the transformer? </a:t>
            </a:r>
          </a:p>
          <a:p>
            <a:pPr>
              <a:buFont typeface="Wingdings" pitchFamily="2" charset="2"/>
              <a:buChar char="n"/>
            </a:pPr>
            <a:r>
              <a:rPr kumimoji="1" lang="en-US" altLang="zh-TW" dirty="0">
                <a:solidFill>
                  <a:schemeClr val="tx1"/>
                </a:solidFill>
                <a:latin typeface="Calibri" panose="020F0502020204030204" pitchFamily="34" charset="0"/>
                <a:cs typeface="Calibri" panose="020F0502020204030204" pitchFamily="34" charset="0"/>
              </a:rPr>
              <a:t> In brief, it is a way to tell the model the position of each token in a sequence. </a:t>
            </a:r>
          </a:p>
          <a:p>
            <a:pPr marL="0" indent="0">
              <a:buNone/>
            </a:pPr>
            <a:endParaRPr kumimoji="1" lang="en-US" altLang="zh-TW" dirty="0">
              <a:solidFill>
                <a:schemeClr val="tx1"/>
              </a:solidFill>
              <a:latin typeface="Calibri" panose="020F0502020204030204" pitchFamily="34" charset="0"/>
              <a:cs typeface="Calibri" panose="020F0502020204030204" pitchFamily="34" charset="0"/>
            </a:endParaRPr>
          </a:p>
        </p:txBody>
      </p:sp>
      <p:pic>
        <p:nvPicPr>
          <p:cNvPr id="7" name="Picture 2" descr="Original transformer model architecture.">
            <a:extLst>
              <a:ext uri="{FF2B5EF4-FFF2-40B4-BE49-F238E27FC236}">
                <a16:creationId xmlns:a16="http://schemas.microsoft.com/office/drawing/2014/main" id="{862B9E76-7A4E-D6F4-99D2-DD7732E4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690" y="46297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860EEA5C-A416-DD2C-FAA1-7883416D83F1}"/>
              </a:ext>
            </a:extLst>
          </p:cNvPr>
          <p:cNvSpPr txBox="1"/>
          <p:nvPr/>
        </p:nvSpPr>
        <p:spPr>
          <a:xfrm>
            <a:off x="8963052" y="2063400"/>
            <a:ext cx="3228948" cy="553998"/>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980B8931-0624-25DC-384E-3E2A5385AC08}"/>
              </a:ext>
            </a:extLst>
          </p:cNvPr>
          <p:cNvSpPr/>
          <p:nvPr/>
        </p:nvSpPr>
        <p:spPr>
          <a:xfrm flipV="1">
            <a:off x="5119257" y="4601125"/>
            <a:ext cx="4314044" cy="51951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21847561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D967D5-7D80-994F-6A47-90B01BE66348}"/>
              </a:ext>
            </a:extLst>
          </p:cNvPr>
          <p:cNvSpPr>
            <a:spLocks noGrp="1"/>
          </p:cNvSpPr>
          <p:nvPr>
            <p:ph type="title"/>
          </p:nvPr>
        </p:nvSpPr>
        <p:spPr/>
        <p:txBody>
          <a:bodyPr/>
          <a:lstStyle/>
          <a:p>
            <a:r>
              <a:rPr kumimoji="1" lang="en-US" altLang="zh-TW" dirty="0"/>
              <a:t>Positional </a:t>
            </a:r>
            <a:r>
              <a:rPr kumimoji="1" lang="en-US" altLang="zh-TW" dirty="0">
                <a:cs typeface="Calibri" panose="020F0502020204030204" pitchFamily="34" charset="0"/>
              </a:rPr>
              <a:t>Encoding</a:t>
            </a:r>
            <a:r>
              <a:rPr kumimoji="1" lang="zh-TW" altLang="en-US" dirty="0">
                <a:cs typeface="Calibri" panose="020F0502020204030204" pitchFamily="34" charset="0"/>
              </a:rPr>
              <a:t> </a:t>
            </a:r>
            <a:r>
              <a:rPr kumimoji="1" lang="en-US" altLang="zh-TW" dirty="0">
                <a:cs typeface="Calibri" panose="020F0502020204030204" pitchFamily="34" charset="0"/>
              </a:rPr>
              <a:t>Equations</a:t>
            </a:r>
            <a:endParaRPr kumimoji="1" lang="zh-TW" altLang="en-US" dirty="0"/>
          </a:p>
        </p:txBody>
      </p:sp>
      <p:sp>
        <p:nvSpPr>
          <p:cNvPr id="4" name="投影片編號版面配置區 3">
            <a:extLst>
              <a:ext uri="{FF2B5EF4-FFF2-40B4-BE49-F238E27FC236}">
                <a16:creationId xmlns:a16="http://schemas.microsoft.com/office/drawing/2014/main" id="{C2957192-476E-F18C-A6CD-DB3BE3091DCA}"/>
              </a:ext>
            </a:extLst>
          </p:cNvPr>
          <p:cNvSpPr>
            <a:spLocks noGrp="1"/>
          </p:cNvSpPr>
          <p:nvPr>
            <p:ph type="sldNum" sz="quarter" idx="12"/>
          </p:nvPr>
        </p:nvSpPr>
        <p:spPr/>
        <p:txBody>
          <a:bodyPr/>
          <a:lstStyle/>
          <a:p>
            <a:fld id="{6113E31D-E2AB-40D1-8B51-AFA5AFEF393A}" type="slidenum">
              <a:rPr lang="en-US" smtClean="0"/>
              <a:pPr/>
              <a:t>41</a:t>
            </a:fld>
            <a:endParaRPr lang="en-US" dirty="0"/>
          </a:p>
        </p:txBody>
      </p:sp>
      <p:sp>
        <p:nvSpPr>
          <p:cNvPr id="7" name="文字方塊 6">
            <a:extLst>
              <a:ext uri="{FF2B5EF4-FFF2-40B4-BE49-F238E27FC236}">
                <a16:creationId xmlns:a16="http://schemas.microsoft.com/office/drawing/2014/main" id="{8C87C506-C2E4-D3D6-BA0E-DB41C309DC45}"/>
              </a:ext>
            </a:extLst>
          </p:cNvPr>
          <p:cNvSpPr txBox="1"/>
          <p:nvPr/>
        </p:nvSpPr>
        <p:spPr>
          <a:xfrm>
            <a:off x="2703367" y="6379403"/>
            <a:ext cx="6785264" cy="307777"/>
          </a:xfrm>
          <a:prstGeom prst="rect">
            <a:avLst/>
          </a:prstGeom>
          <a:noFill/>
        </p:spPr>
        <p:txBody>
          <a:bodyPr wrap="square" rtlCol="0">
            <a:spAutoFit/>
          </a:bodyPr>
          <a:lstStyle/>
          <a:p>
            <a:r>
              <a:rPr kumimoji="1" lang="en-US" altLang="zh-TW" sz="1400" dirty="0"/>
              <a:t>Figure source: https://</a:t>
            </a:r>
            <a:r>
              <a:rPr kumimoji="1" lang="en-US" altLang="zh-TW" sz="1400" dirty="0" err="1"/>
              <a:t>nlp.seas.harvard.edu</a:t>
            </a:r>
            <a:r>
              <a:rPr kumimoji="1" lang="en-US" altLang="zh-TW" sz="1400" dirty="0"/>
              <a:t>/annotated-transformer/#positional-encoding</a:t>
            </a:r>
            <a:endParaRPr kumimoji="1" lang="zh-TW" altLang="en-US" sz="1400" dirty="0"/>
          </a:p>
        </p:txBody>
      </p:sp>
      <p:sp>
        <p:nvSpPr>
          <p:cNvPr id="8" name="文字方塊 7">
            <a:extLst>
              <a:ext uri="{FF2B5EF4-FFF2-40B4-BE49-F238E27FC236}">
                <a16:creationId xmlns:a16="http://schemas.microsoft.com/office/drawing/2014/main" id="{74E3DBAF-360E-36AD-FDC8-9459181D1B50}"/>
              </a:ext>
            </a:extLst>
          </p:cNvPr>
          <p:cNvSpPr txBox="1"/>
          <p:nvPr/>
        </p:nvSpPr>
        <p:spPr>
          <a:xfrm>
            <a:off x="653142" y="1756063"/>
            <a:ext cx="9155876" cy="1889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TW" altLang="en-US" sz="2000" dirty="0">
                <a:ea typeface="Microsoft JhengHei" panose="020B0604030504040204" pitchFamily="34" charset="-120"/>
              </a:rPr>
              <a:t>創造出</a:t>
            </a:r>
            <a:r>
              <a:rPr kumimoji="1" lang="zh-TW" altLang="en-US" sz="2000" dirty="0">
                <a:solidFill>
                  <a:srgbClr val="FF0000"/>
                </a:solidFill>
                <a:ea typeface="Microsoft JhengHei" panose="020B0604030504040204" pitchFamily="34" charset="-120"/>
              </a:rPr>
              <a:t>相對位置</a:t>
            </a:r>
            <a:r>
              <a:rPr kumimoji="1" lang="zh-TW" altLang="en-US" sz="2000" dirty="0">
                <a:ea typeface="Microsoft JhengHei" panose="020B0604030504040204" pitchFamily="34" charset="-120"/>
              </a:rPr>
              <a:t>的 </a:t>
            </a:r>
            <a:r>
              <a:rPr kumimoji="1" lang="en-US" altLang="zh-TW" sz="2000" dirty="0">
                <a:ea typeface="Microsoft JhengHei" panose="020B0604030504040204" pitchFamily="34" charset="-120"/>
              </a:rPr>
              <a:t>embeddings</a:t>
            </a:r>
          </a:p>
          <a:p>
            <a:pPr marL="285750" indent="-285750">
              <a:lnSpc>
                <a:spcPct val="150000"/>
              </a:lnSpc>
              <a:buFont typeface="Arial" panose="020B0604020202020204" pitchFamily="34" charset="0"/>
              <a:buChar char="•"/>
            </a:pPr>
            <a:r>
              <a:rPr kumimoji="1" lang="zh-TW" altLang="en-US" sz="2000" dirty="0">
                <a:ea typeface="Microsoft JhengHei" panose="020B0604030504040204" pitchFamily="34" charset="-120"/>
              </a:rPr>
              <a:t>核心精神：利用三角函數的週期性來建構序列資訊</a:t>
            </a:r>
            <a:endParaRPr kumimoji="1" lang="en-US" altLang="zh-TW" sz="2000" dirty="0">
              <a:ea typeface="Microsoft JhengHei" panose="020B0604030504040204" pitchFamily="34" charset="-120"/>
            </a:endParaRPr>
          </a:p>
          <a:p>
            <a:pPr marL="742950" lvl="1" indent="-285750">
              <a:lnSpc>
                <a:spcPct val="150000"/>
              </a:lnSpc>
              <a:buFont typeface="Arial" panose="020B0604020202020204" pitchFamily="34" charset="0"/>
              <a:buChar char="•"/>
            </a:pPr>
            <a:r>
              <a:rPr kumimoji="1" lang="zh-TW" altLang="en-US" sz="2000" dirty="0">
                <a:solidFill>
                  <a:srgbClr val="0070C0"/>
                </a:solidFill>
                <a:ea typeface="Microsoft JhengHei" panose="020B0604030504040204" pitchFamily="34" charset="-120"/>
              </a:rPr>
              <a:t>偶數</a:t>
            </a:r>
            <a:r>
              <a:rPr kumimoji="1" lang="zh-TW" altLang="en-US" sz="2000" dirty="0">
                <a:ea typeface="Microsoft JhengHei" panose="020B0604030504040204" pitchFamily="34" charset="-120"/>
              </a:rPr>
              <a:t>的 </a:t>
            </a:r>
            <a:r>
              <a:rPr kumimoji="1" lang="en-US" altLang="zh-TW" sz="2000" dirty="0">
                <a:ea typeface="Microsoft JhengHei" panose="020B0604030504040204" pitchFamily="34" charset="-120"/>
              </a:rPr>
              <a:t>embedding </a:t>
            </a:r>
            <a:r>
              <a:rPr kumimoji="1" lang="zh-TW" altLang="en-US" sz="2000" dirty="0">
                <a:ea typeface="Microsoft JhengHei" panose="020B0604030504040204" pitchFamily="34" charset="-120"/>
              </a:rPr>
              <a:t>單元</a:t>
            </a:r>
            <a:r>
              <a:rPr kumimoji="1" lang="en-US" altLang="zh-TW" sz="2000" dirty="0">
                <a:ea typeface="Microsoft JhengHei" panose="020B0604030504040204" pitchFamily="34" charset="-120"/>
              </a:rPr>
              <a:t> (</a:t>
            </a:r>
            <a:r>
              <a:rPr kumimoji="1" lang="en-US" altLang="zh-TW" sz="2000" dirty="0">
                <a:solidFill>
                  <a:srgbClr val="0070C0"/>
                </a:solidFill>
                <a:ea typeface="Microsoft JhengHei" panose="020B0604030504040204" pitchFamily="34" charset="-120"/>
              </a:rPr>
              <a:t>2i</a:t>
            </a:r>
            <a:r>
              <a:rPr kumimoji="1" lang="en-US" altLang="zh-TW" sz="2000" dirty="0">
                <a:ea typeface="Microsoft JhengHei" panose="020B0604030504040204" pitchFamily="34" charset="-120"/>
              </a:rPr>
              <a:t> , </a:t>
            </a:r>
            <a:r>
              <a:rPr kumimoji="1" lang="en-US" altLang="zh-TW" sz="2000" dirty="0" err="1">
                <a:ea typeface="Microsoft JhengHei" panose="020B0604030504040204" pitchFamily="34" charset="-120"/>
              </a:rPr>
              <a:t>i</a:t>
            </a:r>
            <a:r>
              <a:rPr kumimoji="1" lang="en-US" altLang="zh-TW" sz="2000" dirty="0">
                <a:ea typeface="Microsoft JhengHei" panose="020B0604030504040204" pitchFamily="34" charset="-120"/>
              </a:rPr>
              <a:t> = 0, 1, …, </a:t>
            </a:r>
            <a:r>
              <a:rPr kumimoji="1" lang="en-US" altLang="zh-TW" sz="2000" dirty="0" err="1"/>
              <a:t>d</a:t>
            </a:r>
            <a:r>
              <a:rPr kumimoji="1" lang="en-US" altLang="zh-TW" sz="2000" baseline="-25000" dirty="0" err="1"/>
              <a:t>model</a:t>
            </a:r>
            <a:r>
              <a:rPr kumimoji="1" lang="en-US" altLang="zh-TW" sz="2000" dirty="0">
                <a:ea typeface="Microsoft JhengHei" panose="020B0604030504040204" pitchFamily="34" charset="-120"/>
              </a:rPr>
              <a:t>)</a:t>
            </a:r>
            <a:r>
              <a:rPr kumimoji="1" lang="zh-TW" altLang="en-US" sz="2000" dirty="0">
                <a:ea typeface="Microsoft JhengHei" panose="020B0604030504040204" pitchFamily="34" charset="-120"/>
              </a:rPr>
              <a:t>：</a:t>
            </a:r>
            <a:r>
              <a:rPr kumimoji="1" lang="en-US" altLang="zh-TW" sz="2000" dirty="0">
                <a:ea typeface="Microsoft JhengHei" panose="020B0604030504040204" pitchFamily="34" charset="-120"/>
              </a:rPr>
              <a:t>Sin </a:t>
            </a:r>
            <a:r>
              <a:rPr kumimoji="1" lang="zh-TW" altLang="en-US" sz="2000" dirty="0">
                <a:ea typeface="Microsoft JhengHei" panose="020B0604030504040204" pitchFamily="34" charset="-120"/>
              </a:rPr>
              <a:t>函數</a:t>
            </a:r>
            <a:endParaRPr kumimoji="1" lang="en-US" altLang="zh-TW" sz="2000" dirty="0">
              <a:ea typeface="Microsoft JhengHei" panose="020B0604030504040204" pitchFamily="34" charset="-120"/>
            </a:endParaRPr>
          </a:p>
          <a:p>
            <a:pPr marL="742950" lvl="1" indent="-285750">
              <a:lnSpc>
                <a:spcPct val="150000"/>
              </a:lnSpc>
              <a:buFont typeface="Arial" panose="020B0604020202020204" pitchFamily="34" charset="0"/>
              <a:buChar char="•"/>
            </a:pPr>
            <a:r>
              <a:rPr kumimoji="1" lang="zh-TW" altLang="en-US" sz="2000" dirty="0">
                <a:solidFill>
                  <a:schemeClr val="accent6"/>
                </a:solidFill>
                <a:ea typeface="Microsoft JhengHei" panose="020B0604030504040204" pitchFamily="34" charset="-120"/>
              </a:rPr>
              <a:t>奇數</a:t>
            </a:r>
            <a:r>
              <a:rPr kumimoji="1" lang="zh-TW" altLang="en-US" sz="2000" dirty="0">
                <a:ea typeface="Microsoft JhengHei" panose="020B0604030504040204" pitchFamily="34" charset="-120"/>
              </a:rPr>
              <a:t>的 </a:t>
            </a:r>
            <a:r>
              <a:rPr kumimoji="1" lang="en-US" altLang="zh-TW" sz="2000" dirty="0">
                <a:ea typeface="Microsoft JhengHei" panose="020B0604030504040204" pitchFamily="34" charset="-120"/>
              </a:rPr>
              <a:t>embedding </a:t>
            </a:r>
            <a:r>
              <a:rPr kumimoji="1" lang="zh-TW" altLang="en-US" sz="2000" dirty="0">
                <a:ea typeface="Microsoft JhengHei" panose="020B0604030504040204" pitchFamily="34" charset="-120"/>
              </a:rPr>
              <a:t>單元</a:t>
            </a:r>
            <a:r>
              <a:rPr kumimoji="1" lang="en-US" altLang="zh-TW" sz="2000" dirty="0">
                <a:ea typeface="Microsoft JhengHei" panose="020B0604030504040204" pitchFamily="34" charset="-120"/>
              </a:rPr>
              <a:t> (</a:t>
            </a:r>
            <a:r>
              <a:rPr kumimoji="1" lang="en-US" altLang="zh-TW" sz="2000" dirty="0">
                <a:solidFill>
                  <a:schemeClr val="accent6"/>
                </a:solidFill>
                <a:ea typeface="Microsoft JhengHei" panose="020B0604030504040204" pitchFamily="34" charset="-120"/>
              </a:rPr>
              <a:t>2i+1</a:t>
            </a:r>
            <a:r>
              <a:rPr kumimoji="1" lang="en-US" altLang="zh-TW" sz="2000" dirty="0">
                <a:ea typeface="Microsoft JhengHei" panose="020B0604030504040204" pitchFamily="34" charset="-120"/>
              </a:rPr>
              <a:t>, </a:t>
            </a:r>
            <a:r>
              <a:rPr kumimoji="1" lang="en-US" altLang="zh-TW" sz="2000" dirty="0" err="1">
                <a:ea typeface="Microsoft JhengHei" panose="020B0604030504040204" pitchFamily="34" charset="-120"/>
              </a:rPr>
              <a:t>i</a:t>
            </a:r>
            <a:r>
              <a:rPr kumimoji="1" lang="en-US" altLang="zh-TW" sz="2000" dirty="0">
                <a:ea typeface="Microsoft JhengHei" panose="020B0604030504040204" pitchFamily="34" charset="-120"/>
              </a:rPr>
              <a:t> = 0, 1, …, </a:t>
            </a:r>
            <a:r>
              <a:rPr kumimoji="1" lang="en-US" altLang="zh-TW" sz="2000" dirty="0" err="1"/>
              <a:t>d</a:t>
            </a:r>
            <a:r>
              <a:rPr kumimoji="1" lang="en-US" altLang="zh-TW" sz="2000" baseline="-25000" dirty="0" err="1"/>
              <a:t>model</a:t>
            </a:r>
            <a:r>
              <a:rPr kumimoji="1" lang="en-US" altLang="zh-TW" sz="2000" dirty="0">
                <a:ea typeface="Microsoft JhengHei" panose="020B0604030504040204" pitchFamily="34" charset="-120"/>
              </a:rPr>
              <a:t>)</a:t>
            </a:r>
            <a:r>
              <a:rPr kumimoji="1" lang="zh-TW" altLang="en-US" sz="2000" dirty="0">
                <a:ea typeface="Microsoft JhengHei" panose="020B0604030504040204" pitchFamily="34" charset="-120"/>
              </a:rPr>
              <a:t>： </a:t>
            </a:r>
            <a:r>
              <a:rPr kumimoji="1" lang="en-US" altLang="zh-TW" sz="2000" dirty="0">
                <a:ea typeface="Microsoft JhengHei" panose="020B0604030504040204" pitchFamily="34" charset="-120"/>
              </a:rPr>
              <a:t>Cosine </a:t>
            </a:r>
            <a:r>
              <a:rPr kumimoji="1" lang="zh-TW" altLang="en-US" sz="2000" dirty="0">
                <a:ea typeface="Microsoft JhengHei" panose="020B0604030504040204" pitchFamily="34" charset="-120"/>
              </a:rPr>
              <a:t>函數</a:t>
            </a:r>
          </a:p>
        </p:txBody>
      </p:sp>
      <p:pic>
        <p:nvPicPr>
          <p:cNvPr id="3" name="圖片 2">
            <a:extLst>
              <a:ext uri="{FF2B5EF4-FFF2-40B4-BE49-F238E27FC236}">
                <a16:creationId xmlns:a16="http://schemas.microsoft.com/office/drawing/2014/main" id="{2EB5A69B-2C19-BD24-9448-291950201033}"/>
              </a:ext>
            </a:extLst>
          </p:cNvPr>
          <p:cNvPicPr>
            <a:picLocks noChangeAspect="1"/>
          </p:cNvPicPr>
          <p:nvPr/>
        </p:nvPicPr>
        <p:blipFill>
          <a:blip r:embed="rId2"/>
          <a:stretch>
            <a:fillRect/>
          </a:stretch>
        </p:blipFill>
        <p:spPr>
          <a:xfrm>
            <a:off x="1311012" y="4052850"/>
            <a:ext cx="4658591" cy="890444"/>
          </a:xfrm>
          <a:prstGeom prst="rect">
            <a:avLst/>
          </a:prstGeom>
        </p:spPr>
      </p:pic>
      <p:sp>
        <p:nvSpPr>
          <p:cNvPr id="5" name="文字方塊 4">
            <a:extLst>
              <a:ext uri="{FF2B5EF4-FFF2-40B4-BE49-F238E27FC236}">
                <a16:creationId xmlns:a16="http://schemas.microsoft.com/office/drawing/2014/main" id="{1E6F196F-C8B3-4018-5426-0BC154649F04}"/>
              </a:ext>
            </a:extLst>
          </p:cNvPr>
          <p:cNvSpPr txBox="1"/>
          <p:nvPr/>
        </p:nvSpPr>
        <p:spPr>
          <a:xfrm>
            <a:off x="2419400" y="5111714"/>
            <a:ext cx="3550203" cy="497444"/>
          </a:xfrm>
          <a:prstGeom prst="rect">
            <a:avLst/>
          </a:prstGeom>
          <a:noFill/>
        </p:spPr>
        <p:txBody>
          <a:bodyPr wrap="square" rtlCol="0">
            <a:spAutoFit/>
          </a:bodyPr>
          <a:lstStyle/>
          <a:p>
            <a:pPr>
              <a:lnSpc>
                <a:spcPct val="150000"/>
              </a:lnSpc>
            </a:pPr>
            <a:r>
              <a:rPr kumimoji="1" lang="zh-TW" altLang="en-US" sz="2000" dirty="0">
                <a:solidFill>
                  <a:srgbClr val="FF0000"/>
                </a:solidFill>
                <a:latin typeface="Microsoft JhengHei" panose="020B0604030504040204" pitchFamily="34" charset="-120"/>
                <a:ea typeface="Microsoft JhengHei" panose="020B0604030504040204" pitchFamily="34" charset="-120"/>
              </a:rPr>
              <a:t>輸入序列中任一</a:t>
            </a:r>
            <a:r>
              <a:rPr kumimoji="1" lang="en-US" altLang="zh-TW" sz="2000" dirty="0">
                <a:solidFill>
                  <a:srgbClr val="FF0000"/>
                </a:solidFill>
                <a:latin typeface="Microsoft JhengHei" panose="020B0604030504040204" pitchFamily="34" charset="-120"/>
                <a:ea typeface="Microsoft JhengHei" panose="020B0604030504040204" pitchFamily="34" charset="-120"/>
              </a:rPr>
              <a:t>token</a:t>
            </a:r>
            <a:r>
              <a:rPr kumimoji="1" lang="zh-TW" altLang="en-US" sz="2000" dirty="0">
                <a:solidFill>
                  <a:srgbClr val="FF0000"/>
                </a:solidFill>
                <a:latin typeface="Microsoft JhengHei" panose="020B0604030504040204" pitchFamily="34" charset="-120"/>
                <a:ea typeface="Microsoft JhengHei" panose="020B0604030504040204" pitchFamily="34" charset="-120"/>
              </a:rPr>
              <a:t>的位置</a:t>
            </a:r>
          </a:p>
        </p:txBody>
      </p:sp>
      <p:cxnSp>
        <p:nvCxnSpPr>
          <p:cNvPr id="10" name="直線接點 9">
            <a:extLst>
              <a:ext uri="{FF2B5EF4-FFF2-40B4-BE49-F238E27FC236}">
                <a16:creationId xmlns:a16="http://schemas.microsoft.com/office/drawing/2014/main" id="{522B4799-4167-55A8-686C-6141ADD08D3E}"/>
              </a:ext>
            </a:extLst>
          </p:cNvPr>
          <p:cNvCxnSpPr/>
          <p:nvPr/>
        </p:nvCxnSpPr>
        <p:spPr>
          <a:xfrm>
            <a:off x="3671480" y="4405748"/>
            <a:ext cx="5991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5CFD3839-658F-69D1-BF56-56504049DF0B}"/>
              </a:ext>
            </a:extLst>
          </p:cNvPr>
          <p:cNvCxnSpPr/>
          <p:nvPr/>
        </p:nvCxnSpPr>
        <p:spPr>
          <a:xfrm>
            <a:off x="3700934" y="4919049"/>
            <a:ext cx="5991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51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D967D5-7D80-994F-6A47-90B01BE66348}"/>
              </a:ext>
            </a:extLst>
          </p:cNvPr>
          <p:cNvSpPr>
            <a:spLocks noGrp="1"/>
          </p:cNvSpPr>
          <p:nvPr>
            <p:ph type="title"/>
          </p:nvPr>
        </p:nvSpPr>
        <p:spPr/>
        <p:txBody>
          <a:bodyPr/>
          <a:lstStyle/>
          <a:p>
            <a:r>
              <a:rPr kumimoji="1" lang="en-US" altLang="zh-TW" dirty="0"/>
              <a:t>Positional </a:t>
            </a:r>
            <a:r>
              <a:rPr kumimoji="1" lang="en-US" altLang="zh-TW" dirty="0">
                <a:cs typeface="Calibri" panose="020F0502020204030204" pitchFamily="34" charset="0"/>
              </a:rPr>
              <a:t>Encoding</a:t>
            </a:r>
            <a:r>
              <a:rPr kumimoji="1" lang="zh-TW" altLang="en-US" dirty="0">
                <a:cs typeface="Calibri" panose="020F0502020204030204" pitchFamily="34" charset="0"/>
              </a:rPr>
              <a:t> </a:t>
            </a:r>
            <a:r>
              <a:rPr kumimoji="1" lang="en-US" altLang="zh-TW" dirty="0">
                <a:cs typeface="Calibri" panose="020F0502020204030204" pitchFamily="34" charset="0"/>
              </a:rPr>
              <a:t>Visualization</a:t>
            </a:r>
            <a:endParaRPr kumimoji="1" lang="zh-TW" altLang="en-US" dirty="0"/>
          </a:p>
        </p:txBody>
      </p:sp>
      <p:sp>
        <p:nvSpPr>
          <p:cNvPr id="4" name="投影片編號版面配置區 3">
            <a:extLst>
              <a:ext uri="{FF2B5EF4-FFF2-40B4-BE49-F238E27FC236}">
                <a16:creationId xmlns:a16="http://schemas.microsoft.com/office/drawing/2014/main" id="{C2957192-476E-F18C-A6CD-DB3BE3091DCA}"/>
              </a:ext>
            </a:extLst>
          </p:cNvPr>
          <p:cNvSpPr>
            <a:spLocks noGrp="1"/>
          </p:cNvSpPr>
          <p:nvPr>
            <p:ph type="sldNum" sz="quarter" idx="12"/>
          </p:nvPr>
        </p:nvSpPr>
        <p:spPr/>
        <p:txBody>
          <a:bodyPr/>
          <a:lstStyle/>
          <a:p>
            <a:fld id="{6113E31D-E2AB-40D1-8B51-AFA5AFEF393A}" type="slidenum">
              <a:rPr lang="en-US" smtClean="0"/>
              <a:pPr/>
              <a:t>42</a:t>
            </a:fld>
            <a:endParaRPr lang="en-US" dirty="0"/>
          </a:p>
        </p:txBody>
      </p:sp>
      <p:pic>
        <p:nvPicPr>
          <p:cNvPr id="6" name="圖片 5" descr="一張含有 行, 繪圖, 圖表 的圖片&#10;&#10;自動產生的描述">
            <a:extLst>
              <a:ext uri="{FF2B5EF4-FFF2-40B4-BE49-F238E27FC236}">
                <a16:creationId xmlns:a16="http://schemas.microsoft.com/office/drawing/2014/main" id="{F4FFE725-9F04-0ACC-857D-AC5A2D64E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865" y="1740085"/>
            <a:ext cx="9040090" cy="3377830"/>
          </a:xfrm>
          <a:prstGeom prst="rect">
            <a:avLst/>
          </a:prstGeom>
        </p:spPr>
      </p:pic>
      <p:sp>
        <p:nvSpPr>
          <p:cNvPr id="7" name="文字方塊 6">
            <a:extLst>
              <a:ext uri="{FF2B5EF4-FFF2-40B4-BE49-F238E27FC236}">
                <a16:creationId xmlns:a16="http://schemas.microsoft.com/office/drawing/2014/main" id="{8C87C506-C2E4-D3D6-BA0E-DB41C309DC45}"/>
              </a:ext>
            </a:extLst>
          </p:cNvPr>
          <p:cNvSpPr txBox="1"/>
          <p:nvPr/>
        </p:nvSpPr>
        <p:spPr>
          <a:xfrm>
            <a:off x="2703367" y="6379403"/>
            <a:ext cx="6785264" cy="307777"/>
          </a:xfrm>
          <a:prstGeom prst="rect">
            <a:avLst/>
          </a:prstGeom>
          <a:noFill/>
        </p:spPr>
        <p:txBody>
          <a:bodyPr wrap="square" rtlCol="0">
            <a:spAutoFit/>
          </a:bodyPr>
          <a:lstStyle/>
          <a:p>
            <a:r>
              <a:rPr kumimoji="1" lang="en-US" altLang="zh-TW" sz="1400" dirty="0"/>
              <a:t>Figure source: https://</a:t>
            </a:r>
            <a:r>
              <a:rPr kumimoji="1" lang="en-US" altLang="zh-TW" sz="1400" dirty="0" err="1"/>
              <a:t>nlp.seas.harvard.edu</a:t>
            </a:r>
            <a:r>
              <a:rPr kumimoji="1" lang="en-US" altLang="zh-TW" sz="1400" dirty="0"/>
              <a:t>/annotated-transformer/#positional-encoding</a:t>
            </a:r>
            <a:endParaRPr kumimoji="1" lang="zh-TW" altLang="en-US" sz="1400" dirty="0"/>
          </a:p>
        </p:txBody>
      </p:sp>
      <p:sp>
        <p:nvSpPr>
          <p:cNvPr id="8" name="文字方塊 7">
            <a:extLst>
              <a:ext uri="{FF2B5EF4-FFF2-40B4-BE49-F238E27FC236}">
                <a16:creationId xmlns:a16="http://schemas.microsoft.com/office/drawing/2014/main" id="{74E3DBAF-360E-36AD-FDC8-9459181D1B50}"/>
              </a:ext>
            </a:extLst>
          </p:cNvPr>
          <p:cNvSpPr txBox="1"/>
          <p:nvPr/>
        </p:nvSpPr>
        <p:spPr>
          <a:xfrm>
            <a:off x="1797627" y="5468496"/>
            <a:ext cx="729306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TW" dirty="0">
                <a:ea typeface="Microsoft JhengHei" panose="020B0604030504040204" pitchFamily="34" charset="-120"/>
              </a:rPr>
              <a:t>Question: </a:t>
            </a:r>
            <a:r>
              <a:rPr kumimoji="1" lang="zh-TW" altLang="en-US" dirty="0">
                <a:latin typeface="Microsoft JhengHei" panose="020B0604030504040204" pitchFamily="34" charset="-120"/>
                <a:ea typeface="Microsoft JhengHei" panose="020B0604030504040204" pitchFamily="34" charset="-120"/>
              </a:rPr>
              <a:t>為什麼需要同時有 </a:t>
            </a:r>
            <a:r>
              <a:rPr kumimoji="1" lang="en-US" altLang="zh-TW" dirty="0">
                <a:ea typeface="Microsoft JhengHei" panose="020B0604030504040204" pitchFamily="34" charset="-120"/>
              </a:rPr>
              <a:t>Sin</a:t>
            </a:r>
            <a:r>
              <a:rPr kumimoji="1" lang="zh-TW" altLang="en-US" dirty="0">
                <a:ea typeface="Microsoft JhengHei" panose="020B0604030504040204" pitchFamily="34" charset="-120"/>
              </a:rPr>
              <a:t> 和 </a:t>
            </a:r>
            <a:r>
              <a:rPr kumimoji="1" lang="en-US" altLang="zh-TW" dirty="0">
                <a:ea typeface="Microsoft JhengHei" panose="020B0604030504040204" pitchFamily="34" charset="-120"/>
              </a:rPr>
              <a:t>Cosine</a:t>
            </a:r>
            <a:r>
              <a:rPr kumimoji="1" lang="zh-TW" altLang="en-US" dirty="0">
                <a:ea typeface="Microsoft JhengHei" panose="020B0604030504040204" pitchFamily="34" charset="-120"/>
              </a:rPr>
              <a:t> </a:t>
            </a:r>
            <a:r>
              <a:rPr kumimoji="1" lang="zh-TW" altLang="en-US" dirty="0">
                <a:latin typeface="Microsoft JhengHei" panose="020B0604030504040204" pitchFamily="34" charset="-120"/>
                <a:ea typeface="Microsoft JhengHei" panose="020B0604030504040204" pitchFamily="34" charset="-120"/>
              </a:rPr>
              <a:t>的函數？</a:t>
            </a:r>
          </a:p>
        </p:txBody>
      </p:sp>
      <p:sp>
        <p:nvSpPr>
          <p:cNvPr id="3" name="文字方塊 2">
            <a:extLst>
              <a:ext uri="{FF2B5EF4-FFF2-40B4-BE49-F238E27FC236}">
                <a16:creationId xmlns:a16="http://schemas.microsoft.com/office/drawing/2014/main" id="{969A7344-3D29-8D6A-3F09-515FA8897D59}"/>
              </a:ext>
            </a:extLst>
          </p:cNvPr>
          <p:cNvSpPr txBox="1"/>
          <p:nvPr/>
        </p:nvSpPr>
        <p:spPr>
          <a:xfrm>
            <a:off x="1797627" y="5856443"/>
            <a:ext cx="729306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TW" dirty="0">
                <a:ea typeface="Microsoft JhengHei" panose="020B0604030504040204" pitchFamily="34" charset="-120"/>
              </a:rPr>
              <a:t>Ans: </a:t>
            </a:r>
            <a:r>
              <a:rPr kumimoji="1" lang="zh-TW" altLang="en-US" dirty="0">
                <a:ea typeface="Microsoft JhengHei" panose="020B0604030504040204" pitchFamily="34" charset="-120"/>
              </a:rPr>
              <a:t>藉由不同週期性來捕捉序列中各個位置的關係</a:t>
            </a:r>
            <a:endParaRPr kumimoji="1"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85001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43</a:t>
            </a:fld>
            <a:endParaRPr lang="en-US"/>
          </a:p>
        </p:txBody>
      </p:sp>
      <p:sp>
        <p:nvSpPr>
          <p:cNvPr id="6" name="文字方塊 5">
            <a:extLst>
              <a:ext uri="{FF2B5EF4-FFF2-40B4-BE49-F238E27FC236}">
                <a16:creationId xmlns:a16="http://schemas.microsoft.com/office/drawing/2014/main" id="{2AB15857-0DB9-8CEA-0EAC-40E5E5AEFCD4}"/>
              </a:ext>
            </a:extLst>
          </p:cNvPr>
          <p:cNvSpPr txBox="1"/>
          <p:nvPr/>
        </p:nvSpPr>
        <p:spPr>
          <a:xfrm>
            <a:off x="9538841" y="1753151"/>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1097280" y="1845734"/>
            <a:ext cx="3273384" cy="4023360"/>
          </a:xfrm>
        </p:spPr>
        <p:txBody>
          <a:bodyPr/>
          <a:lstStyle/>
          <a:p>
            <a:pPr>
              <a:buFont typeface="Wingdings" pitchFamily="2" charset="2"/>
              <a:buChar char="n"/>
            </a:pPr>
            <a:r>
              <a:rPr kumimoji="1" lang="en-US" altLang="zh-TW" dirty="0">
                <a:latin typeface="Calibri" panose="020F0502020204030204" pitchFamily="34" charset="0"/>
                <a:cs typeface="Calibri" panose="020F0502020204030204" pitchFamily="34" charset="0"/>
              </a:rPr>
              <a:t> Simply multiply by a weight matrix. </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Used to project to a specific dimension. </a:t>
            </a:r>
            <a:endParaRPr kumimoji="1" lang="zh-TW" altLang="en-US" dirty="0">
              <a:latin typeface="Calibri" panose="020F0502020204030204" pitchFamily="34" charset="0"/>
              <a:cs typeface="Calibri" panose="020F0502020204030204" pitchFamily="34" charset="0"/>
            </a:endParaRPr>
          </a:p>
        </p:txBody>
      </p:sp>
      <p:pic>
        <p:nvPicPr>
          <p:cNvPr id="13" name="Picture 2" descr="Original transformer model architecture.">
            <a:extLst>
              <a:ext uri="{FF2B5EF4-FFF2-40B4-BE49-F238E27FC236}">
                <a16:creationId xmlns:a16="http://schemas.microsoft.com/office/drawing/2014/main" id="{825ADBCD-AC66-6CD4-95D0-4A909A76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690" y="46297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7BBCDBA-BFEA-2D35-6B77-67A28665B6D7}"/>
              </a:ext>
            </a:extLst>
          </p:cNvPr>
          <p:cNvSpPr/>
          <p:nvPr/>
        </p:nvSpPr>
        <p:spPr>
          <a:xfrm flipV="1">
            <a:off x="5816043" y="2864918"/>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 name="矩形 4">
            <a:extLst>
              <a:ext uri="{FF2B5EF4-FFF2-40B4-BE49-F238E27FC236}">
                <a16:creationId xmlns:a16="http://schemas.microsoft.com/office/drawing/2014/main" id="{724E5712-E0D2-99EA-7CAD-F3313EB2EF11}"/>
              </a:ext>
            </a:extLst>
          </p:cNvPr>
          <p:cNvSpPr/>
          <p:nvPr/>
        </p:nvSpPr>
        <p:spPr>
          <a:xfrm flipV="1">
            <a:off x="7571665" y="1631692"/>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矩形 6">
            <a:extLst>
              <a:ext uri="{FF2B5EF4-FFF2-40B4-BE49-F238E27FC236}">
                <a16:creationId xmlns:a16="http://schemas.microsoft.com/office/drawing/2014/main" id="{BBC94AA2-A7BB-E68D-2792-433E8515C80F}"/>
              </a:ext>
            </a:extLst>
          </p:cNvPr>
          <p:cNvSpPr/>
          <p:nvPr/>
        </p:nvSpPr>
        <p:spPr>
          <a:xfrm flipV="1">
            <a:off x="7571664" y="657593"/>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標題 1">
            <a:extLst>
              <a:ext uri="{FF2B5EF4-FFF2-40B4-BE49-F238E27FC236}">
                <a16:creationId xmlns:a16="http://schemas.microsoft.com/office/drawing/2014/main" id="{44F6D143-C23C-80B4-346A-353C17BF15BA}"/>
              </a:ext>
            </a:extLst>
          </p:cNvPr>
          <p:cNvSpPr>
            <a:spLocks noGrp="1"/>
          </p:cNvSpPr>
          <p:nvPr>
            <p:ph type="title"/>
          </p:nvPr>
        </p:nvSpPr>
        <p:spPr>
          <a:xfrm>
            <a:off x="653143" y="356088"/>
            <a:ext cx="10918371" cy="1033416"/>
          </a:xfrm>
        </p:spPr>
        <p:txBody>
          <a:bodyPr/>
          <a:lstStyle/>
          <a:p>
            <a:r>
              <a:rPr kumimoji="1" lang="en-US" altLang="zh-TW" dirty="0"/>
              <a:t>Feed Forward Networks</a:t>
            </a:r>
            <a:endParaRPr kumimoji="1" lang="zh-TW" altLang="en-US" dirty="0"/>
          </a:p>
        </p:txBody>
      </p:sp>
    </p:spTree>
    <p:extLst>
      <p:ext uri="{BB962C8B-B14F-4D97-AF65-F5344CB8AC3E}">
        <p14:creationId xmlns:p14="http://schemas.microsoft.com/office/powerpoint/2010/main" val="2175401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p:txBody>
          <a:bodyPr/>
          <a:lstStyle/>
          <a:p>
            <a:r>
              <a:rPr kumimoji="1" lang="en-US" altLang="zh-TW" dirty="0">
                <a:cs typeface="Calibri" panose="020F0502020204030204" pitchFamily="34" charset="0"/>
              </a:rPr>
              <a:t>Decoder: Cross-Attention</a:t>
            </a:r>
            <a:endParaRPr kumimoji="1" lang="zh-TW" altLang="en-US" dirty="0"/>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44</a:t>
            </a:fld>
            <a:endParaRPr lang="en-US"/>
          </a:p>
        </p:txBody>
      </p:sp>
      <p:sp>
        <p:nvSpPr>
          <p:cNvPr id="5" name="文字方塊 4">
            <a:extLst>
              <a:ext uri="{FF2B5EF4-FFF2-40B4-BE49-F238E27FC236}">
                <a16:creationId xmlns:a16="http://schemas.microsoft.com/office/drawing/2014/main" id="{5868F626-3EFA-CCD9-2F9E-28233A46C231}"/>
              </a:ext>
            </a:extLst>
          </p:cNvPr>
          <p:cNvSpPr txBox="1"/>
          <p:nvPr/>
        </p:nvSpPr>
        <p:spPr>
          <a:xfrm>
            <a:off x="2520778" y="3797346"/>
            <a:ext cx="6098058" cy="974626"/>
          </a:xfrm>
          <a:prstGeom prst="rect">
            <a:avLst/>
          </a:prstGeom>
          <a:noFill/>
        </p:spPr>
        <p:txBody>
          <a:bodyPr wrap="square">
            <a:spAutoFit/>
          </a:bodyPr>
          <a:lstStyle/>
          <a:p>
            <a:pPr marL="0" indent="0">
              <a:spcBef>
                <a:spcPts val="200"/>
              </a:spcBef>
              <a:buNone/>
            </a:pPr>
            <a:r>
              <a:rPr kumimoji="1" lang="en-US" altLang="zh-TW" dirty="0">
                <a:latin typeface="Calibri" panose="020F0502020204030204" pitchFamily="34" charset="0"/>
                <a:cs typeface="Calibri" panose="020F0502020204030204" pitchFamily="34" charset="0"/>
              </a:rPr>
              <a:t>K, V uses the output from encoder as their X; </a:t>
            </a:r>
          </a:p>
          <a:p>
            <a:pPr marL="0" indent="0">
              <a:spcBef>
                <a:spcPts val="200"/>
              </a:spcBef>
              <a:buNone/>
            </a:pPr>
            <a:r>
              <a:rPr kumimoji="1" lang="en-US" altLang="zh-TW" dirty="0">
                <a:latin typeface="Calibri" panose="020F0502020204030204" pitchFamily="34" charset="0"/>
                <a:cs typeface="Calibri" panose="020F0502020204030204" pitchFamily="34" charset="0"/>
              </a:rPr>
              <a:t>Q uses the decoder’s information as X. </a:t>
            </a:r>
          </a:p>
          <a:p>
            <a:pPr marL="0" indent="0">
              <a:spcBef>
                <a:spcPts val="200"/>
              </a:spcBef>
              <a:buNone/>
            </a:pPr>
            <a:r>
              <a:rPr kumimoji="1" lang="en-US" altLang="zh-TW" dirty="0">
                <a:latin typeface="Calibri" panose="020F0502020204030204" pitchFamily="34" charset="0"/>
                <a:cs typeface="Calibri" panose="020F0502020204030204" pitchFamily="34" charset="0"/>
              </a:rPr>
              <a:t>This is </a:t>
            </a:r>
            <a:endParaRPr kumimoji="1" lang="zh-TW" alt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BE7C3D80-D57C-1557-2C48-EE4EE6EDA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778" y="1011981"/>
            <a:ext cx="8810326" cy="790952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AC7C21DC-31DB-E831-86F3-CD4FF1E94951}"/>
              </a:ext>
            </a:extLst>
          </p:cNvPr>
          <p:cNvSpPr/>
          <p:nvPr/>
        </p:nvSpPr>
        <p:spPr>
          <a:xfrm>
            <a:off x="2520778" y="4500563"/>
            <a:ext cx="951085" cy="2714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pic>
        <p:nvPicPr>
          <p:cNvPr id="6" name="圖片 5">
            <a:extLst>
              <a:ext uri="{FF2B5EF4-FFF2-40B4-BE49-F238E27FC236}">
                <a16:creationId xmlns:a16="http://schemas.microsoft.com/office/drawing/2014/main" id="{6125DD7B-D812-7B41-1ED3-2B76B17E4085}"/>
              </a:ext>
            </a:extLst>
          </p:cNvPr>
          <p:cNvPicPr>
            <a:picLocks noChangeAspect="1"/>
          </p:cNvPicPr>
          <p:nvPr/>
        </p:nvPicPr>
        <p:blipFill>
          <a:blip r:embed="rId4"/>
          <a:stretch>
            <a:fillRect/>
          </a:stretch>
        </p:blipFill>
        <p:spPr>
          <a:xfrm>
            <a:off x="2698155" y="5872381"/>
            <a:ext cx="2972804" cy="543179"/>
          </a:xfrm>
          <a:prstGeom prst="rect">
            <a:avLst/>
          </a:prstGeom>
        </p:spPr>
      </p:pic>
    </p:spTree>
    <p:extLst>
      <p:ext uri="{BB962C8B-B14F-4D97-AF65-F5344CB8AC3E}">
        <p14:creationId xmlns:p14="http://schemas.microsoft.com/office/powerpoint/2010/main" val="29348863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45</a:t>
            </a:fld>
            <a:endParaRPr lang="en-US"/>
          </a:p>
        </p:txBody>
      </p:sp>
      <p:pic>
        <p:nvPicPr>
          <p:cNvPr id="5" name="Picture 2" descr="Original transformer model architecture.">
            <a:extLst>
              <a:ext uri="{FF2B5EF4-FFF2-40B4-BE49-F238E27FC236}">
                <a16:creationId xmlns:a16="http://schemas.microsoft.com/office/drawing/2014/main" id="{5FEA1F66-CAD3-705C-D8C2-5EE8DF0DD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853" y="462437"/>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2AB15857-0DB9-8CEA-0EAC-40E5E5AEFCD4}"/>
              </a:ext>
            </a:extLst>
          </p:cNvPr>
          <p:cNvSpPr txBox="1"/>
          <p:nvPr/>
        </p:nvSpPr>
        <p:spPr>
          <a:xfrm>
            <a:off x="8448272" y="1744762"/>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3C60E25F-5259-576F-9BDF-7019CC4A4FA0}"/>
              </a:ext>
            </a:extLst>
          </p:cNvPr>
          <p:cNvSpPr/>
          <p:nvPr/>
        </p:nvSpPr>
        <p:spPr>
          <a:xfrm>
            <a:off x="4827853" y="2452648"/>
            <a:ext cx="2003580" cy="221435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0C33F9F-256F-1C9D-4227-994819C2B865}"/>
                  </a:ext>
                </a:extLst>
              </p:cNvPr>
              <p:cNvSpPr txBox="1"/>
              <p:nvPr/>
            </p:nvSpPr>
            <p:spPr>
              <a:xfrm>
                <a:off x="3229023" y="4468567"/>
                <a:ext cx="1646156" cy="374270"/>
              </a:xfrm>
              <a:prstGeom prst="rect">
                <a:avLst/>
              </a:prstGeom>
              <a:noFill/>
            </p:spPr>
            <p:txBody>
              <a:bodyPr wrap="none" rtlCol="0">
                <a:spAutoFit/>
              </a:bodyPr>
              <a:lstStyle/>
              <a:p>
                <a:r>
                  <a:rPr kumimoji="1" lang="en-US" altLang="zh-TW" b="0" dirty="0">
                    <a:solidFill>
                      <a:srgbClr val="FF9300"/>
                    </a:solidFill>
                  </a:rPr>
                  <a:t>input</a:t>
                </a:r>
                <a14:m>
                  <m:oMath xmlns:m="http://schemas.openxmlformats.org/officeDocument/2006/math">
                    <m:r>
                      <a:rPr kumimoji="1" lang="en-US" altLang="zh-TW" b="0" i="1" smtClean="0">
                        <a:solidFill>
                          <a:srgbClr val="FF9300"/>
                        </a:solidFill>
                        <a:latin typeface="Cambria Math" panose="02040503050406030204" pitchFamily="18" charset="0"/>
                      </a:rPr>
                      <m:t> </m:t>
                    </m:r>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 </m:t>
                        </m:r>
                      </m:sup>
                    </m:sSup>
                  </m:oMath>
                </a14:m>
                <a:endParaRPr kumimoji="1" lang="zh-TW" altLang="en-US" dirty="0">
                  <a:solidFill>
                    <a:srgbClr val="FF9300"/>
                  </a:solidFill>
                </a:endParaRPr>
              </a:p>
            </p:txBody>
          </p:sp>
        </mc:Choice>
        <mc:Fallback xmlns="">
          <p:sp>
            <p:nvSpPr>
              <p:cNvPr id="3" name="文字方塊 2">
                <a:extLst>
                  <a:ext uri="{FF2B5EF4-FFF2-40B4-BE49-F238E27FC236}">
                    <a16:creationId xmlns:a16="http://schemas.microsoft.com/office/drawing/2014/main" id="{C0C33F9F-256F-1C9D-4227-994819C2B865}"/>
                  </a:ext>
                </a:extLst>
              </p:cNvPr>
              <p:cNvSpPr txBox="1">
                <a:spLocks noRot="1" noChangeAspect="1" noMove="1" noResize="1" noEditPoints="1" noAdjustHandles="1" noChangeArrowheads="1" noChangeShapeType="1" noTextEdit="1"/>
              </p:cNvSpPr>
              <p:nvPr/>
            </p:nvSpPr>
            <p:spPr>
              <a:xfrm>
                <a:off x="3229023" y="4468567"/>
                <a:ext cx="1646156" cy="374270"/>
              </a:xfrm>
              <a:prstGeom prst="rect">
                <a:avLst/>
              </a:prstGeom>
              <a:blipFill>
                <a:blip r:embed="rId4"/>
                <a:stretch>
                  <a:fillRect l="-3077" t="-6452" b="-2258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15C14CD1-53C0-CEDD-B1D8-789025189659}"/>
                  </a:ext>
                </a:extLst>
              </p:cNvPr>
              <p:cNvSpPr txBox="1"/>
              <p:nvPr/>
            </p:nvSpPr>
            <p:spPr>
              <a:xfrm>
                <a:off x="3112805" y="2202298"/>
                <a:ext cx="1878591" cy="374270"/>
              </a:xfrm>
              <a:prstGeom prst="rect">
                <a:avLst/>
              </a:prstGeom>
              <a:noFill/>
            </p:spPr>
            <p:txBody>
              <a:bodyPr wrap="none" rtlCol="0">
                <a:spAutoFit/>
              </a:bodyPr>
              <a:lstStyle/>
              <a:p>
                <a:r>
                  <a:rPr kumimoji="1" lang="en-US" altLang="zh-TW" b="0" dirty="0">
                    <a:solidFill>
                      <a:srgbClr val="FF9300"/>
                    </a:solidFill>
                  </a:rPr>
                  <a:t>o</a:t>
                </a:r>
                <a14:m>
                  <m:oMath xmlns:m="http://schemas.openxmlformats.org/officeDocument/2006/math">
                    <m:r>
                      <m:rPr>
                        <m:sty m:val="p"/>
                      </m:rPr>
                      <a:rPr kumimoji="1" lang="en-US" altLang="zh-TW" b="0" i="0" smtClean="0">
                        <a:solidFill>
                          <a:srgbClr val="FF9300"/>
                        </a:solidFill>
                        <a:latin typeface="Cambria Math" panose="02040503050406030204" pitchFamily="18" charset="0"/>
                      </a:rPr>
                      <m:t>utput</m:t>
                    </m:r>
                    <m:r>
                      <a:rPr kumimoji="1" lang="en-US" altLang="zh-TW" b="0" i="1" smtClean="0">
                        <a:solidFill>
                          <a:srgbClr val="FF9300"/>
                        </a:solidFill>
                        <a:latin typeface="Cambria Math" panose="02040503050406030204" pitchFamily="18" charset="0"/>
                      </a:rPr>
                      <m:t> </m:t>
                    </m:r>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 </m:t>
                        </m:r>
                      </m:sup>
                    </m:sSup>
                  </m:oMath>
                </a14:m>
                <a:endParaRPr kumimoji="1" lang="zh-TW" altLang="en-US" dirty="0">
                  <a:solidFill>
                    <a:srgbClr val="FF9300"/>
                  </a:solidFill>
                </a:endParaRPr>
              </a:p>
            </p:txBody>
          </p:sp>
        </mc:Choice>
        <mc:Fallback xmlns="">
          <p:sp>
            <p:nvSpPr>
              <p:cNvPr id="7" name="文字方塊 6">
                <a:extLst>
                  <a:ext uri="{FF2B5EF4-FFF2-40B4-BE49-F238E27FC236}">
                    <a16:creationId xmlns:a16="http://schemas.microsoft.com/office/drawing/2014/main" id="{15C14CD1-53C0-CEDD-B1D8-789025189659}"/>
                  </a:ext>
                </a:extLst>
              </p:cNvPr>
              <p:cNvSpPr txBox="1">
                <a:spLocks noRot="1" noChangeAspect="1" noMove="1" noResize="1" noEditPoints="1" noAdjustHandles="1" noChangeArrowheads="1" noChangeShapeType="1" noTextEdit="1"/>
              </p:cNvSpPr>
              <p:nvPr/>
            </p:nvSpPr>
            <p:spPr>
              <a:xfrm>
                <a:off x="3112805" y="2202298"/>
                <a:ext cx="1878591" cy="374270"/>
              </a:xfrm>
              <a:prstGeom prst="rect">
                <a:avLst/>
              </a:prstGeom>
              <a:blipFill>
                <a:blip r:embed="rId5"/>
                <a:stretch>
                  <a:fillRect l="-3356" t="-6452" b="-22581"/>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CC8B8A0D-B071-0312-F4A1-FA1EB69D24BE}"/>
              </a:ext>
            </a:extLst>
          </p:cNvPr>
          <p:cNvSpPr txBox="1"/>
          <p:nvPr/>
        </p:nvSpPr>
        <p:spPr>
          <a:xfrm>
            <a:off x="1474122" y="2682662"/>
            <a:ext cx="2374350"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TW" dirty="0">
                <a:latin typeface="Calibri" panose="020F0502020204030204" pitchFamily="34" charset="0"/>
                <a:cs typeface="Calibri" panose="020F0502020204030204" pitchFamily="34" charset="0"/>
              </a:rPr>
              <a:t>Input, output dimension match! </a:t>
            </a:r>
          </a:p>
          <a:p>
            <a:r>
              <a:rPr kumimoji="1" lang="en-US" altLang="zh-TW" dirty="0">
                <a:latin typeface="Calibri" panose="020F0502020204030204" pitchFamily="34" charset="0"/>
                <a:cs typeface="Calibri" panose="020F0502020204030204" pitchFamily="34" charset="0"/>
              </a:rPr>
              <a:t>We can have multiple encoders stacked up, to increase the number of trainable parameters. </a:t>
            </a:r>
          </a:p>
        </p:txBody>
      </p:sp>
      <p:sp>
        <p:nvSpPr>
          <p:cNvPr id="8" name="文字方塊 7">
            <a:extLst>
              <a:ext uri="{FF2B5EF4-FFF2-40B4-BE49-F238E27FC236}">
                <a16:creationId xmlns:a16="http://schemas.microsoft.com/office/drawing/2014/main" id="{7D8D7EF1-351B-7E6A-959F-805DFB1C6F46}"/>
              </a:ext>
            </a:extLst>
          </p:cNvPr>
          <p:cNvSpPr txBox="1"/>
          <p:nvPr/>
        </p:nvSpPr>
        <p:spPr>
          <a:xfrm>
            <a:off x="4052100" y="3199402"/>
            <a:ext cx="816249" cy="646331"/>
          </a:xfrm>
          <a:prstGeom prst="rect">
            <a:avLst/>
          </a:prstGeom>
          <a:noFill/>
        </p:spPr>
        <p:txBody>
          <a:bodyPr wrap="none" rtlCol="0">
            <a:spAutoFit/>
          </a:bodyPr>
          <a:lstStyle/>
          <a:p>
            <a:r>
              <a:rPr kumimoji="1" lang="en-US" altLang="zh-TW" sz="3600" dirty="0">
                <a:solidFill>
                  <a:srgbClr val="FF9300"/>
                </a:solidFill>
              </a:rPr>
              <a:t>N *</a:t>
            </a:r>
            <a:endParaRPr kumimoji="1" lang="zh-TW" altLang="en-US" sz="3600" dirty="0">
              <a:solidFill>
                <a:srgbClr val="FF9300"/>
              </a:solidFill>
            </a:endParaRPr>
          </a:p>
        </p:txBody>
      </p:sp>
      <p:sp>
        <p:nvSpPr>
          <p:cNvPr id="13" name="標題 8">
            <a:extLst>
              <a:ext uri="{FF2B5EF4-FFF2-40B4-BE49-F238E27FC236}">
                <a16:creationId xmlns:a16="http://schemas.microsoft.com/office/drawing/2014/main" id="{96E5584D-C873-0246-547C-D21307915B59}"/>
              </a:ext>
            </a:extLst>
          </p:cNvPr>
          <p:cNvSpPr>
            <a:spLocks noGrp="1"/>
          </p:cNvSpPr>
          <p:nvPr>
            <p:ph type="title"/>
          </p:nvPr>
        </p:nvSpPr>
        <p:spPr>
          <a:xfrm>
            <a:off x="653143" y="356088"/>
            <a:ext cx="10918371" cy="1033416"/>
          </a:xfrm>
        </p:spPr>
        <p:txBody>
          <a:bodyPr/>
          <a:lstStyle/>
          <a:p>
            <a:r>
              <a:rPr kumimoji="1" lang="en-US" altLang="zh-TW" dirty="0">
                <a:cs typeface="Calibri" panose="020F0502020204030204" pitchFamily="34" charset="0"/>
              </a:rPr>
              <a:t>Number of Layers</a:t>
            </a:r>
            <a:endParaRPr lang="zh-TW" altLang="en-US" dirty="0"/>
          </a:p>
        </p:txBody>
      </p:sp>
    </p:spTree>
    <p:extLst>
      <p:ext uri="{BB962C8B-B14F-4D97-AF65-F5344CB8AC3E}">
        <p14:creationId xmlns:p14="http://schemas.microsoft.com/office/powerpoint/2010/main" val="23064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3F028-993D-F301-8C72-D86DFC095DC8}"/>
              </a:ext>
            </a:extLst>
          </p:cNvPr>
          <p:cNvSpPr>
            <a:spLocks noGrp="1"/>
          </p:cNvSpPr>
          <p:nvPr>
            <p:ph type="title"/>
          </p:nvPr>
        </p:nvSpPr>
        <p:spPr/>
        <p:txBody>
          <a:bodyPr/>
          <a:lstStyle/>
          <a:p>
            <a:r>
              <a:rPr kumimoji="1" lang="en-US" altLang="zh-TW" dirty="0">
                <a:cs typeface="Calibri" panose="020F0502020204030204" pitchFamily="34" charset="0"/>
              </a:rPr>
              <a:t>Transformers’ Achievements</a:t>
            </a:r>
            <a:endParaRPr kumimoji="1" lang="zh-TW" altLang="en-US" dirty="0">
              <a:cs typeface="Calibri" panose="020F0502020204030204" pitchFamily="34" charset="0"/>
            </a:endParaRPr>
          </a:p>
        </p:txBody>
      </p:sp>
      <p:sp>
        <p:nvSpPr>
          <p:cNvPr id="3" name="內容版面配置區 2">
            <a:extLst>
              <a:ext uri="{FF2B5EF4-FFF2-40B4-BE49-F238E27FC236}">
                <a16:creationId xmlns:a16="http://schemas.microsoft.com/office/drawing/2014/main" id="{93EBF71A-B981-E505-92D2-44EEB882F963}"/>
              </a:ext>
            </a:extLst>
          </p:cNvPr>
          <p:cNvSpPr>
            <a:spLocks noGrp="1"/>
          </p:cNvSpPr>
          <p:nvPr>
            <p:ph idx="1"/>
          </p:nvPr>
        </p:nvSpPr>
        <p:spPr>
          <a:xfrm>
            <a:off x="1097280" y="1845734"/>
            <a:ext cx="10115203" cy="4023360"/>
          </a:xfrm>
        </p:spPr>
        <p:txBody>
          <a:bodyPr/>
          <a:lstStyle/>
          <a:p>
            <a:r>
              <a:rPr kumimoji="1" lang="en-US" altLang="zh-TW" dirty="0">
                <a:latin typeface="Calibri" panose="020F0502020204030204" pitchFamily="34" charset="0"/>
                <a:cs typeface="Calibri" panose="020F0502020204030204" pitchFamily="34" charset="0"/>
              </a:rPr>
              <a:t>1. In original paper, State-of-The-Art (</a:t>
            </a:r>
            <a:r>
              <a:rPr kumimoji="1" lang="en-US" altLang="zh-TW" dirty="0" err="1">
                <a:latin typeface="Calibri" panose="020F0502020204030204" pitchFamily="34" charset="0"/>
                <a:cs typeface="Calibri" panose="020F0502020204030204" pitchFamily="34" charset="0"/>
              </a:rPr>
              <a:t>SoTA</a:t>
            </a:r>
            <a:r>
              <a:rPr kumimoji="1" lang="en-US" altLang="zh-TW" dirty="0">
                <a:latin typeface="Calibri" panose="020F0502020204030204" pitchFamily="34" charset="0"/>
                <a:cs typeface="Calibri" panose="020F0502020204030204" pitchFamily="34" charset="0"/>
              </a:rPr>
              <a:t>) of machine translation. </a:t>
            </a:r>
          </a:p>
          <a:p>
            <a:endParaRPr kumimoji="1" lang="en-US" altLang="zh-TW" dirty="0"/>
          </a:p>
        </p:txBody>
      </p:sp>
      <p:sp>
        <p:nvSpPr>
          <p:cNvPr id="4" name="投影片編號版面配置區 3">
            <a:extLst>
              <a:ext uri="{FF2B5EF4-FFF2-40B4-BE49-F238E27FC236}">
                <a16:creationId xmlns:a16="http://schemas.microsoft.com/office/drawing/2014/main" id="{5E11D3E9-934D-9932-2A91-F9E4C2AA27C9}"/>
              </a:ext>
            </a:extLst>
          </p:cNvPr>
          <p:cNvSpPr>
            <a:spLocks noGrp="1"/>
          </p:cNvSpPr>
          <p:nvPr>
            <p:ph type="sldNum" sz="quarter" idx="12"/>
          </p:nvPr>
        </p:nvSpPr>
        <p:spPr/>
        <p:txBody>
          <a:bodyPr/>
          <a:lstStyle/>
          <a:p>
            <a:fld id="{6113E31D-E2AB-40D1-8B51-AFA5AFEF393A}" type="slidenum">
              <a:rPr lang="en-US" smtClean="0"/>
              <a:t>46</a:t>
            </a:fld>
            <a:endParaRPr lang="en-US"/>
          </a:p>
        </p:txBody>
      </p:sp>
      <p:pic>
        <p:nvPicPr>
          <p:cNvPr id="8" name="圖片 7">
            <a:extLst>
              <a:ext uri="{FF2B5EF4-FFF2-40B4-BE49-F238E27FC236}">
                <a16:creationId xmlns:a16="http://schemas.microsoft.com/office/drawing/2014/main" id="{74A17411-B717-645A-8507-E025B5B845F2}"/>
              </a:ext>
            </a:extLst>
          </p:cNvPr>
          <p:cNvPicPr>
            <a:picLocks noChangeAspect="1"/>
          </p:cNvPicPr>
          <p:nvPr/>
        </p:nvPicPr>
        <p:blipFill>
          <a:blip r:embed="rId2"/>
          <a:stretch>
            <a:fillRect/>
          </a:stretch>
        </p:blipFill>
        <p:spPr>
          <a:xfrm>
            <a:off x="2209800" y="2453980"/>
            <a:ext cx="7772400" cy="3523488"/>
          </a:xfrm>
          <a:prstGeom prst="rect">
            <a:avLst/>
          </a:prstGeom>
        </p:spPr>
      </p:pic>
      <p:sp>
        <p:nvSpPr>
          <p:cNvPr id="9" name="文字方塊 8">
            <a:extLst>
              <a:ext uri="{FF2B5EF4-FFF2-40B4-BE49-F238E27FC236}">
                <a16:creationId xmlns:a16="http://schemas.microsoft.com/office/drawing/2014/main" id="{42F3EFA5-FF43-F60E-C8CB-8C8F06602276}"/>
              </a:ext>
            </a:extLst>
          </p:cNvPr>
          <p:cNvSpPr txBox="1"/>
          <p:nvPr/>
        </p:nvSpPr>
        <p:spPr>
          <a:xfrm>
            <a:off x="2644685" y="5849295"/>
            <a:ext cx="7911785"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1" name="文字方塊 10">
            <a:extLst>
              <a:ext uri="{FF2B5EF4-FFF2-40B4-BE49-F238E27FC236}">
                <a16:creationId xmlns:a16="http://schemas.microsoft.com/office/drawing/2014/main" id="{44BD2B3E-ECBF-1D19-A7BD-E65A9B1A98FD}"/>
              </a:ext>
            </a:extLst>
          </p:cNvPr>
          <p:cNvSpPr txBox="1"/>
          <p:nvPr/>
        </p:nvSpPr>
        <p:spPr>
          <a:xfrm>
            <a:off x="2644685" y="6021103"/>
            <a:ext cx="6097978" cy="276999"/>
          </a:xfrm>
          <a:prstGeom prst="rect">
            <a:avLst/>
          </a:prstGeom>
          <a:noFill/>
        </p:spPr>
        <p:txBody>
          <a:bodyPr wrap="square">
            <a:spAutoFit/>
          </a:bodyPr>
          <a:lstStyle/>
          <a:p>
            <a:r>
              <a:rPr lang="en-US" altLang="zh-TW" sz="1200" b="0" i="0" dirty="0">
                <a:solidFill>
                  <a:srgbClr val="000000"/>
                </a:solidFill>
                <a:effectLst/>
                <a:latin typeface="PingFang TC" panose="020B0400000000000000" pitchFamily="34" charset="-120"/>
                <a:ea typeface="PingFang TC" panose="020B0400000000000000" pitchFamily="34" charset="-120"/>
              </a:rPr>
              <a:t>https://</a:t>
            </a:r>
            <a:r>
              <a:rPr lang="en-US" altLang="zh-TW" sz="1200" b="0" i="0" dirty="0" err="1">
                <a:solidFill>
                  <a:srgbClr val="000000"/>
                </a:solidFill>
                <a:effectLst/>
                <a:latin typeface="PingFang TC" panose="020B0400000000000000" pitchFamily="34" charset="-120"/>
                <a:ea typeface="PingFang TC" panose="020B0400000000000000" pitchFamily="34" charset="-120"/>
              </a:rPr>
              <a:t>arxiv.org</a:t>
            </a:r>
            <a:r>
              <a:rPr lang="en-US" altLang="zh-TW" sz="1200" b="0" i="0" dirty="0">
                <a:solidFill>
                  <a:srgbClr val="000000"/>
                </a:solidFill>
                <a:effectLst/>
                <a:latin typeface="PingFang TC" panose="020B0400000000000000" pitchFamily="34" charset="-120"/>
                <a:ea typeface="PingFang TC" panose="020B0400000000000000" pitchFamily="34" charset="-120"/>
              </a:rPr>
              <a:t>/abs/1706.03762</a:t>
            </a:r>
            <a:endParaRPr lang="zh-TW" altLang="en-US" sz="1200" dirty="0"/>
          </a:p>
        </p:txBody>
      </p:sp>
      <p:sp>
        <p:nvSpPr>
          <p:cNvPr id="12" name="文字方塊 11">
            <a:extLst>
              <a:ext uri="{FF2B5EF4-FFF2-40B4-BE49-F238E27FC236}">
                <a16:creationId xmlns:a16="http://schemas.microsoft.com/office/drawing/2014/main" id="{6ADC889A-8EAE-1581-53D1-1AA1EE7FD6AF}"/>
              </a:ext>
            </a:extLst>
          </p:cNvPr>
          <p:cNvSpPr txBox="1"/>
          <p:nvPr/>
        </p:nvSpPr>
        <p:spPr>
          <a:xfrm>
            <a:off x="830878" y="5210332"/>
            <a:ext cx="1721922"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TW" sz="1400" dirty="0">
                <a:ln w="0"/>
                <a:solidFill>
                  <a:sysClr val="windowText" lastClr="000000"/>
                </a:solidFill>
                <a:effectLst>
                  <a:outerShdw blurRad="38100" dist="19050" dir="2700000" algn="tl" rotWithShape="0">
                    <a:schemeClr val="dk1">
                      <a:alpha val="40000"/>
                    </a:schemeClr>
                  </a:outerShdw>
                </a:effectLst>
              </a:rPr>
              <a:t>6 encoders, </a:t>
            </a:r>
          </a:p>
          <a:p>
            <a:r>
              <a:rPr kumimoji="1" lang="en-US" altLang="zh-TW" sz="1400" dirty="0">
                <a:ln w="0"/>
                <a:solidFill>
                  <a:sysClr val="windowText" lastClr="000000"/>
                </a:solidFill>
                <a:effectLst>
                  <a:outerShdw blurRad="38100" dist="19050" dir="2700000" algn="tl" rotWithShape="0">
                    <a:schemeClr val="dk1">
                      <a:alpha val="40000"/>
                    </a:schemeClr>
                  </a:outerShdw>
                </a:effectLst>
              </a:rPr>
              <a:t>6 decoders, </a:t>
            </a:r>
          </a:p>
          <a:p>
            <a:r>
              <a:rPr kumimoji="1" lang="en-US" altLang="zh-TW" sz="1400" dirty="0">
                <a:ln w="0"/>
                <a:solidFill>
                  <a:sysClr val="windowText" lastClr="000000"/>
                </a:solidFill>
                <a:effectLst>
                  <a:outerShdw blurRad="38100" dist="19050" dir="2700000" algn="tl" rotWithShape="0">
                    <a:schemeClr val="dk1">
                      <a:alpha val="40000"/>
                    </a:schemeClr>
                  </a:outerShdw>
                </a:effectLst>
              </a:rPr>
              <a:t>h = 1024, 300K train steps.</a:t>
            </a:r>
            <a:endParaRPr kumimoji="1" lang="zh-TW" altLang="en-US" sz="1400" dirty="0">
              <a:ln w="0"/>
              <a:solidFill>
                <a:sysClr val="windowText" lastClr="000000"/>
              </a:solidFill>
              <a:effectLst>
                <a:outerShdw blurRad="38100" dist="19050" dir="2700000" algn="tl" rotWithShape="0">
                  <a:schemeClr val="dk1">
                    <a:alpha val="40000"/>
                  </a:schemeClr>
                </a:outerShdw>
              </a:effectLst>
            </a:endParaRPr>
          </a:p>
        </p:txBody>
      </p:sp>
      <p:cxnSp>
        <p:nvCxnSpPr>
          <p:cNvPr id="14" name="直線箭頭接點 13">
            <a:extLst>
              <a:ext uri="{FF2B5EF4-FFF2-40B4-BE49-F238E27FC236}">
                <a16:creationId xmlns:a16="http://schemas.microsoft.com/office/drawing/2014/main" id="{B8D4DD5A-E706-B6F0-57ED-174E30069FCA}"/>
              </a:ext>
            </a:extLst>
          </p:cNvPr>
          <p:cNvCxnSpPr>
            <a:stCxn id="12" idx="3"/>
          </p:cNvCxnSpPr>
          <p:nvPr/>
        </p:nvCxnSpPr>
        <p:spPr>
          <a:xfrm>
            <a:off x="2552800" y="5687386"/>
            <a:ext cx="237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4C871A64-8FAB-C83E-4517-3E3017EF0ABA}"/>
              </a:ext>
            </a:extLst>
          </p:cNvPr>
          <p:cNvSpPr txBox="1"/>
          <p:nvPr/>
        </p:nvSpPr>
        <p:spPr>
          <a:xfrm>
            <a:off x="830878" y="4094317"/>
            <a:ext cx="1721922" cy="95410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en-US" altLang="zh-TW" sz="1400" dirty="0">
                <a:ln w="0"/>
                <a:solidFill>
                  <a:schemeClr val="tx1"/>
                </a:solidFill>
                <a:effectLst>
                  <a:outerShdw blurRad="38100" dist="19050" dir="2700000" algn="tl" rotWithShape="0">
                    <a:schemeClr val="dk1">
                      <a:alpha val="40000"/>
                    </a:schemeClr>
                  </a:outerShdw>
                </a:effectLst>
              </a:rPr>
              <a:t>6 encoders, </a:t>
            </a:r>
          </a:p>
          <a:p>
            <a:r>
              <a:rPr kumimoji="1" lang="en-US" altLang="zh-TW" sz="1400" dirty="0">
                <a:ln w="0"/>
                <a:solidFill>
                  <a:schemeClr val="tx1"/>
                </a:solidFill>
                <a:effectLst>
                  <a:outerShdw blurRad="38100" dist="19050" dir="2700000" algn="tl" rotWithShape="0">
                    <a:schemeClr val="dk1">
                      <a:alpha val="40000"/>
                    </a:schemeClr>
                  </a:outerShdw>
                </a:effectLst>
              </a:rPr>
              <a:t>6 decoders, </a:t>
            </a:r>
          </a:p>
          <a:p>
            <a:r>
              <a:rPr kumimoji="1" lang="en-US" altLang="zh-TW" sz="1400" dirty="0">
                <a:ln w="0"/>
                <a:solidFill>
                  <a:schemeClr val="tx1"/>
                </a:solidFill>
                <a:effectLst>
                  <a:outerShdw blurRad="38100" dist="19050" dir="2700000" algn="tl" rotWithShape="0">
                    <a:schemeClr val="dk1">
                      <a:alpha val="40000"/>
                    </a:schemeClr>
                  </a:outerShdw>
                </a:effectLst>
              </a:rPr>
              <a:t>h = 512, 100K train steps.</a:t>
            </a:r>
            <a:endParaRPr kumimoji="1" lang="zh-TW" altLang="en-US" sz="1400" dirty="0">
              <a:ln w="0"/>
              <a:solidFill>
                <a:schemeClr val="tx1"/>
              </a:solidFill>
              <a:effectLst>
                <a:outerShdw blurRad="38100" dist="19050" dir="2700000" algn="tl" rotWithShape="0">
                  <a:schemeClr val="dk1">
                    <a:alpha val="40000"/>
                  </a:schemeClr>
                </a:outerShdw>
              </a:effectLst>
            </a:endParaRPr>
          </a:p>
        </p:txBody>
      </p:sp>
      <p:cxnSp>
        <p:nvCxnSpPr>
          <p:cNvPr id="17" name="直線箭頭接點 16">
            <a:extLst>
              <a:ext uri="{FF2B5EF4-FFF2-40B4-BE49-F238E27FC236}">
                <a16:creationId xmlns:a16="http://schemas.microsoft.com/office/drawing/2014/main" id="{BF4CF4AA-1081-43CF-B15C-05EF6938393B}"/>
              </a:ext>
            </a:extLst>
          </p:cNvPr>
          <p:cNvCxnSpPr>
            <a:cxnSpLocks/>
            <a:stCxn id="15" idx="3"/>
          </p:cNvCxnSpPr>
          <p:nvPr/>
        </p:nvCxnSpPr>
        <p:spPr>
          <a:xfrm>
            <a:off x="2552800" y="4571371"/>
            <a:ext cx="237901" cy="911523"/>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spTree>
    <p:extLst>
      <p:ext uri="{BB962C8B-B14F-4D97-AF65-F5344CB8AC3E}">
        <p14:creationId xmlns:p14="http://schemas.microsoft.com/office/powerpoint/2010/main" val="40600898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7C726B-1C00-4F26-0746-371876643587}"/>
              </a:ext>
            </a:extLst>
          </p:cNvPr>
          <p:cNvSpPr>
            <a:spLocks noGrp="1"/>
          </p:cNvSpPr>
          <p:nvPr>
            <p:ph type="title"/>
          </p:nvPr>
        </p:nvSpPr>
        <p:spPr/>
        <p:txBody>
          <a:bodyPr/>
          <a:lstStyle/>
          <a:p>
            <a:r>
              <a:rPr kumimoji="1" lang="en-US" altLang="zh-TW" dirty="0">
                <a:cs typeface="Calibri" panose="020F0502020204030204" pitchFamily="34" charset="0"/>
              </a:rPr>
              <a:t>Transformer Variants </a:t>
            </a:r>
            <a:r>
              <a:rPr kumimoji="1" lang="en-US" altLang="zh-TW" sz="2800" dirty="0">
                <a:latin typeface="Calibri" panose="020F0502020204030204" pitchFamily="34" charset="0"/>
                <a:cs typeface="Calibri" panose="020F0502020204030204" pitchFamily="34" charset="0"/>
              </a:rPr>
              <a:t>(there are many more)</a:t>
            </a:r>
            <a:endParaRPr kumimoji="1" lang="zh-TW" altLang="en-US" sz="2800"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46502E08-6439-3441-5CA6-525857B6CBBC}"/>
              </a:ext>
            </a:extLst>
          </p:cNvPr>
          <p:cNvSpPr>
            <a:spLocks noGrp="1"/>
          </p:cNvSpPr>
          <p:nvPr>
            <p:ph idx="1"/>
          </p:nvPr>
        </p:nvSpPr>
        <p:spPr/>
        <p:txBody>
          <a:bodyPr>
            <a:normAutofit fontScale="92500" lnSpcReduction="20000"/>
          </a:bodyPr>
          <a:lstStyle/>
          <a:p>
            <a:pPr>
              <a:buFont typeface="Wingdings" pitchFamily="2" charset="2"/>
              <a:buChar char="n"/>
            </a:pPr>
            <a:r>
              <a:rPr kumimoji="1" lang="en-US" altLang="zh-TW" dirty="0">
                <a:latin typeface="Calibri" panose="020F0502020204030204" pitchFamily="34" charset="0"/>
                <a:cs typeface="Calibri" panose="020F0502020204030204" pitchFamily="34" charset="0"/>
              </a:rPr>
              <a:t> Universal Transformer</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Adds Adaptive Computation Time</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Dehghani</a:t>
            </a:r>
            <a:r>
              <a:rPr kumimoji="1" lang="en-US" altLang="zh-TW" dirty="0">
                <a:latin typeface="Calibri" panose="020F0502020204030204" pitchFamily="34" charset="0"/>
                <a:cs typeface="Calibri" panose="020F0502020204030204" pitchFamily="34" charset="0"/>
              </a:rPr>
              <a:t>, Mostafa, et al. "Universal transformers." </a:t>
            </a:r>
            <a:r>
              <a:rPr kumimoji="1" lang="en-US" altLang="zh-TW" dirty="0" err="1">
                <a:latin typeface="Calibri" panose="020F0502020204030204" pitchFamily="34" charset="0"/>
                <a:cs typeface="Calibri" panose="020F0502020204030204" pitchFamily="34" charset="0"/>
              </a:rPr>
              <a:t>arXiv</a:t>
            </a:r>
            <a:r>
              <a:rPr kumimoji="1" lang="en-US" altLang="zh-TW" dirty="0">
                <a:latin typeface="Calibri" panose="020F0502020204030204" pitchFamily="34" charset="0"/>
                <a:cs typeface="Calibri" panose="020F0502020204030204" pitchFamily="34" charset="0"/>
              </a:rPr>
              <a:t> preprint arXiv:1807.03819 (2018). </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Longformer</a:t>
            </a:r>
            <a:r>
              <a:rPr kumimoji="1" lang="en-US" altLang="zh-TW" dirty="0">
                <a:latin typeface="Calibri" panose="020F0502020204030204" pitchFamily="34" charset="0"/>
                <a:cs typeface="Calibri" panose="020F0502020204030204" pitchFamily="34" charset="0"/>
              </a:rPr>
              <a:t>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Tackles long documents</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Iz</a:t>
            </a: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Beltagy</a:t>
            </a:r>
            <a:r>
              <a:rPr kumimoji="1" lang="en-US" altLang="zh-TW" dirty="0">
                <a:latin typeface="Calibri" panose="020F0502020204030204" pitchFamily="34" charset="0"/>
                <a:cs typeface="Calibri" panose="020F0502020204030204" pitchFamily="34" charset="0"/>
              </a:rPr>
              <a:t>, et al. (2020). </a:t>
            </a:r>
            <a:r>
              <a:rPr kumimoji="1" lang="en-US" altLang="zh-TW" dirty="0" err="1">
                <a:latin typeface="Calibri" panose="020F0502020204030204" pitchFamily="34" charset="0"/>
                <a:cs typeface="Calibri" panose="020F0502020204030204" pitchFamily="34" charset="0"/>
              </a:rPr>
              <a:t>Longformer</a:t>
            </a:r>
            <a:r>
              <a:rPr kumimoji="1" lang="en-US" altLang="zh-TW" dirty="0">
                <a:latin typeface="Calibri" panose="020F0502020204030204" pitchFamily="34" charset="0"/>
                <a:cs typeface="Calibri" panose="020F0502020204030204" pitchFamily="34" charset="0"/>
              </a:rPr>
              <a:t>: The Long-Document Transformer. arXiv:2004.05150.</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Roformer</a:t>
            </a:r>
            <a:r>
              <a:rPr kumimoji="1" lang="en-US" altLang="zh-TW" dirty="0">
                <a:latin typeface="Calibri" panose="020F0502020204030204" pitchFamily="34" charset="0"/>
                <a:cs typeface="Calibri" panose="020F0502020204030204" pitchFamily="34" charset="0"/>
              </a:rPr>
              <a:t>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Changes the design of positional encoding</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Su</a:t>
            </a: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Jianlin</a:t>
            </a:r>
            <a:r>
              <a:rPr kumimoji="1" lang="en-US" altLang="zh-TW" dirty="0">
                <a:latin typeface="Calibri" panose="020F0502020204030204" pitchFamily="34" charset="0"/>
                <a:cs typeface="Calibri" panose="020F0502020204030204" pitchFamily="34" charset="0"/>
              </a:rPr>
              <a:t>, et al. "</a:t>
            </a:r>
            <a:r>
              <a:rPr kumimoji="1" lang="en-US" altLang="zh-TW" dirty="0" err="1">
                <a:latin typeface="Calibri" panose="020F0502020204030204" pitchFamily="34" charset="0"/>
                <a:cs typeface="Calibri" panose="020F0502020204030204" pitchFamily="34" charset="0"/>
              </a:rPr>
              <a:t>RoFormer</a:t>
            </a:r>
            <a:r>
              <a:rPr kumimoji="1" lang="en-US" altLang="zh-TW" dirty="0">
                <a:latin typeface="Calibri" panose="020F0502020204030204" pitchFamily="34" charset="0"/>
                <a:cs typeface="Calibri" panose="020F0502020204030204" pitchFamily="34" charset="0"/>
              </a:rPr>
              <a:t>: Enhanced Transformer with Rotary Position Embedding. </a:t>
            </a:r>
            <a:r>
              <a:rPr kumimoji="1" lang="en-US" altLang="zh-TW" dirty="0" err="1">
                <a:latin typeface="Calibri" panose="020F0502020204030204" pitchFamily="34" charset="0"/>
                <a:cs typeface="Calibri" panose="020F0502020204030204" pitchFamily="34" charset="0"/>
              </a:rPr>
              <a:t>CoRR</a:t>
            </a:r>
            <a:r>
              <a:rPr kumimoji="1" lang="en-US" altLang="zh-TW" dirty="0">
                <a:latin typeface="Calibri" panose="020F0502020204030204" pitchFamily="34" charset="0"/>
                <a:cs typeface="Calibri" panose="020F0502020204030204" pitchFamily="34" charset="0"/>
              </a:rPr>
              <a:t> abs/2104.09864 (2021)." </a:t>
            </a:r>
            <a:r>
              <a:rPr kumimoji="1" lang="en-US" altLang="zh-TW" dirty="0" err="1">
                <a:latin typeface="Calibri" panose="020F0502020204030204" pitchFamily="34" charset="0"/>
                <a:cs typeface="Calibri" panose="020F0502020204030204" pitchFamily="34" charset="0"/>
              </a:rPr>
              <a:t>arXiv</a:t>
            </a:r>
            <a:r>
              <a:rPr kumimoji="1" lang="en-US" altLang="zh-TW" dirty="0">
                <a:latin typeface="Calibri" panose="020F0502020204030204" pitchFamily="34" charset="0"/>
                <a:cs typeface="Calibri" panose="020F0502020204030204" pitchFamily="34" charset="0"/>
              </a:rPr>
              <a:t> preprint arXiv:2104.09864 (2021).</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Vision Transformer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Tackles vision tasks</a:t>
            </a:r>
          </a:p>
          <a:p>
            <a:pPr lvl="1">
              <a:buFont typeface="Wingdings" pitchFamily="2" charset="2"/>
              <a:buChar char="n"/>
            </a:pPr>
            <a:r>
              <a:rPr kumimoji="1" lang="en-US" altLang="zh-TW" dirty="0">
                <a:solidFill>
                  <a:srgbClr val="212529"/>
                </a:solidFill>
                <a:effectLst/>
                <a:latin typeface="Calibri" panose="020F0502020204030204" pitchFamily="34" charset="0"/>
                <a:cs typeface="Calibri" panose="020F0502020204030204" pitchFamily="34" charset="0"/>
              </a:rPr>
              <a:t> </a:t>
            </a:r>
            <a:r>
              <a:rPr lang="en-US" altLang="zh-TW" dirty="0">
                <a:solidFill>
                  <a:srgbClr val="212529"/>
                </a:solidFill>
                <a:effectLst/>
                <a:latin typeface="Calibri" panose="020F0502020204030204" pitchFamily="34" charset="0"/>
                <a:cs typeface="Calibri" panose="020F0502020204030204" pitchFamily="34" charset="0"/>
              </a:rPr>
              <a:t>Alexey </a:t>
            </a:r>
            <a:r>
              <a:rPr lang="en-US" altLang="zh-TW" dirty="0" err="1">
                <a:solidFill>
                  <a:srgbClr val="212529"/>
                </a:solidFill>
                <a:effectLst/>
                <a:latin typeface="Calibri" panose="020F0502020204030204" pitchFamily="34" charset="0"/>
                <a:cs typeface="Calibri" panose="020F0502020204030204" pitchFamily="34" charset="0"/>
              </a:rPr>
              <a:t>Dosovitskiy</a:t>
            </a:r>
            <a:r>
              <a:rPr lang="en-US" altLang="zh-TW" dirty="0">
                <a:solidFill>
                  <a:srgbClr val="212529"/>
                </a:solidFill>
                <a:effectLst/>
                <a:latin typeface="Calibri" panose="020F0502020204030204" pitchFamily="34" charset="0"/>
                <a:cs typeface="Calibri" panose="020F0502020204030204" pitchFamily="34" charset="0"/>
              </a:rPr>
              <a:t>, et al. “An Image is Worth 16x16 Words: Transformers for Image Recognition at Scale.” International Conference on Learning Representations. 2021.</a:t>
            </a:r>
            <a:endParaRPr kumimoji="1" lang="zh-TW" altLang="en-US" dirty="0">
              <a:latin typeface="Calibri" panose="020F0502020204030204" pitchFamily="34" charset="0"/>
              <a:cs typeface="Calibri" panose="020F0502020204030204" pitchFamily="34" charset="0"/>
            </a:endParaRPr>
          </a:p>
          <a:p>
            <a:pPr>
              <a:buFont typeface="Wingdings" pitchFamily="2" charset="2"/>
              <a:buChar char="n"/>
            </a:pPr>
            <a:endParaRPr kumimoji="1"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B2F75FD5-AF41-3278-FC08-A0E2F4C0696F}"/>
              </a:ext>
            </a:extLst>
          </p:cNvPr>
          <p:cNvSpPr>
            <a:spLocks noGrp="1"/>
          </p:cNvSpPr>
          <p:nvPr>
            <p:ph type="sldNum" sz="quarter" idx="12"/>
          </p:nvPr>
        </p:nvSpPr>
        <p:spPr/>
        <p:txBody>
          <a:bodyPr/>
          <a:lstStyle/>
          <a:p>
            <a:fld id="{6113E31D-E2AB-40D1-8B51-AFA5AFEF393A}" type="slidenum">
              <a:rPr lang="en-US" smtClean="0"/>
              <a:t>47</a:t>
            </a:fld>
            <a:endParaRPr lang="en-US"/>
          </a:p>
        </p:txBody>
      </p:sp>
    </p:spTree>
    <p:extLst>
      <p:ext uri="{BB962C8B-B14F-4D97-AF65-F5344CB8AC3E}">
        <p14:creationId xmlns:p14="http://schemas.microsoft.com/office/powerpoint/2010/main" val="276832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A88DA8B3-68A9-0C0E-AA3A-4F955A31DC80}"/>
              </a:ext>
            </a:extLst>
          </p:cNvPr>
          <p:cNvSpPr>
            <a:spLocks noGrp="1"/>
          </p:cNvSpPr>
          <p:nvPr>
            <p:ph type="title"/>
          </p:nvPr>
        </p:nvSpPr>
        <p:spPr/>
        <p:txBody>
          <a:bodyPr>
            <a:normAutofit/>
          </a:bodyPr>
          <a:lstStyle/>
          <a:p>
            <a:r>
              <a:rPr lang="en-US" altLang="zh-TW" sz="5400" dirty="0">
                <a:ea typeface="Microsoft JhengHei" panose="020B0604030504040204" pitchFamily="34" charset="-120"/>
              </a:rPr>
              <a:t>Transformer</a:t>
            </a:r>
            <a:r>
              <a:rPr lang="zh-TW" altLang="en-US" sz="5400" dirty="0">
                <a:ea typeface="Microsoft JhengHei" panose="020B0604030504040204" pitchFamily="34" charset="-120"/>
              </a:rPr>
              <a:t>能不能用在影像上呢？</a:t>
            </a:r>
          </a:p>
        </p:txBody>
      </p:sp>
      <p:sp>
        <p:nvSpPr>
          <p:cNvPr id="4" name="投影片編號版面配置區 3">
            <a:extLst>
              <a:ext uri="{FF2B5EF4-FFF2-40B4-BE49-F238E27FC236}">
                <a16:creationId xmlns:a16="http://schemas.microsoft.com/office/drawing/2014/main" id="{C1F0CB90-2918-CF05-E593-676344F0734F}"/>
              </a:ext>
            </a:extLst>
          </p:cNvPr>
          <p:cNvSpPr>
            <a:spLocks noGrp="1"/>
          </p:cNvSpPr>
          <p:nvPr>
            <p:ph type="sldNum" sz="quarter" idx="12"/>
          </p:nvPr>
        </p:nvSpPr>
        <p:spPr/>
        <p:txBody>
          <a:bodyPr/>
          <a:lstStyle/>
          <a:p>
            <a:fld id="{6113E31D-E2AB-40D1-8B51-AFA5AFEF393A}" type="slidenum">
              <a:rPr lang="en-US" smtClean="0"/>
              <a:pPr/>
              <a:t>48</a:t>
            </a:fld>
            <a:endParaRPr lang="en-US" dirty="0"/>
          </a:p>
        </p:txBody>
      </p:sp>
      <p:sp>
        <p:nvSpPr>
          <p:cNvPr id="9" name="文字方塊 8">
            <a:extLst>
              <a:ext uri="{FF2B5EF4-FFF2-40B4-BE49-F238E27FC236}">
                <a16:creationId xmlns:a16="http://schemas.microsoft.com/office/drawing/2014/main" id="{7E471B1F-2A4C-A2D0-1AD8-0CA4082A205B}"/>
              </a:ext>
            </a:extLst>
          </p:cNvPr>
          <p:cNvSpPr txBox="1"/>
          <p:nvPr/>
        </p:nvSpPr>
        <p:spPr>
          <a:xfrm>
            <a:off x="1225685" y="4523362"/>
            <a:ext cx="7237379" cy="523220"/>
          </a:xfrm>
          <a:prstGeom prst="rect">
            <a:avLst/>
          </a:prstGeom>
          <a:noFill/>
        </p:spPr>
        <p:txBody>
          <a:bodyPr wrap="square" rtlCol="0">
            <a:spAutoFit/>
          </a:bodyPr>
          <a:lstStyle/>
          <a:p>
            <a:r>
              <a:rPr kumimoji="1" lang="en" altLang="zh-TW" sz="2800" dirty="0"/>
              <a:t>Vision Transformer (</a:t>
            </a:r>
            <a:r>
              <a:rPr kumimoji="1" lang="en" altLang="zh-TW" sz="2800" dirty="0" err="1"/>
              <a:t>ViT</a:t>
            </a:r>
            <a:r>
              <a:rPr kumimoji="1" lang="en" altLang="zh-TW" sz="2800" dirty="0"/>
              <a:t>) </a:t>
            </a:r>
            <a:endParaRPr kumimoji="1" lang="zh-TW" altLang="en-US" sz="2800" dirty="0"/>
          </a:p>
        </p:txBody>
      </p:sp>
    </p:spTree>
    <p:extLst>
      <p:ext uri="{BB962C8B-B14F-4D97-AF65-F5344CB8AC3E}">
        <p14:creationId xmlns:p14="http://schemas.microsoft.com/office/powerpoint/2010/main" val="3469365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E07EF3E-03FC-2204-C4DB-78BFDD014A06}"/>
              </a:ext>
            </a:extLst>
          </p:cNvPr>
          <p:cNvSpPr>
            <a:spLocks noGrp="1"/>
          </p:cNvSpPr>
          <p:nvPr>
            <p:ph type="sldNum" sz="quarter" idx="12"/>
          </p:nvPr>
        </p:nvSpPr>
        <p:spPr/>
        <p:txBody>
          <a:bodyPr/>
          <a:lstStyle/>
          <a:p>
            <a:fld id="{6113E31D-E2AB-40D1-8B51-AFA5AFEF393A}" type="slidenum">
              <a:rPr lang="en-US" smtClean="0"/>
              <a:pPr/>
              <a:t>49</a:t>
            </a:fld>
            <a:endParaRPr lang="en-US" dirty="0"/>
          </a:p>
        </p:txBody>
      </p:sp>
      <p:pic>
        <p:nvPicPr>
          <p:cNvPr id="5" name="圖片 4">
            <a:extLst>
              <a:ext uri="{FF2B5EF4-FFF2-40B4-BE49-F238E27FC236}">
                <a16:creationId xmlns:a16="http://schemas.microsoft.com/office/drawing/2014/main" id="{9B71050D-455C-43B8-2FCF-FF8CE6DFA93D}"/>
              </a:ext>
            </a:extLst>
          </p:cNvPr>
          <p:cNvPicPr>
            <a:picLocks noChangeAspect="1"/>
          </p:cNvPicPr>
          <p:nvPr/>
        </p:nvPicPr>
        <p:blipFill>
          <a:blip r:embed="rId2"/>
          <a:stretch>
            <a:fillRect/>
          </a:stretch>
        </p:blipFill>
        <p:spPr>
          <a:xfrm>
            <a:off x="1396730" y="1749261"/>
            <a:ext cx="9398540" cy="4556386"/>
          </a:xfrm>
          <a:prstGeom prst="rect">
            <a:avLst/>
          </a:prstGeom>
        </p:spPr>
      </p:pic>
      <p:sp>
        <p:nvSpPr>
          <p:cNvPr id="6" name="標題 1">
            <a:extLst>
              <a:ext uri="{FF2B5EF4-FFF2-40B4-BE49-F238E27FC236}">
                <a16:creationId xmlns:a16="http://schemas.microsoft.com/office/drawing/2014/main" id="{271F758D-3520-122E-FA8F-2A557944C86D}"/>
              </a:ext>
            </a:extLst>
          </p:cNvPr>
          <p:cNvSpPr>
            <a:spLocks noGrp="1"/>
          </p:cNvSpPr>
          <p:nvPr>
            <p:ph type="title"/>
          </p:nvPr>
        </p:nvSpPr>
        <p:spPr>
          <a:xfrm>
            <a:off x="653143" y="356088"/>
            <a:ext cx="10918371" cy="1033416"/>
          </a:xfrm>
        </p:spPr>
        <p:txBody>
          <a:bodyPr/>
          <a:lstStyle/>
          <a:p>
            <a:r>
              <a:rPr kumimoji="1" lang="en-US" altLang="zh-TW" dirty="0">
                <a:cs typeface="Calibri" panose="020F0502020204030204" pitchFamily="34" charset="0"/>
              </a:rPr>
              <a:t>Concept: </a:t>
            </a:r>
            <a:r>
              <a:rPr kumimoji="1" lang="zh-TW" altLang="en-US" dirty="0">
                <a:latin typeface="Microsoft JhengHei" panose="020B0604030504040204" pitchFamily="34" charset="-120"/>
                <a:ea typeface="Microsoft JhengHei" panose="020B0604030504040204" pitchFamily="34" charset="-120"/>
                <a:cs typeface="Calibri" panose="020F0502020204030204" pitchFamily="34" charset="0"/>
              </a:rPr>
              <a:t>把影像區域當成 </a:t>
            </a:r>
            <a:r>
              <a:rPr kumimoji="1" lang="en-US" altLang="zh-TW" dirty="0">
                <a:cs typeface="Calibri" panose="020F0502020204030204" pitchFamily="34" charset="0"/>
              </a:rPr>
              <a:t>token</a:t>
            </a:r>
            <a:r>
              <a:rPr kumimoji="1" lang="zh-TW" altLang="en-US" dirty="0">
                <a:cs typeface="Calibri" panose="020F0502020204030204" pitchFamily="34" charset="0"/>
              </a:rPr>
              <a:t> </a:t>
            </a:r>
            <a:r>
              <a:rPr kumimoji="1" lang="zh-TW" altLang="en-US" dirty="0">
                <a:latin typeface="Microsoft JhengHei" panose="020B0604030504040204" pitchFamily="34" charset="-120"/>
                <a:ea typeface="Microsoft JhengHei" panose="020B0604030504040204" pitchFamily="34" charset="-120"/>
                <a:cs typeface="Calibri" panose="020F0502020204030204" pitchFamily="34" charset="0"/>
              </a:rPr>
              <a:t>輸入</a:t>
            </a:r>
          </a:p>
        </p:txBody>
      </p:sp>
      <p:sp>
        <p:nvSpPr>
          <p:cNvPr id="7" name="矩形 6">
            <a:extLst>
              <a:ext uri="{FF2B5EF4-FFF2-40B4-BE49-F238E27FC236}">
                <a16:creationId xmlns:a16="http://schemas.microsoft.com/office/drawing/2014/main" id="{DD1BE579-C3F6-5FC1-E776-2E2660FB6A18}"/>
              </a:ext>
            </a:extLst>
          </p:cNvPr>
          <p:cNvSpPr/>
          <p:nvPr/>
        </p:nvSpPr>
        <p:spPr>
          <a:xfrm flipV="1">
            <a:off x="1481111" y="3015516"/>
            <a:ext cx="6388565" cy="5195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40295390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9B15B9-2BE3-FC2C-A8ED-5DB034FE2EB3}"/>
              </a:ext>
            </a:extLst>
          </p:cNvPr>
          <p:cNvSpPr>
            <a:spLocks noGrp="1"/>
          </p:cNvSpPr>
          <p:nvPr>
            <p:ph type="title"/>
          </p:nvPr>
        </p:nvSpPr>
        <p:spPr/>
        <p:txBody>
          <a:bodyPr/>
          <a:lstStyle/>
          <a:p>
            <a:r>
              <a:rPr kumimoji="1" lang="en-US" altLang="zh-TW" dirty="0"/>
              <a:t>RNN code example</a:t>
            </a:r>
            <a:endParaRPr kumimoji="1" lang="zh-TW" altLang="en-US" dirty="0"/>
          </a:p>
        </p:txBody>
      </p:sp>
      <p:sp>
        <p:nvSpPr>
          <p:cNvPr id="4" name="投影片編號版面配置區 3">
            <a:extLst>
              <a:ext uri="{FF2B5EF4-FFF2-40B4-BE49-F238E27FC236}">
                <a16:creationId xmlns:a16="http://schemas.microsoft.com/office/drawing/2014/main" id="{40A1097C-B9F5-1635-75E3-DE6354D66CD0}"/>
              </a:ext>
            </a:extLst>
          </p:cNvPr>
          <p:cNvSpPr>
            <a:spLocks noGrp="1"/>
          </p:cNvSpPr>
          <p:nvPr>
            <p:ph type="sldNum" sz="quarter" idx="12"/>
          </p:nvPr>
        </p:nvSpPr>
        <p:spPr/>
        <p:txBody>
          <a:bodyPr/>
          <a:lstStyle/>
          <a:p>
            <a:fld id="{6113E31D-E2AB-40D1-8B51-AFA5AFEF393A}" type="slidenum">
              <a:rPr lang="en-US" smtClean="0"/>
              <a:pPr/>
              <a:t>5</a:t>
            </a:fld>
            <a:endParaRPr lang="en-US" dirty="0"/>
          </a:p>
        </p:txBody>
      </p:sp>
      <p:sp>
        <p:nvSpPr>
          <p:cNvPr id="7" name="文字方塊 6">
            <a:extLst>
              <a:ext uri="{FF2B5EF4-FFF2-40B4-BE49-F238E27FC236}">
                <a16:creationId xmlns:a16="http://schemas.microsoft.com/office/drawing/2014/main" id="{7DB2D425-2D46-EB6A-CEF2-09A8B9978AAA}"/>
              </a:ext>
            </a:extLst>
          </p:cNvPr>
          <p:cNvSpPr txBox="1"/>
          <p:nvPr/>
        </p:nvSpPr>
        <p:spPr>
          <a:xfrm>
            <a:off x="653143" y="1914039"/>
            <a:ext cx="10918371" cy="3970318"/>
          </a:xfrm>
          <a:prstGeom prst="rect">
            <a:avLst/>
          </a:prstGeom>
          <a:noFill/>
          <a:ln>
            <a:solidFill>
              <a:schemeClr val="tx1"/>
            </a:solidFill>
          </a:ln>
        </p:spPr>
        <p:txBody>
          <a:bodyPr wrap="square">
            <a:spAutoFit/>
          </a:bodyPr>
          <a:lstStyle/>
          <a:p>
            <a:r>
              <a:rPr lang="en" altLang="zh-TW" sz="1800" dirty="0">
                <a:solidFill>
                  <a:srgbClr val="0000FF"/>
                </a:solidFill>
                <a:effectLst/>
                <a:latin typeface="Menlo" panose="020B0609030804020204" pitchFamily="49" charset="0"/>
              </a:rPr>
              <a:t>class </a:t>
            </a:r>
            <a:r>
              <a:rPr lang="en" altLang="zh-TW" sz="1800" dirty="0" err="1">
                <a:solidFill>
                  <a:srgbClr val="288EAD"/>
                </a:solidFill>
                <a:effectLst/>
                <a:latin typeface="Menlo" panose="020B0609030804020204" pitchFamily="49" charset="0"/>
              </a:rPr>
              <a:t>RNNModel</a:t>
            </a:r>
            <a:r>
              <a:rPr lang="en" altLang="zh-TW" sz="1800" dirty="0">
                <a:effectLst/>
                <a:latin typeface="Menlo" panose="020B0609030804020204" pitchFamily="49" charset="0"/>
              </a:rPr>
              <a:t>(</a:t>
            </a:r>
            <a:r>
              <a:rPr lang="en" altLang="zh-TW" sz="1800" dirty="0" err="1">
                <a:effectLst/>
                <a:latin typeface="Menlo" panose="020B0609030804020204" pitchFamily="49" charset="0"/>
              </a:rPr>
              <a:t>torch.nn.Module</a:t>
            </a:r>
            <a:r>
              <a:rPr lang="en" altLang="zh-TW" sz="1800" dirty="0">
                <a:effectLst/>
                <a:latin typeface="Menlo" panose="020B0609030804020204" pitchFamily="49" charset="0"/>
              </a:rPr>
              <a:t>):</a:t>
            </a:r>
            <a:br>
              <a:rPr lang="en" altLang="zh-TW" sz="1800" dirty="0">
                <a:effectLst/>
                <a:latin typeface="Menlo" panose="020B0609030804020204" pitchFamily="49" charset="0"/>
              </a:rPr>
            </a:br>
            <a:r>
              <a:rPr lang="en" altLang="zh-TW" sz="1800" dirty="0">
                <a:solidFill>
                  <a:srgbClr val="0000FF"/>
                </a:solidFill>
                <a:effectLst/>
                <a:latin typeface="Menlo" panose="020B0609030804020204" pitchFamily="49" charset="0"/>
              </a:rPr>
              <a:t>def </a:t>
            </a:r>
            <a:r>
              <a:rPr lang="en" altLang="zh-TW" sz="1800" dirty="0">
                <a:effectLst/>
                <a:latin typeface="Menlo" panose="020B0609030804020204" pitchFamily="49" charset="0"/>
              </a:rPr>
              <a:t>__</a:t>
            </a:r>
            <a:r>
              <a:rPr lang="en" altLang="zh-TW" sz="1800" dirty="0" err="1">
                <a:effectLst/>
                <a:latin typeface="Menlo" panose="020B0609030804020204" pitchFamily="49" charset="0"/>
              </a:rPr>
              <a:t>init</a:t>
            </a:r>
            <a:r>
              <a:rPr lang="en" altLang="zh-TW" sz="1800" dirty="0">
                <a:effectLst/>
                <a:latin typeface="Menlo" panose="020B0609030804020204" pitchFamily="49" charset="0"/>
              </a:rPr>
              <a:t>__(</a:t>
            </a:r>
            <a:r>
              <a:rPr lang="en" altLang="zh-TW" sz="1800" dirty="0">
                <a:solidFill>
                  <a:srgbClr val="7F7F7F"/>
                </a:solidFill>
                <a:effectLst/>
                <a:latin typeface="Menlo" panose="020B0609030804020204" pitchFamily="49" charset="0"/>
              </a:rPr>
              <a:t>self</a:t>
            </a:r>
            <a:r>
              <a:rPr lang="en" altLang="zh-TW" sz="1800" dirty="0">
                <a:effectLst/>
                <a:latin typeface="Menlo" panose="020B0609030804020204" pitchFamily="49" charset="0"/>
              </a:rPr>
              <a:t>, </a:t>
            </a:r>
            <a:r>
              <a:rPr lang="en" altLang="zh-TW" sz="1800" dirty="0" err="1">
                <a:solidFill>
                  <a:srgbClr val="7F7F7F"/>
                </a:solidFill>
                <a:effectLst/>
                <a:latin typeface="Menlo" panose="020B0609030804020204" pitchFamily="49" charset="0"/>
              </a:rPr>
              <a:t>vocab_size</a:t>
            </a:r>
            <a:r>
              <a:rPr lang="en" altLang="zh-TW" sz="1800" dirty="0">
                <a:effectLst/>
                <a:latin typeface="Menlo" panose="020B0609030804020204" pitchFamily="49" charset="0"/>
              </a:rPr>
              <a:t>=</a:t>
            </a:r>
            <a:r>
              <a:rPr lang="en" altLang="zh-TW" sz="1800" dirty="0">
                <a:solidFill>
                  <a:srgbClr val="078456"/>
                </a:solidFill>
                <a:effectLst/>
                <a:latin typeface="Menlo" panose="020B0609030804020204" pitchFamily="49" charset="0"/>
              </a:rPr>
              <a:t>30000</a:t>
            </a:r>
            <a:r>
              <a:rPr lang="en" altLang="zh-TW" sz="1800" dirty="0">
                <a:effectLst/>
                <a:latin typeface="Menlo" panose="020B0609030804020204" pitchFamily="49" charset="0"/>
              </a:rPr>
              <a:t>, </a:t>
            </a:r>
            <a:r>
              <a:rPr lang="en" altLang="zh-TW" sz="1800" dirty="0" err="1">
                <a:solidFill>
                  <a:srgbClr val="7F7F7F"/>
                </a:solidFill>
                <a:effectLst/>
                <a:latin typeface="Menlo" panose="020B0609030804020204" pitchFamily="49" charset="0"/>
              </a:rPr>
              <a:t>embed_dim</a:t>
            </a:r>
            <a:r>
              <a:rPr lang="en" altLang="zh-TW" sz="1800" dirty="0">
                <a:effectLst/>
                <a:latin typeface="Menlo" panose="020B0609030804020204" pitchFamily="49" charset="0"/>
              </a:rPr>
              <a:t>=</a:t>
            </a:r>
            <a:r>
              <a:rPr lang="en" altLang="zh-TW" sz="1800" dirty="0">
                <a:solidFill>
                  <a:srgbClr val="078456"/>
                </a:solidFill>
                <a:effectLst/>
                <a:latin typeface="Menlo" panose="020B0609030804020204" pitchFamily="49" charset="0"/>
              </a:rPr>
              <a:t>300</a:t>
            </a:r>
            <a:r>
              <a:rPr lang="en" altLang="zh-TW" sz="1800" dirty="0">
                <a:effectLst/>
                <a:latin typeface="Menlo" panose="020B0609030804020204" pitchFamily="49" charset="0"/>
              </a:rPr>
              <a:t>, </a:t>
            </a:r>
            <a:r>
              <a:rPr lang="en" altLang="zh-TW" sz="1800" dirty="0" err="1">
                <a:solidFill>
                  <a:srgbClr val="7F7F7F"/>
                </a:solidFill>
                <a:effectLst/>
                <a:latin typeface="Menlo" panose="020B0609030804020204" pitchFamily="49" charset="0"/>
              </a:rPr>
              <a:t>hidden_dim</a:t>
            </a:r>
            <a:r>
              <a:rPr lang="en" altLang="zh-TW" sz="1800" dirty="0">
                <a:effectLst/>
                <a:latin typeface="Menlo" panose="020B0609030804020204" pitchFamily="49" charset="0"/>
              </a:rPr>
              <a:t>=</a:t>
            </a:r>
            <a:r>
              <a:rPr lang="en" altLang="zh-TW" sz="1800" dirty="0">
                <a:solidFill>
                  <a:srgbClr val="078456"/>
                </a:solidFill>
                <a:effectLst/>
                <a:latin typeface="Menlo" panose="020B0609030804020204" pitchFamily="49" charset="0"/>
              </a:rPr>
              <a:t>300</a:t>
            </a:r>
            <a:r>
              <a:rPr lang="en" altLang="zh-TW" sz="1800" dirty="0">
                <a:effectLst/>
                <a:latin typeface="Menlo" panose="020B0609030804020204" pitchFamily="49" charset="0"/>
              </a:rPr>
              <a:t>):</a:t>
            </a:r>
          </a:p>
          <a:p>
            <a:r>
              <a:rPr lang="en" altLang="zh-TW" dirty="0">
                <a:solidFill>
                  <a:srgbClr val="288EAD"/>
                </a:solidFill>
                <a:latin typeface="Menlo" panose="020B0609030804020204" pitchFamily="49" charset="0"/>
              </a:rPr>
              <a:t>    </a:t>
            </a:r>
            <a:r>
              <a:rPr lang="en" altLang="zh-TW" sz="1800" dirty="0">
                <a:solidFill>
                  <a:srgbClr val="288EAD"/>
                </a:solidFill>
                <a:effectLst/>
                <a:latin typeface="Menlo" panose="020B0609030804020204" pitchFamily="49" charset="0"/>
              </a:rPr>
              <a:t>super</a:t>
            </a:r>
            <a:r>
              <a:rPr lang="en" altLang="zh-TW" sz="1800" dirty="0">
                <a:effectLst/>
                <a:latin typeface="Menlo" panose="020B0609030804020204" pitchFamily="49" charset="0"/>
              </a:rPr>
              <a:t>().__</a:t>
            </a:r>
            <a:r>
              <a:rPr lang="en" altLang="zh-TW" sz="1800" dirty="0" err="1">
                <a:effectLst/>
                <a:latin typeface="Menlo" panose="020B0609030804020204" pitchFamily="49" charset="0"/>
              </a:rPr>
              <a:t>init</a:t>
            </a:r>
            <a:r>
              <a:rPr lang="en" altLang="zh-TW" sz="1800" dirty="0">
                <a:effectLst/>
                <a:latin typeface="Menlo" panose="020B0609030804020204" pitchFamily="49" charset="0"/>
              </a:rPr>
              <a:t>__() </a:t>
            </a:r>
            <a:endParaRPr lang="en" altLang="zh-TW" dirty="0">
              <a:effectLst/>
            </a:endParaRPr>
          </a:p>
          <a:p>
            <a:r>
              <a:rPr lang="en" altLang="zh-TW" sz="1800" dirty="0">
                <a:solidFill>
                  <a:srgbClr val="7F7F7F"/>
                </a:solidFill>
                <a:effectLst/>
                <a:latin typeface="Menlo" panose="020B0609030804020204" pitchFamily="49" charset="0"/>
              </a:rPr>
              <a:t>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.vocab_size</a:t>
            </a:r>
            <a:r>
              <a:rPr lang="en" altLang="zh-TW" sz="1800" dirty="0">
                <a:effectLst/>
                <a:latin typeface="Menlo" panose="020B0609030804020204" pitchFamily="49" charset="0"/>
              </a:rPr>
              <a:t> = </a:t>
            </a:r>
            <a:r>
              <a:rPr lang="en" altLang="zh-TW" sz="1800" dirty="0" err="1">
                <a:solidFill>
                  <a:srgbClr val="7F7F7F"/>
                </a:solidFill>
                <a:effectLst/>
                <a:latin typeface="Menlo" panose="020B0609030804020204" pitchFamily="49" charset="0"/>
              </a:rPr>
              <a:t>vocab_size</a:t>
            </a:r>
            <a:endParaRPr lang="en" altLang="zh-TW" dirty="0">
              <a:solidFill>
                <a:srgbClr val="7F7F7F"/>
              </a:solidFill>
              <a:latin typeface="Menlo" panose="020B0609030804020204" pitchFamily="49" charset="0"/>
            </a:endParaRPr>
          </a:p>
          <a:p>
            <a:r>
              <a:rPr lang="en" altLang="zh-TW" sz="1800" dirty="0">
                <a:solidFill>
                  <a:srgbClr val="7F7F7F"/>
                </a:solidFill>
                <a:effectLst/>
                <a:latin typeface="Menlo" panose="020B0609030804020204" pitchFamily="49" charset="0"/>
              </a:rPr>
              <a:t>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.hidden_dim</a:t>
            </a:r>
            <a:r>
              <a:rPr lang="en" altLang="zh-TW" sz="1800" dirty="0">
                <a:effectLst/>
                <a:latin typeface="Menlo" panose="020B0609030804020204" pitchFamily="49" charset="0"/>
              </a:rPr>
              <a:t> = </a:t>
            </a:r>
            <a:r>
              <a:rPr lang="en" altLang="zh-TW" sz="1800" dirty="0" err="1">
                <a:solidFill>
                  <a:srgbClr val="7F7F7F"/>
                </a:solidFill>
                <a:effectLst/>
                <a:latin typeface="Menlo" panose="020B0609030804020204" pitchFamily="49" charset="0"/>
              </a:rPr>
              <a:t>hidden_dim</a:t>
            </a:r>
            <a:endParaRPr lang="en" altLang="zh-TW" dirty="0">
              <a:solidFill>
                <a:srgbClr val="7F7F7F"/>
              </a:solidFill>
              <a:latin typeface="Menlo" panose="020B0609030804020204" pitchFamily="49" charset="0"/>
            </a:endParaRPr>
          </a:p>
          <a:p>
            <a:r>
              <a:rPr lang="en" altLang="zh-TW" sz="1800" dirty="0">
                <a:solidFill>
                  <a:srgbClr val="7F7F7F"/>
                </a:solidFill>
                <a:effectLst/>
                <a:latin typeface="Menlo" panose="020B0609030804020204" pitchFamily="49" charset="0"/>
              </a:rPr>
              <a:t>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.embedding_layer</a:t>
            </a:r>
            <a:r>
              <a:rPr lang="en" altLang="zh-TW" sz="1800" dirty="0">
                <a:effectLst/>
                <a:latin typeface="Menlo" panose="020B0609030804020204" pitchFamily="49" charset="0"/>
              </a:rPr>
              <a:t> = </a:t>
            </a:r>
            <a:r>
              <a:rPr lang="en" altLang="zh-TW" sz="1800" dirty="0" err="1">
                <a:effectLst/>
                <a:latin typeface="Menlo" panose="020B0609030804020204" pitchFamily="49" charset="0"/>
              </a:rPr>
              <a:t>torch.nn.Embedding</a:t>
            </a:r>
            <a:r>
              <a:rPr lang="en" altLang="zh-TW" sz="1800" dirty="0">
                <a:effectLst/>
                <a:latin typeface="Menlo" panose="020B0609030804020204" pitchFamily="49" charset="0"/>
              </a:rPr>
              <a:t>(</a:t>
            </a:r>
            <a:r>
              <a:rPr lang="en" altLang="zh-TW" sz="1800" dirty="0" err="1">
                <a:solidFill>
                  <a:srgbClr val="7F7F7F"/>
                </a:solidFill>
                <a:effectLst/>
                <a:latin typeface="Menlo" panose="020B0609030804020204" pitchFamily="49" charset="0"/>
              </a:rPr>
              <a:t>vocab_size</a:t>
            </a:r>
            <a:r>
              <a:rPr lang="en" altLang="zh-TW" sz="1800" dirty="0">
                <a:effectLst/>
                <a:latin typeface="Menlo" panose="020B0609030804020204" pitchFamily="49" charset="0"/>
              </a:rPr>
              <a:t>, </a:t>
            </a:r>
            <a:r>
              <a:rPr lang="en" altLang="zh-TW" sz="1800" dirty="0" err="1">
                <a:solidFill>
                  <a:srgbClr val="7F7F7F"/>
                </a:solidFill>
                <a:effectLst/>
                <a:latin typeface="Menlo" panose="020B0609030804020204" pitchFamily="49" charset="0"/>
              </a:rPr>
              <a:t>embed_dim</a:t>
            </a:r>
            <a:r>
              <a:rPr lang="en" altLang="zh-TW" sz="1800" dirty="0">
                <a:effectLst/>
                <a:latin typeface="Menlo" panose="020B0609030804020204" pitchFamily="49" charset="0"/>
              </a:rPr>
              <a:t>)</a:t>
            </a:r>
            <a:endParaRPr lang="en" altLang="zh-TW" dirty="0">
              <a:effectLst/>
            </a:endParaRPr>
          </a:p>
          <a:p>
            <a:r>
              <a:rPr lang="en" altLang="zh-TW" sz="1800" dirty="0">
                <a:solidFill>
                  <a:srgbClr val="7F7F7F"/>
                </a:solidFill>
                <a:effectLst/>
                <a:latin typeface="Menlo" panose="020B0609030804020204" pitchFamily="49" charset="0"/>
              </a:rPr>
              <a:t>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.rnn</a:t>
            </a:r>
            <a:r>
              <a:rPr lang="en" altLang="zh-TW" sz="1800" dirty="0">
                <a:effectLst/>
                <a:latin typeface="Menlo" panose="020B0609030804020204" pitchFamily="49" charset="0"/>
              </a:rPr>
              <a:t> = </a:t>
            </a:r>
            <a:r>
              <a:rPr lang="en" altLang="zh-TW" sz="1800" dirty="0" err="1">
                <a:effectLst/>
                <a:latin typeface="Menlo" panose="020B0609030804020204" pitchFamily="49" charset="0"/>
              </a:rPr>
              <a:t>torch.nn.RNN</a:t>
            </a:r>
            <a:r>
              <a:rPr lang="en" altLang="zh-TW" sz="1800" dirty="0">
                <a:effectLst/>
                <a:latin typeface="Menlo" panose="020B0609030804020204" pitchFamily="49" charset="0"/>
              </a:rPr>
              <a:t>(</a:t>
            </a:r>
            <a:r>
              <a:rPr lang="en" altLang="zh-TW" sz="1800" dirty="0" err="1">
                <a:solidFill>
                  <a:srgbClr val="7F7F7F"/>
                </a:solidFill>
                <a:effectLst/>
                <a:latin typeface="Menlo" panose="020B0609030804020204" pitchFamily="49" charset="0"/>
              </a:rPr>
              <a:t>embed_dim</a:t>
            </a:r>
            <a:r>
              <a:rPr lang="en" altLang="zh-TW" sz="1800" dirty="0">
                <a:effectLst/>
                <a:latin typeface="Menlo" panose="020B0609030804020204" pitchFamily="49" charset="0"/>
              </a:rPr>
              <a:t>, </a:t>
            </a:r>
            <a:r>
              <a:rPr lang="en" altLang="zh-TW" sz="1800" dirty="0" err="1">
                <a:solidFill>
                  <a:srgbClr val="7F7F7F"/>
                </a:solidFill>
                <a:effectLst/>
                <a:latin typeface="Menlo" panose="020B0609030804020204" pitchFamily="49" charset="0"/>
              </a:rPr>
              <a:t>hidden_dim</a:t>
            </a:r>
            <a:r>
              <a:rPr lang="en" altLang="zh-TW" sz="1800" dirty="0">
                <a:effectLst/>
                <a:latin typeface="Menlo" panose="020B0609030804020204" pitchFamily="49" charset="0"/>
              </a:rPr>
              <a:t>) </a:t>
            </a:r>
            <a:endParaRPr lang="en" altLang="zh-TW" dirty="0">
              <a:effectLst/>
            </a:endParaRPr>
          </a:p>
          <a:p>
            <a:r>
              <a:rPr lang="en" altLang="zh-TW" sz="1800" dirty="0">
                <a:solidFill>
                  <a:srgbClr val="7F7F7F"/>
                </a:solidFill>
                <a:effectLst/>
                <a:latin typeface="Menlo" panose="020B0609030804020204" pitchFamily="49" charset="0"/>
              </a:rPr>
              <a:t>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.fc</a:t>
            </a:r>
            <a:r>
              <a:rPr lang="en" altLang="zh-TW" sz="1800" dirty="0">
                <a:effectLst/>
                <a:latin typeface="Menlo" panose="020B0609030804020204" pitchFamily="49" charset="0"/>
              </a:rPr>
              <a:t> = </a:t>
            </a:r>
            <a:r>
              <a:rPr lang="en" altLang="zh-TW" sz="1800" dirty="0" err="1">
                <a:effectLst/>
                <a:latin typeface="Menlo" panose="020B0609030804020204" pitchFamily="49" charset="0"/>
              </a:rPr>
              <a:t>torch.nn.Linear</a:t>
            </a:r>
            <a:r>
              <a:rPr lang="en" altLang="zh-TW" sz="1800" dirty="0">
                <a:effectLst/>
                <a:latin typeface="Menlo" panose="020B0609030804020204" pitchFamily="49" charset="0"/>
              </a:rPr>
              <a:t>(</a:t>
            </a:r>
            <a:r>
              <a:rPr lang="en" altLang="zh-TW" sz="1800" dirty="0" err="1">
                <a:solidFill>
                  <a:srgbClr val="7F7F7F"/>
                </a:solidFill>
                <a:effectLst/>
                <a:latin typeface="Menlo" panose="020B0609030804020204" pitchFamily="49" charset="0"/>
              </a:rPr>
              <a:t>hidden_dim</a:t>
            </a:r>
            <a:r>
              <a:rPr lang="en" altLang="zh-TW" sz="1800" dirty="0">
                <a:effectLst/>
                <a:latin typeface="Menlo" panose="020B0609030804020204" pitchFamily="49" charset="0"/>
              </a:rPr>
              <a:t>, </a:t>
            </a:r>
            <a:r>
              <a:rPr lang="en" altLang="zh-TW" sz="1800" dirty="0">
                <a:solidFill>
                  <a:srgbClr val="7F7F7F"/>
                </a:solidFill>
                <a:effectLst/>
                <a:latin typeface="Menlo" panose="020B0609030804020204" pitchFamily="49" charset="0"/>
              </a:rPr>
              <a:t>2</a:t>
            </a:r>
            <a:r>
              <a:rPr lang="en" altLang="zh-TW" sz="1800" dirty="0">
                <a:effectLst/>
                <a:latin typeface="Menlo" panose="020B0609030804020204" pitchFamily="49" charset="0"/>
              </a:rPr>
              <a:t>) </a:t>
            </a:r>
          </a:p>
          <a:p>
            <a:endParaRPr lang="en" altLang="zh-TW" dirty="0">
              <a:effectLst/>
            </a:endParaRPr>
          </a:p>
          <a:p>
            <a:r>
              <a:rPr lang="en" altLang="zh-TW" sz="1800" dirty="0">
                <a:solidFill>
                  <a:srgbClr val="0000FF"/>
                </a:solidFill>
                <a:effectLst/>
                <a:latin typeface="Menlo" panose="020B0609030804020204" pitchFamily="49" charset="0"/>
              </a:rPr>
              <a:t>def </a:t>
            </a:r>
            <a:r>
              <a:rPr lang="en" altLang="zh-TW" sz="1800" dirty="0">
                <a:effectLst/>
                <a:latin typeface="Menlo" panose="020B0609030804020204" pitchFamily="49" charset="0"/>
              </a:rPr>
              <a:t>forward(</a:t>
            </a:r>
            <a:r>
              <a:rPr lang="en" altLang="zh-TW" sz="1800" dirty="0">
                <a:solidFill>
                  <a:srgbClr val="7F7F7F"/>
                </a:solidFill>
                <a:effectLst/>
                <a:latin typeface="Menlo" panose="020B0609030804020204" pitchFamily="49" charset="0"/>
              </a:rPr>
              <a:t>self</a:t>
            </a:r>
            <a:r>
              <a:rPr lang="en" altLang="zh-TW" sz="1800" dirty="0">
                <a:effectLst/>
                <a:latin typeface="Menlo" panose="020B0609030804020204" pitchFamily="49" charset="0"/>
              </a:rPr>
              <a:t>, </a:t>
            </a:r>
            <a:r>
              <a:rPr lang="en" altLang="zh-TW" sz="1800" dirty="0">
                <a:solidFill>
                  <a:srgbClr val="7F7F7F"/>
                </a:solidFill>
                <a:effectLst/>
                <a:latin typeface="Menlo" panose="020B0609030804020204" pitchFamily="49" charset="0"/>
              </a:rPr>
              <a:t>X</a:t>
            </a:r>
            <a:r>
              <a:rPr lang="en" altLang="zh-TW" sz="1800" dirty="0">
                <a:effectLst/>
                <a:latin typeface="Menlo" panose="020B0609030804020204" pitchFamily="49" charset="0"/>
              </a:rPr>
              <a:t>):</a:t>
            </a:r>
            <a:br>
              <a:rPr lang="en" altLang="zh-TW" sz="1800" dirty="0">
                <a:effectLst/>
                <a:latin typeface="Menlo" panose="020B0609030804020204" pitchFamily="49" charset="0"/>
              </a:rPr>
            </a:br>
            <a:r>
              <a:rPr lang="en" altLang="zh-TW" sz="1800" dirty="0">
                <a:effectLst/>
                <a:latin typeface="Menlo" panose="020B0609030804020204" pitchFamily="49" charset="0"/>
              </a:rPr>
              <a:t>    E =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.embedding_layer</a:t>
            </a:r>
            <a:r>
              <a:rPr lang="en" altLang="zh-TW" sz="1800" dirty="0">
                <a:effectLst/>
                <a:latin typeface="Menlo" panose="020B0609030804020204" pitchFamily="49" charset="0"/>
              </a:rPr>
              <a:t>(</a:t>
            </a:r>
            <a:r>
              <a:rPr lang="en" altLang="zh-TW" sz="1800" dirty="0">
                <a:solidFill>
                  <a:srgbClr val="7F7F7F"/>
                </a:solidFill>
                <a:effectLst/>
                <a:latin typeface="Menlo" panose="020B0609030804020204" pitchFamily="49" charset="0"/>
              </a:rPr>
              <a:t>X</a:t>
            </a:r>
            <a:r>
              <a:rPr lang="en" altLang="zh-TW" sz="1800" dirty="0">
                <a:effectLst/>
                <a:latin typeface="Menlo" panose="020B0609030804020204" pitchFamily="49" charset="0"/>
              </a:rPr>
              <a:t>)</a:t>
            </a:r>
          </a:p>
          <a:p>
            <a:r>
              <a:rPr lang="en" altLang="zh-TW" dirty="0">
                <a:latin typeface="Menlo" panose="020B0609030804020204" pitchFamily="49" charset="0"/>
              </a:rPr>
              <a:t>    </a:t>
            </a:r>
            <a:r>
              <a:rPr lang="en" altLang="zh-TW" sz="1800" dirty="0" err="1">
                <a:effectLst/>
                <a:latin typeface="Menlo" panose="020B0609030804020204" pitchFamily="49" charset="0"/>
              </a:rPr>
              <a:t>H_out</a:t>
            </a:r>
            <a:r>
              <a:rPr lang="en" altLang="zh-TW" sz="1800" dirty="0">
                <a:effectLst/>
                <a:latin typeface="Menlo" panose="020B0609030804020204" pitchFamily="49" charset="0"/>
              </a:rPr>
              <a:t>, </a:t>
            </a:r>
            <a:r>
              <a:rPr lang="en" altLang="zh-TW" sz="1800" dirty="0" err="1">
                <a:effectLst/>
                <a:latin typeface="Menlo" panose="020B0609030804020204" pitchFamily="49" charset="0"/>
              </a:rPr>
              <a:t>H_n</a:t>
            </a:r>
            <a:r>
              <a:rPr lang="en" altLang="zh-TW" sz="1800" dirty="0">
                <a:effectLst/>
                <a:latin typeface="Menlo" panose="020B0609030804020204" pitchFamily="49" charset="0"/>
              </a:rPr>
              <a:t> =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.rnn</a:t>
            </a:r>
            <a:r>
              <a:rPr lang="en" altLang="zh-TW" sz="1800" dirty="0">
                <a:effectLst/>
                <a:latin typeface="Menlo" panose="020B0609030804020204" pitchFamily="49" charset="0"/>
              </a:rPr>
              <a:t>(E)</a:t>
            </a:r>
            <a:br>
              <a:rPr lang="en" altLang="zh-TW" sz="1800" dirty="0">
                <a:effectLst/>
                <a:latin typeface="Menlo" panose="020B0609030804020204" pitchFamily="49" charset="0"/>
              </a:rPr>
            </a:br>
            <a:r>
              <a:rPr lang="en" altLang="zh-TW" sz="1800" dirty="0">
                <a:effectLst/>
                <a:latin typeface="Menlo" panose="020B0609030804020204" pitchFamily="49" charset="0"/>
              </a:rPr>
              <a:t>    logits =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.fc</a:t>
            </a:r>
            <a:r>
              <a:rPr lang="en" altLang="zh-TW" sz="1800" dirty="0">
                <a:effectLst/>
                <a:latin typeface="Menlo" panose="020B0609030804020204" pitchFamily="49" charset="0"/>
              </a:rPr>
              <a:t>(</a:t>
            </a:r>
            <a:r>
              <a:rPr lang="en" altLang="zh-TW" sz="1800" dirty="0" err="1">
                <a:effectLst/>
                <a:latin typeface="Menlo" panose="020B0609030804020204" pitchFamily="49" charset="0"/>
              </a:rPr>
              <a:t>H_out</a:t>
            </a:r>
            <a:r>
              <a:rPr lang="en" altLang="zh-TW" sz="1800" dirty="0">
                <a:effectLst/>
                <a:latin typeface="Menlo" panose="020B0609030804020204" pitchFamily="49" charset="0"/>
              </a:rPr>
              <a:t>[:, -</a:t>
            </a:r>
            <a:r>
              <a:rPr lang="en" altLang="zh-TW" sz="1800" dirty="0">
                <a:solidFill>
                  <a:srgbClr val="078456"/>
                </a:solidFill>
                <a:effectLst/>
                <a:latin typeface="Menlo" panose="020B0609030804020204" pitchFamily="49" charset="0"/>
              </a:rPr>
              <a:t>1</a:t>
            </a:r>
            <a:r>
              <a:rPr lang="en" altLang="zh-TW" sz="1800" dirty="0">
                <a:effectLst/>
                <a:latin typeface="Menlo" panose="020B0609030804020204" pitchFamily="49" charset="0"/>
              </a:rPr>
              <a:t>, :])</a:t>
            </a:r>
          </a:p>
          <a:p>
            <a:r>
              <a:rPr lang="en" altLang="zh-TW" dirty="0">
                <a:solidFill>
                  <a:srgbClr val="0000FF"/>
                </a:solidFill>
                <a:latin typeface="Menlo" panose="020B0609030804020204" pitchFamily="49" charset="0"/>
              </a:rPr>
              <a:t>    </a:t>
            </a:r>
            <a:r>
              <a:rPr lang="en" altLang="zh-TW" sz="1800" dirty="0">
                <a:solidFill>
                  <a:srgbClr val="0000FF"/>
                </a:solidFill>
                <a:effectLst/>
                <a:latin typeface="Menlo" panose="020B0609030804020204" pitchFamily="49" charset="0"/>
              </a:rPr>
              <a:t>return </a:t>
            </a:r>
            <a:r>
              <a:rPr lang="en" altLang="zh-TW" sz="1800" dirty="0">
                <a:effectLst/>
                <a:latin typeface="Menlo" panose="020B0609030804020204" pitchFamily="49" charset="0"/>
              </a:rPr>
              <a:t>logits </a:t>
            </a:r>
            <a:endParaRPr lang="en" altLang="zh-TW" dirty="0">
              <a:effectLst/>
            </a:endParaRPr>
          </a:p>
        </p:txBody>
      </p:sp>
      <p:sp>
        <p:nvSpPr>
          <p:cNvPr id="8" name="文字方塊 7">
            <a:extLst>
              <a:ext uri="{FF2B5EF4-FFF2-40B4-BE49-F238E27FC236}">
                <a16:creationId xmlns:a16="http://schemas.microsoft.com/office/drawing/2014/main" id="{A5E2AEA2-4C05-7A22-D0E8-640E87A76340}"/>
              </a:ext>
            </a:extLst>
          </p:cNvPr>
          <p:cNvSpPr txBox="1"/>
          <p:nvPr/>
        </p:nvSpPr>
        <p:spPr>
          <a:xfrm>
            <a:off x="6995362" y="2660661"/>
            <a:ext cx="4725338" cy="369332"/>
          </a:xfrm>
          <a:prstGeom prst="rect">
            <a:avLst/>
          </a:prstGeom>
          <a:noFill/>
        </p:spPr>
        <p:txBody>
          <a:bodyPr wrap="square" rtlCol="0">
            <a:spAutoFit/>
          </a:bodyPr>
          <a:lstStyle/>
          <a:p>
            <a:r>
              <a:rPr kumimoji="1" lang="zh-TW" altLang="en-US" dirty="0">
                <a:solidFill>
                  <a:srgbClr val="00B050"/>
                </a:solidFill>
                <a:latin typeface="Microsoft JhengHei" panose="020B0604030504040204" pitchFamily="34" charset="-120"/>
                <a:ea typeface="Microsoft JhengHei" panose="020B0604030504040204" pitchFamily="34" charset="-120"/>
              </a:rPr>
              <a:t>把每個字都轉成長度為 </a:t>
            </a:r>
            <a:r>
              <a:rPr kumimoji="1" lang="en-US" altLang="zh-TW" dirty="0" err="1">
                <a:solidFill>
                  <a:srgbClr val="00B050"/>
                </a:solidFill>
                <a:latin typeface="Microsoft JhengHei" panose="020B0604030504040204" pitchFamily="34" charset="-120"/>
                <a:ea typeface="Microsoft JhengHei" panose="020B0604030504040204" pitchFamily="34" charset="-120"/>
              </a:rPr>
              <a:t>embed_dim</a:t>
            </a:r>
            <a:r>
              <a:rPr kumimoji="1" lang="en-US" altLang="zh-TW" dirty="0">
                <a:solidFill>
                  <a:srgbClr val="00B050"/>
                </a:solidFill>
                <a:latin typeface="Microsoft JhengHei" panose="020B0604030504040204" pitchFamily="34" charset="-120"/>
                <a:ea typeface="Microsoft JhengHei" panose="020B0604030504040204" pitchFamily="34" charset="-120"/>
              </a:rPr>
              <a:t> </a:t>
            </a:r>
            <a:r>
              <a:rPr kumimoji="1" lang="zh-TW" altLang="en-US" dirty="0">
                <a:solidFill>
                  <a:srgbClr val="00B050"/>
                </a:solidFill>
                <a:latin typeface="Microsoft JhengHei" panose="020B0604030504040204" pitchFamily="34" charset="-120"/>
                <a:ea typeface="Microsoft JhengHei" panose="020B0604030504040204" pitchFamily="34" charset="-120"/>
              </a:rPr>
              <a:t>的向量</a:t>
            </a:r>
          </a:p>
        </p:txBody>
      </p:sp>
      <p:cxnSp>
        <p:nvCxnSpPr>
          <p:cNvPr id="10" name="直線箭頭接點 9">
            <a:extLst>
              <a:ext uri="{FF2B5EF4-FFF2-40B4-BE49-F238E27FC236}">
                <a16:creationId xmlns:a16="http://schemas.microsoft.com/office/drawing/2014/main" id="{D1039AED-33D0-FF5B-0CF7-C379C835119C}"/>
              </a:ext>
            </a:extLst>
          </p:cNvPr>
          <p:cNvCxnSpPr/>
          <p:nvPr/>
        </p:nvCxnSpPr>
        <p:spPr>
          <a:xfrm>
            <a:off x="9348304" y="3000809"/>
            <a:ext cx="0" cy="25291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54E2305C-0244-8585-7678-6AF84ACEB6BF}"/>
              </a:ext>
            </a:extLst>
          </p:cNvPr>
          <p:cNvSpPr txBox="1"/>
          <p:nvPr/>
        </p:nvSpPr>
        <p:spPr>
          <a:xfrm>
            <a:off x="6995362" y="4107377"/>
            <a:ext cx="4113620" cy="923330"/>
          </a:xfrm>
          <a:prstGeom prst="rect">
            <a:avLst/>
          </a:prstGeom>
          <a:noFill/>
        </p:spPr>
        <p:txBody>
          <a:bodyPr wrap="square" rtlCol="0">
            <a:spAutoFit/>
          </a:bodyPr>
          <a:lstStyle/>
          <a:p>
            <a:r>
              <a:rPr kumimoji="1" lang="en-US" altLang="zh-TW" dirty="0">
                <a:solidFill>
                  <a:srgbClr val="00B050"/>
                </a:solidFill>
                <a:latin typeface="Microsoft JhengHei" panose="020B0604030504040204" pitchFamily="34" charset="-120"/>
                <a:ea typeface="Microsoft JhengHei" panose="020B0604030504040204" pitchFamily="34" charset="-120"/>
              </a:rPr>
              <a:t>RNN</a:t>
            </a:r>
            <a:r>
              <a:rPr kumimoji="1" lang="zh-TW" altLang="en-US" dirty="0">
                <a:solidFill>
                  <a:srgbClr val="00B050"/>
                </a:solidFill>
                <a:latin typeface="Microsoft JhengHei" panose="020B0604030504040204" pitchFamily="34" charset="-120"/>
                <a:ea typeface="Microsoft JhengHei" panose="020B0604030504040204" pitchFamily="34" charset="-120"/>
              </a:rPr>
              <a:t>接受長度為</a:t>
            </a:r>
            <a:r>
              <a:rPr kumimoji="1" lang="en-US" altLang="zh-TW" dirty="0">
                <a:solidFill>
                  <a:srgbClr val="00B050"/>
                </a:solidFill>
                <a:latin typeface="Microsoft JhengHei" panose="020B0604030504040204" pitchFamily="34" charset="-120"/>
                <a:ea typeface="Microsoft JhengHei" panose="020B0604030504040204" pitchFamily="34" charset="-120"/>
              </a:rPr>
              <a:t> </a:t>
            </a:r>
            <a:r>
              <a:rPr kumimoji="1" lang="en-US" altLang="zh-TW" dirty="0" err="1">
                <a:solidFill>
                  <a:srgbClr val="00B050"/>
                </a:solidFill>
                <a:latin typeface="Microsoft JhengHei" panose="020B0604030504040204" pitchFamily="34" charset="-120"/>
                <a:ea typeface="Microsoft JhengHei" panose="020B0604030504040204" pitchFamily="34" charset="-120"/>
              </a:rPr>
              <a:t>embed_dim</a:t>
            </a:r>
            <a:r>
              <a:rPr kumimoji="1" lang="en-US" altLang="zh-TW" dirty="0">
                <a:solidFill>
                  <a:srgbClr val="00B050"/>
                </a:solidFill>
                <a:latin typeface="Microsoft JhengHei" panose="020B0604030504040204" pitchFamily="34" charset="-120"/>
                <a:ea typeface="Microsoft JhengHei" panose="020B0604030504040204" pitchFamily="34" charset="-120"/>
              </a:rPr>
              <a:t> </a:t>
            </a:r>
            <a:r>
              <a:rPr kumimoji="1" lang="zh-TW" altLang="en-US" dirty="0">
                <a:solidFill>
                  <a:srgbClr val="00B050"/>
                </a:solidFill>
                <a:latin typeface="Microsoft JhengHei" panose="020B0604030504040204" pitchFamily="34" charset="-120"/>
                <a:ea typeface="Microsoft JhengHei" panose="020B0604030504040204" pitchFamily="34" charset="-120"/>
              </a:rPr>
              <a:t>的向量</a:t>
            </a:r>
            <a:endParaRPr kumimoji="1" lang="en-US" altLang="zh-TW" dirty="0">
              <a:solidFill>
                <a:srgbClr val="00B050"/>
              </a:solidFill>
              <a:latin typeface="Microsoft JhengHei" panose="020B0604030504040204" pitchFamily="34" charset="-120"/>
              <a:ea typeface="Microsoft JhengHei" panose="020B0604030504040204" pitchFamily="34" charset="-120"/>
            </a:endParaRPr>
          </a:p>
          <a:p>
            <a:r>
              <a:rPr kumimoji="1" lang="zh-TW" altLang="en-US" dirty="0">
                <a:solidFill>
                  <a:srgbClr val="00B050"/>
                </a:solidFill>
                <a:latin typeface="Microsoft JhengHei" panose="020B0604030504040204" pitchFamily="34" charset="-120"/>
                <a:ea typeface="Microsoft JhengHei" panose="020B0604030504040204" pitchFamily="34" charset="-120"/>
              </a:rPr>
              <a:t>每個時間點產生長度為</a:t>
            </a:r>
            <a:r>
              <a:rPr kumimoji="1" lang="en-US" altLang="zh-TW" dirty="0">
                <a:solidFill>
                  <a:srgbClr val="00B050"/>
                </a:solidFill>
                <a:latin typeface="Microsoft JhengHei" panose="020B0604030504040204" pitchFamily="34" charset="-120"/>
                <a:ea typeface="Microsoft JhengHei" panose="020B0604030504040204" pitchFamily="34" charset="-120"/>
              </a:rPr>
              <a:t> </a:t>
            </a:r>
            <a:r>
              <a:rPr kumimoji="1" lang="en-US" altLang="zh-TW" dirty="0" err="1">
                <a:solidFill>
                  <a:srgbClr val="00B050"/>
                </a:solidFill>
                <a:latin typeface="Microsoft JhengHei" panose="020B0604030504040204" pitchFamily="34" charset="-120"/>
                <a:ea typeface="Microsoft JhengHei" panose="020B0604030504040204" pitchFamily="34" charset="-120"/>
              </a:rPr>
              <a:t>hidden_dim</a:t>
            </a:r>
            <a:r>
              <a:rPr kumimoji="1" lang="en-US" altLang="zh-TW" dirty="0">
                <a:solidFill>
                  <a:srgbClr val="00B050"/>
                </a:solidFill>
                <a:latin typeface="Microsoft JhengHei" panose="020B0604030504040204" pitchFamily="34" charset="-120"/>
                <a:ea typeface="Microsoft JhengHei" panose="020B0604030504040204" pitchFamily="34" charset="-120"/>
              </a:rPr>
              <a:t> </a:t>
            </a:r>
            <a:r>
              <a:rPr kumimoji="1" lang="zh-TW" altLang="en-US" dirty="0">
                <a:solidFill>
                  <a:srgbClr val="00B050"/>
                </a:solidFill>
                <a:latin typeface="Microsoft JhengHei" panose="020B0604030504040204" pitchFamily="34" charset="-120"/>
                <a:ea typeface="Microsoft JhengHei" panose="020B0604030504040204" pitchFamily="34" charset="-120"/>
              </a:rPr>
              <a:t>的隱藏狀態 </a:t>
            </a:r>
            <a:r>
              <a:rPr kumimoji="1" lang="en-US" altLang="zh-TW" dirty="0">
                <a:solidFill>
                  <a:srgbClr val="00B050"/>
                </a:solidFill>
                <a:latin typeface="Microsoft JhengHei" panose="020B0604030504040204" pitchFamily="34" charset="-120"/>
                <a:ea typeface="Microsoft JhengHei" panose="020B0604030504040204" pitchFamily="34" charset="-120"/>
              </a:rPr>
              <a:t>(hidden state)</a:t>
            </a:r>
            <a:endParaRPr kumimoji="1" lang="zh-TW" altLang="en-US" dirty="0">
              <a:solidFill>
                <a:srgbClr val="00B050"/>
              </a:solidFill>
              <a:latin typeface="Microsoft JhengHei" panose="020B0604030504040204" pitchFamily="34" charset="-120"/>
              <a:ea typeface="Microsoft JhengHei" panose="020B0604030504040204" pitchFamily="34" charset="-120"/>
            </a:endParaRPr>
          </a:p>
        </p:txBody>
      </p:sp>
      <p:cxnSp>
        <p:nvCxnSpPr>
          <p:cNvPr id="12" name="直線箭頭接點 11">
            <a:extLst>
              <a:ext uri="{FF2B5EF4-FFF2-40B4-BE49-F238E27FC236}">
                <a16:creationId xmlns:a16="http://schemas.microsoft.com/office/drawing/2014/main" id="{A0900225-D769-6E34-8007-50DF54A26DF9}"/>
              </a:ext>
            </a:extLst>
          </p:cNvPr>
          <p:cNvCxnSpPr>
            <a:cxnSpLocks/>
          </p:cNvCxnSpPr>
          <p:nvPr/>
        </p:nvCxnSpPr>
        <p:spPr>
          <a:xfrm flipH="1" flipV="1">
            <a:off x="7292526" y="3883642"/>
            <a:ext cx="1092717" cy="22373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F4CE28B2-6488-8913-1B4A-408750E0463A}"/>
              </a:ext>
            </a:extLst>
          </p:cNvPr>
          <p:cNvSpPr txBox="1"/>
          <p:nvPr/>
        </p:nvSpPr>
        <p:spPr>
          <a:xfrm>
            <a:off x="5863710" y="5184761"/>
            <a:ext cx="5856990" cy="369332"/>
          </a:xfrm>
          <a:prstGeom prst="rect">
            <a:avLst/>
          </a:prstGeom>
          <a:noFill/>
        </p:spPr>
        <p:txBody>
          <a:bodyPr wrap="square" rtlCol="0">
            <a:spAutoFit/>
          </a:bodyPr>
          <a:lstStyle/>
          <a:p>
            <a:r>
              <a:rPr lang="en" altLang="zh-TW" dirty="0" err="1">
                <a:solidFill>
                  <a:srgbClr val="00B050"/>
                </a:solidFill>
                <a:latin typeface="Menlo" panose="020B0609030804020204" pitchFamily="49" charset="0"/>
              </a:rPr>
              <a:t>H_out</a:t>
            </a:r>
            <a:r>
              <a:rPr lang="en-US" altLang="zh-TW" dirty="0">
                <a:solidFill>
                  <a:srgbClr val="00B050"/>
                </a:solidFill>
                <a:latin typeface="Menlo" panose="020B0609030804020204" pitchFamily="49" charset="0"/>
              </a:rPr>
              <a:t>‘s shape: BS x </a:t>
            </a:r>
            <a:r>
              <a:rPr lang="en-US" altLang="zh-TW" dirty="0" err="1">
                <a:solidFill>
                  <a:srgbClr val="00B050"/>
                </a:solidFill>
                <a:latin typeface="Menlo" panose="020B0609030804020204" pitchFamily="49" charset="0"/>
              </a:rPr>
              <a:t>seq_len</a:t>
            </a:r>
            <a:r>
              <a:rPr lang="en-US" altLang="zh-TW" dirty="0">
                <a:solidFill>
                  <a:srgbClr val="00B050"/>
                </a:solidFill>
                <a:latin typeface="Menlo" panose="020B0609030804020204" pitchFamily="49" charset="0"/>
              </a:rPr>
              <a:t> x </a:t>
            </a:r>
            <a:r>
              <a:rPr lang="en-US" altLang="zh-TW" dirty="0" err="1">
                <a:solidFill>
                  <a:srgbClr val="00B050"/>
                </a:solidFill>
                <a:latin typeface="Menlo" panose="020B0609030804020204" pitchFamily="49" charset="0"/>
              </a:rPr>
              <a:t>hidden_dim</a:t>
            </a:r>
            <a:endParaRPr kumimoji="1" lang="zh-TW" altLang="en-US" dirty="0">
              <a:solidFill>
                <a:srgbClr val="00B050"/>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87016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31BC5-FBCC-F4CA-2E6B-52D8A23F69A2}"/>
              </a:ext>
            </a:extLst>
          </p:cNvPr>
          <p:cNvSpPr>
            <a:spLocks noGrp="1"/>
          </p:cNvSpPr>
          <p:nvPr>
            <p:ph type="title"/>
          </p:nvPr>
        </p:nvSpPr>
        <p:spPr/>
        <p:txBody>
          <a:bodyPr/>
          <a:lstStyle/>
          <a:p>
            <a:r>
              <a:rPr kumimoji="1" lang="en-US" altLang="zh-TW" dirty="0"/>
              <a:t>Vision Transformer (</a:t>
            </a:r>
            <a:r>
              <a:rPr kumimoji="1" lang="en-US" altLang="zh-TW" dirty="0" err="1"/>
              <a:t>ViT</a:t>
            </a:r>
            <a:r>
              <a:rPr kumimoji="1" lang="en-US" altLang="zh-TW" dirty="0"/>
              <a:t>)</a:t>
            </a:r>
            <a:endParaRPr kumimoji="1" lang="zh-TW" altLang="en-US" dirty="0"/>
          </a:p>
        </p:txBody>
      </p:sp>
      <p:sp>
        <p:nvSpPr>
          <p:cNvPr id="4" name="投影片編號版面配置區 3">
            <a:extLst>
              <a:ext uri="{FF2B5EF4-FFF2-40B4-BE49-F238E27FC236}">
                <a16:creationId xmlns:a16="http://schemas.microsoft.com/office/drawing/2014/main" id="{797928AA-8F65-5232-1A09-CE8C32F114A5}"/>
              </a:ext>
            </a:extLst>
          </p:cNvPr>
          <p:cNvSpPr>
            <a:spLocks noGrp="1"/>
          </p:cNvSpPr>
          <p:nvPr>
            <p:ph type="sldNum" sz="quarter" idx="12"/>
          </p:nvPr>
        </p:nvSpPr>
        <p:spPr/>
        <p:txBody>
          <a:bodyPr/>
          <a:lstStyle/>
          <a:p>
            <a:fld id="{6113E31D-E2AB-40D1-8B51-AFA5AFEF393A}" type="slidenum">
              <a:rPr lang="en-US" smtClean="0"/>
              <a:pPr/>
              <a:t>50</a:t>
            </a:fld>
            <a:endParaRPr lang="en-US" dirty="0"/>
          </a:p>
        </p:txBody>
      </p:sp>
      <p:pic>
        <p:nvPicPr>
          <p:cNvPr id="9" name="圖片 8">
            <a:extLst>
              <a:ext uri="{FF2B5EF4-FFF2-40B4-BE49-F238E27FC236}">
                <a16:creationId xmlns:a16="http://schemas.microsoft.com/office/drawing/2014/main" id="{2EA6AFB5-D85D-6FFB-5BC7-6EE0D5AA0CB1}"/>
              </a:ext>
            </a:extLst>
          </p:cNvPr>
          <p:cNvPicPr>
            <a:picLocks noChangeAspect="1"/>
          </p:cNvPicPr>
          <p:nvPr/>
        </p:nvPicPr>
        <p:blipFill>
          <a:blip r:embed="rId3"/>
          <a:stretch>
            <a:fillRect/>
          </a:stretch>
        </p:blipFill>
        <p:spPr>
          <a:xfrm>
            <a:off x="1974288" y="5440032"/>
            <a:ext cx="1400775" cy="1376307"/>
          </a:xfrm>
          <a:prstGeom prst="rect">
            <a:avLst/>
          </a:prstGeom>
        </p:spPr>
      </p:pic>
      <p:pic>
        <p:nvPicPr>
          <p:cNvPr id="10" name="圖片 9">
            <a:extLst>
              <a:ext uri="{FF2B5EF4-FFF2-40B4-BE49-F238E27FC236}">
                <a16:creationId xmlns:a16="http://schemas.microsoft.com/office/drawing/2014/main" id="{66F1CCDF-6346-1832-7805-CFF3FF9AE678}"/>
              </a:ext>
            </a:extLst>
          </p:cNvPr>
          <p:cNvPicPr>
            <a:picLocks noChangeAspect="1"/>
          </p:cNvPicPr>
          <p:nvPr/>
        </p:nvPicPr>
        <p:blipFill rotWithShape="1">
          <a:blip r:embed="rId4"/>
          <a:srcRect t="3531"/>
          <a:stretch/>
        </p:blipFill>
        <p:spPr>
          <a:xfrm>
            <a:off x="3503179" y="5847879"/>
            <a:ext cx="6849771" cy="560614"/>
          </a:xfrm>
          <a:prstGeom prst="rect">
            <a:avLst/>
          </a:prstGeom>
        </p:spPr>
      </p:pic>
      <p:sp>
        <p:nvSpPr>
          <p:cNvPr id="11" name="圓角矩形 10">
            <a:extLst>
              <a:ext uri="{FF2B5EF4-FFF2-40B4-BE49-F238E27FC236}">
                <a16:creationId xmlns:a16="http://schemas.microsoft.com/office/drawing/2014/main" id="{E667C784-47AA-389A-188F-0F40EE8B3F88}"/>
              </a:ext>
            </a:extLst>
          </p:cNvPr>
          <p:cNvSpPr/>
          <p:nvPr/>
        </p:nvSpPr>
        <p:spPr>
          <a:xfrm>
            <a:off x="4207964" y="4742251"/>
            <a:ext cx="6070138" cy="8029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400" dirty="0"/>
              <a:t>Linear Projection of Flattened Patches</a:t>
            </a:r>
            <a:endParaRPr kumimoji="1" lang="zh-TW" altLang="en-US" sz="2400" dirty="0"/>
          </a:p>
        </p:txBody>
      </p:sp>
      <p:cxnSp>
        <p:nvCxnSpPr>
          <p:cNvPr id="13" name="直線接點 12">
            <a:extLst>
              <a:ext uri="{FF2B5EF4-FFF2-40B4-BE49-F238E27FC236}">
                <a16:creationId xmlns:a16="http://schemas.microsoft.com/office/drawing/2014/main" id="{972596B2-D304-F56C-3D22-EE41BDD4F210}"/>
              </a:ext>
            </a:extLst>
          </p:cNvPr>
          <p:cNvCxnSpPr>
            <a:cxnSpLocks/>
          </p:cNvCxnSpPr>
          <p:nvPr/>
        </p:nvCxnSpPr>
        <p:spPr>
          <a:xfrm>
            <a:off x="5113106"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CD00136A-53E3-52E9-8FE2-7C1D6F8318E7}"/>
              </a:ext>
            </a:extLst>
          </p:cNvPr>
          <p:cNvCxnSpPr>
            <a:cxnSpLocks/>
          </p:cNvCxnSpPr>
          <p:nvPr/>
        </p:nvCxnSpPr>
        <p:spPr>
          <a:xfrm>
            <a:off x="5733135"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019DB344-4FA9-2FC8-47DA-3D8A484E4B36}"/>
              </a:ext>
            </a:extLst>
          </p:cNvPr>
          <p:cNvCxnSpPr>
            <a:cxnSpLocks/>
          </p:cNvCxnSpPr>
          <p:nvPr/>
        </p:nvCxnSpPr>
        <p:spPr>
          <a:xfrm>
            <a:off x="6353164"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81F2317-C5ED-244D-7349-4540C3E40056}"/>
              </a:ext>
            </a:extLst>
          </p:cNvPr>
          <p:cNvCxnSpPr>
            <a:cxnSpLocks/>
          </p:cNvCxnSpPr>
          <p:nvPr/>
        </p:nvCxnSpPr>
        <p:spPr>
          <a:xfrm>
            <a:off x="697319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B30E9554-FBDD-E66C-38D8-B2EEBD2EF088}"/>
              </a:ext>
            </a:extLst>
          </p:cNvPr>
          <p:cNvCxnSpPr>
            <a:cxnSpLocks/>
          </p:cNvCxnSpPr>
          <p:nvPr/>
        </p:nvCxnSpPr>
        <p:spPr>
          <a:xfrm>
            <a:off x="7593222"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F3C79FF-370C-1EBD-9648-928C0126E23A}"/>
              </a:ext>
            </a:extLst>
          </p:cNvPr>
          <p:cNvCxnSpPr>
            <a:cxnSpLocks/>
          </p:cNvCxnSpPr>
          <p:nvPr/>
        </p:nvCxnSpPr>
        <p:spPr>
          <a:xfrm>
            <a:off x="821325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510ADAAE-4629-E6C1-8740-EEF7FB6184ED}"/>
              </a:ext>
            </a:extLst>
          </p:cNvPr>
          <p:cNvCxnSpPr>
            <a:cxnSpLocks/>
          </p:cNvCxnSpPr>
          <p:nvPr/>
        </p:nvCxnSpPr>
        <p:spPr>
          <a:xfrm>
            <a:off x="8833280"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E8C67D7-63AA-1DC8-A546-27E8E3184028}"/>
              </a:ext>
            </a:extLst>
          </p:cNvPr>
          <p:cNvCxnSpPr>
            <a:cxnSpLocks/>
          </p:cNvCxnSpPr>
          <p:nvPr/>
        </p:nvCxnSpPr>
        <p:spPr>
          <a:xfrm>
            <a:off x="9453309"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8707482-F88C-F4D9-D2A0-4BBB01EF49EA}"/>
              </a:ext>
            </a:extLst>
          </p:cNvPr>
          <p:cNvCxnSpPr>
            <a:cxnSpLocks/>
          </p:cNvCxnSpPr>
          <p:nvPr/>
        </p:nvCxnSpPr>
        <p:spPr>
          <a:xfrm>
            <a:off x="1007334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6571624-512F-FF33-03BD-9316FE7A9CC9}"/>
              </a:ext>
            </a:extLst>
          </p:cNvPr>
          <p:cNvSpPr/>
          <p:nvPr/>
        </p:nvSpPr>
        <p:spPr>
          <a:xfrm>
            <a:off x="5015829"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44" name="直線接點 43">
            <a:extLst>
              <a:ext uri="{FF2B5EF4-FFF2-40B4-BE49-F238E27FC236}">
                <a16:creationId xmlns:a16="http://schemas.microsoft.com/office/drawing/2014/main" id="{94596635-2C7D-0A80-8E22-4518ECA6E585}"/>
              </a:ext>
            </a:extLst>
          </p:cNvPr>
          <p:cNvCxnSpPr>
            <a:cxnSpLocks/>
          </p:cNvCxnSpPr>
          <p:nvPr/>
        </p:nvCxnSpPr>
        <p:spPr>
          <a:xfrm>
            <a:off x="5113105" y="445325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9C8AF57D-A11D-3F29-0BDD-CB2E88C9EFCB}"/>
              </a:ext>
            </a:extLst>
          </p:cNvPr>
          <p:cNvSpPr/>
          <p:nvPr/>
        </p:nvSpPr>
        <p:spPr>
          <a:xfrm>
            <a:off x="5635859"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46" name="直線接點 45">
            <a:extLst>
              <a:ext uri="{FF2B5EF4-FFF2-40B4-BE49-F238E27FC236}">
                <a16:creationId xmlns:a16="http://schemas.microsoft.com/office/drawing/2014/main" id="{18574100-906D-7605-B2F7-E2F1FE317025}"/>
              </a:ext>
            </a:extLst>
          </p:cNvPr>
          <p:cNvCxnSpPr>
            <a:cxnSpLocks/>
          </p:cNvCxnSpPr>
          <p:nvPr/>
        </p:nvCxnSpPr>
        <p:spPr>
          <a:xfrm>
            <a:off x="5733135" y="445000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574919D8-1705-12C3-760E-41D7CF138537}"/>
              </a:ext>
            </a:extLst>
          </p:cNvPr>
          <p:cNvSpPr/>
          <p:nvPr/>
        </p:nvSpPr>
        <p:spPr>
          <a:xfrm>
            <a:off x="6258644"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48" name="直線接點 47">
            <a:extLst>
              <a:ext uri="{FF2B5EF4-FFF2-40B4-BE49-F238E27FC236}">
                <a16:creationId xmlns:a16="http://schemas.microsoft.com/office/drawing/2014/main" id="{4F274F02-DDF3-679D-FEDD-BA602AC3946E}"/>
              </a:ext>
            </a:extLst>
          </p:cNvPr>
          <p:cNvCxnSpPr>
            <a:cxnSpLocks/>
          </p:cNvCxnSpPr>
          <p:nvPr/>
        </p:nvCxnSpPr>
        <p:spPr>
          <a:xfrm>
            <a:off x="6355920" y="44618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9D66E3FD-F78A-F30C-5379-3530E8DB94C6}"/>
              </a:ext>
            </a:extLst>
          </p:cNvPr>
          <p:cNvSpPr/>
          <p:nvPr/>
        </p:nvSpPr>
        <p:spPr>
          <a:xfrm>
            <a:off x="6878674"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0" name="直線接點 49">
            <a:extLst>
              <a:ext uri="{FF2B5EF4-FFF2-40B4-BE49-F238E27FC236}">
                <a16:creationId xmlns:a16="http://schemas.microsoft.com/office/drawing/2014/main" id="{D34A7083-55FC-DCC6-8162-3B40D9AA46BE}"/>
              </a:ext>
            </a:extLst>
          </p:cNvPr>
          <p:cNvCxnSpPr>
            <a:cxnSpLocks/>
          </p:cNvCxnSpPr>
          <p:nvPr/>
        </p:nvCxnSpPr>
        <p:spPr>
          <a:xfrm>
            <a:off x="6975950" y="44585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9A9EFCA7-63DA-49C3-3959-549A39C4638C}"/>
              </a:ext>
            </a:extLst>
          </p:cNvPr>
          <p:cNvSpPr/>
          <p:nvPr/>
        </p:nvSpPr>
        <p:spPr>
          <a:xfrm>
            <a:off x="7493188"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2" name="直線接點 51">
            <a:extLst>
              <a:ext uri="{FF2B5EF4-FFF2-40B4-BE49-F238E27FC236}">
                <a16:creationId xmlns:a16="http://schemas.microsoft.com/office/drawing/2014/main" id="{29477C92-22F2-05F5-0C15-45494D04FBBF}"/>
              </a:ext>
            </a:extLst>
          </p:cNvPr>
          <p:cNvCxnSpPr>
            <a:cxnSpLocks/>
          </p:cNvCxnSpPr>
          <p:nvPr/>
        </p:nvCxnSpPr>
        <p:spPr>
          <a:xfrm>
            <a:off x="7590464" y="446153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687A651F-4330-0BE5-F456-7A9364F315DF}"/>
              </a:ext>
            </a:extLst>
          </p:cNvPr>
          <p:cNvSpPr/>
          <p:nvPr/>
        </p:nvSpPr>
        <p:spPr>
          <a:xfrm>
            <a:off x="8113218"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4" name="直線接點 53">
            <a:extLst>
              <a:ext uri="{FF2B5EF4-FFF2-40B4-BE49-F238E27FC236}">
                <a16:creationId xmlns:a16="http://schemas.microsoft.com/office/drawing/2014/main" id="{F118BCE3-7F1B-5D75-BD06-FE6443FB4B97}"/>
              </a:ext>
            </a:extLst>
          </p:cNvPr>
          <p:cNvCxnSpPr>
            <a:cxnSpLocks/>
          </p:cNvCxnSpPr>
          <p:nvPr/>
        </p:nvCxnSpPr>
        <p:spPr>
          <a:xfrm>
            <a:off x="8210494" y="445828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8727A827-6269-161D-6534-044D7FF6C570}"/>
              </a:ext>
            </a:extLst>
          </p:cNvPr>
          <p:cNvSpPr/>
          <p:nvPr/>
        </p:nvSpPr>
        <p:spPr>
          <a:xfrm>
            <a:off x="8736003"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6" name="直線接點 55">
            <a:extLst>
              <a:ext uri="{FF2B5EF4-FFF2-40B4-BE49-F238E27FC236}">
                <a16:creationId xmlns:a16="http://schemas.microsoft.com/office/drawing/2014/main" id="{9D5C5FED-EA57-7B75-82F1-CB13D85CB320}"/>
              </a:ext>
            </a:extLst>
          </p:cNvPr>
          <p:cNvCxnSpPr>
            <a:cxnSpLocks/>
          </p:cNvCxnSpPr>
          <p:nvPr/>
        </p:nvCxnSpPr>
        <p:spPr>
          <a:xfrm>
            <a:off x="8833279" y="447012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44B460EE-8632-CE10-9AD5-1444397D4266}"/>
              </a:ext>
            </a:extLst>
          </p:cNvPr>
          <p:cNvSpPr/>
          <p:nvPr/>
        </p:nvSpPr>
        <p:spPr>
          <a:xfrm>
            <a:off x="9356033"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8" name="直線接點 57">
            <a:extLst>
              <a:ext uri="{FF2B5EF4-FFF2-40B4-BE49-F238E27FC236}">
                <a16:creationId xmlns:a16="http://schemas.microsoft.com/office/drawing/2014/main" id="{C82859D2-EDD1-6841-2750-108FDCD62438}"/>
              </a:ext>
            </a:extLst>
          </p:cNvPr>
          <p:cNvCxnSpPr>
            <a:cxnSpLocks/>
          </p:cNvCxnSpPr>
          <p:nvPr/>
        </p:nvCxnSpPr>
        <p:spPr>
          <a:xfrm>
            <a:off x="9453309" y="446686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DE6CB904-26A7-CBD8-DE62-A872E6D4B877}"/>
              </a:ext>
            </a:extLst>
          </p:cNvPr>
          <p:cNvSpPr/>
          <p:nvPr/>
        </p:nvSpPr>
        <p:spPr>
          <a:xfrm>
            <a:off x="9976063"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60" name="直線接點 59">
            <a:extLst>
              <a:ext uri="{FF2B5EF4-FFF2-40B4-BE49-F238E27FC236}">
                <a16:creationId xmlns:a16="http://schemas.microsoft.com/office/drawing/2014/main" id="{8FC60701-6B41-A4B6-38F6-3C15C4C56A83}"/>
              </a:ext>
            </a:extLst>
          </p:cNvPr>
          <p:cNvCxnSpPr>
            <a:cxnSpLocks/>
          </p:cNvCxnSpPr>
          <p:nvPr/>
        </p:nvCxnSpPr>
        <p:spPr>
          <a:xfrm>
            <a:off x="10073339" y="4453356"/>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93C59E56-E777-7B89-5E30-FD48B6A9102F}"/>
              </a:ext>
            </a:extLst>
          </p:cNvPr>
          <p:cNvSpPr/>
          <p:nvPr/>
        </p:nvSpPr>
        <p:spPr>
          <a:xfrm>
            <a:off x="4760698"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2" name="矩形 61">
            <a:extLst>
              <a:ext uri="{FF2B5EF4-FFF2-40B4-BE49-F238E27FC236}">
                <a16:creationId xmlns:a16="http://schemas.microsoft.com/office/drawing/2014/main" id="{BAA08644-4F28-1281-474D-D39D195C0E48}"/>
              </a:ext>
            </a:extLst>
          </p:cNvPr>
          <p:cNvSpPr/>
          <p:nvPr/>
        </p:nvSpPr>
        <p:spPr>
          <a:xfrm>
            <a:off x="5380727"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3" name="矩形 62">
            <a:extLst>
              <a:ext uri="{FF2B5EF4-FFF2-40B4-BE49-F238E27FC236}">
                <a16:creationId xmlns:a16="http://schemas.microsoft.com/office/drawing/2014/main" id="{31544CF7-1323-47F3-FCF4-A080EF2F0314}"/>
              </a:ext>
            </a:extLst>
          </p:cNvPr>
          <p:cNvSpPr/>
          <p:nvPr/>
        </p:nvSpPr>
        <p:spPr>
          <a:xfrm>
            <a:off x="6003512"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5" name="矩形 64">
            <a:extLst>
              <a:ext uri="{FF2B5EF4-FFF2-40B4-BE49-F238E27FC236}">
                <a16:creationId xmlns:a16="http://schemas.microsoft.com/office/drawing/2014/main" id="{86D35FB6-F198-0011-E2C6-E2EAE4B53ABC}"/>
              </a:ext>
            </a:extLst>
          </p:cNvPr>
          <p:cNvSpPr/>
          <p:nvPr/>
        </p:nvSpPr>
        <p:spPr>
          <a:xfrm>
            <a:off x="6626533"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6" name="矩形 65">
            <a:extLst>
              <a:ext uri="{FF2B5EF4-FFF2-40B4-BE49-F238E27FC236}">
                <a16:creationId xmlns:a16="http://schemas.microsoft.com/office/drawing/2014/main" id="{26346736-6487-6182-E4A2-046A3C167A21}"/>
              </a:ext>
            </a:extLst>
          </p:cNvPr>
          <p:cNvSpPr/>
          <p:nvPr/>
        </p:nvSpPr>
        <p:spPr>
          <a:xfrm>
            <a:off x="7246562"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7" name="矩形 66">
            <a:extLst>
              <a:ext uri="{FF2B5EF4-FFF2-40B4-BE49-F238E27FC236}">
                <a16:creationId xmlns:a16="http://schemas.microsoft.com/office/drawing/2014/main" id="{0D6A9646-5090-2AA9-BEA5-E91E1A3419EE}"/>
              </a:ext>
            </a:extLst>
          </p:cNvPr>
          <p:cNvSpPr/>
          <p:nvPr/>
        </p:nvSpPr>
        <p:spPr>
          <a:xfrm>
            <a:off x="7869347"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8" name="矩形 67">
            <a:extLst>
              <a:ext uri="{FF2B5EF4-FFF2-40B4-BE49-F238E27FC236}">
                <a16:creationId xmlns:a16="http://schemas.microsoft.com/office/drawing/2014/main" id="{A48E8CA4-42F8-3AFF-DC15-B6CF17E64173}"/>
              </a:ext>
            </a:extLst>
          </p:cNvPr>
          <p:cNvSpPr/>
          <p:nvPr/>
        </p:nvSpPr>
        <p:spPr>
          <a:xfrm>
            <a:off x="8486622"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9" name="矩形 68">
            <a:extLst>
              <a:ext uri="{FF2B5EF4-FFF2-40B4-BE49-F238E27FC236}">
                <a16:creationId xmlns:a16="http://schemas.microsoft.com/office/drawing/2014/main" id="{A73E5460-04F9-993B-7258-23AB5C583188}"/>
              </a:ext>
            </a:extLst>
          </p:cNvPr>
          <p:cNvSpPr/>
          <p:nvPr/>
        </p:nvSpPr>
        <p:spPr>
          <a:xfrm>
            <a:off x="9106651"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70" name="矩形 69">
            <a:extLst>
              <a:ext uri="{FF2B5EF4-FFF2-40B4-BE49-F238E27FC236}">
                <a16:creationId xmlns:a16="http://schemas.microsoft.com/office/drawing/2014/main" id="{A01E1185-6E82-9BEE-BFDF-97BAFC3F34F2}"/>
              </a:ext>
            </a:extLst>
          </p:cNvPr>
          <p:cNvSpPr/>
          <p:nvPr/>
        </p:nvSpPr>
        <p:spPr>
          <a:xfrm>
            <a:off x="9729436"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71" name="圓角矩形 70">
            <a:extLst>
              <a:ext uri="{FF2B5EF4-FFF2-40B4-BE49-F238E27FC236}">
                <a16:creationId xmlns:a16="http://schemas.microsoft.com/office/drawing/2014/main" id="{45F084C7-CE2E-61E4-03BC-885EC8CFCC22}"/>
              </a:ext>
            </a:extLst>
          </p:cNvPr>
          <p:cNvSpPr/>
          <p:nvPr/>
        </p:nvSpPr>
        <p:spPr>
          <a:xfrm>
            <a:off x="4207964" y="2923158"/>
            <a:ext cx="6070138" cy="802980"/>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TW" sz="2400" dirty="0"/>
              <a:t>Transformer Encoder</a:t>
            </a:r>
            <a:endParaRPr kumimoji="1" lang="zh-TW" altLang="en-US" sz="2400" dirty="0"/>
          </a:p>
        </p:txBody>
      </p:sp>
      <p:cxnSp>
        <p:nvCxnSpPr>
          <p:cNvPr id="73" name="直線接點 72">
            <a:extLst>
              <a:ext uri="{FF2B5EF4-FFF2-40B4-BE49-F238E27FC236}">
                <a16:creationId xmlns:a16="http://schemas.microsoft.com/office/drawing/2014/main" id="{769DF29E-FF1C-293E-B8A1-E9E744699600}"/>
              </a:ext>
            </a:extLst>
          </p:cNvPr>
          <p:cNvCxnSpPr>
            <a:cxnSpLocks/>
          </p:cNvCxnSpPr>
          <p:nvPr/>
        </p:nvCxnSpPr>
        <p:spPr>
          <a:xfrm>
            <a:off x="5113104" y="374416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3D88BDBC-5503-EB10-37A1-0065D1591E60}"/>
              </a:ext>
            </a:extLst>
          </p:cNvPr>
          <p:cNvCxnSpPr>
            <a:cxnSpLocks/>
          </p:cNvCxnSpPr>
          <p:nvPr/>
        </p:nvCxnSpPr>
        <p:spPr>
          <a:xfrm>
            <a:off x="5733134" y="374090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D2CB1B4E-CC7D-7DFF-F2C9-3AB8730DE05D}"/>
              </a:ext>
            </a:extLst>
          </p:cNvPr>
          <p:cNvCxnSpPr>
            <a:cxnSpLocks/>
          </p:cNvCxnSpPr>
          <p:nvPr/>
        </p:nvCxnSpPr>
        <p:spPr>
          <a:xfrm>
            <a:off x="6355919" y="3752752"/>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F9CFBB62-3895-8A76-C647-07AD70F5AB21}"/>
              </a:ext>
            </a:extLst>
          </p:cNvPr>
          <p:cNvCxnSpPr>
            <a:cxnSpLocks/>
          </p:cNvCxnSpPr>
          <p:nvPr/>
        </p:nvCxnSpPr>
        <p:spPr>
          <a:xfrm>
            <a:off x="6975949" y="374949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AAF185D6-1318-A0D6-7E11-0D743FA96ADE}"/>
              </a:ext>
            </a:extLst>
          </p:cNvPr>
          <p:cNvCxnSpPr>
            <a:cxnSpLocks/>
          </p:cNvCxnSpPr>
          <p:nvPr/>
        </p:nvCxnSpPr>
        <p:spPr>
          <a:xfrm>
            <a:off x="7590463" y="37524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E0ECB060-0B3B-BC9C-017A-F93693CA7125}"/>
              </a:ext>
            </a:extLst>
          </p:cNvPr>
          <p:cNvCxnSpPr>
            <a:cxnSpLocks/>
          </p:cNvCxnSpPr>
          <p:nvPr/>
        </p:nvCxnSpPr>
        <p:spPr>
          <a:xfrm>
            <a:off x="8210493" y="37491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9DAC9DAE-6262-04A3-B0F3-28CA2C58E5A0}"/>
              </a:ext>
            </a:extLst>
          </p:cNvPr>
          <p:cNvCxnSpPr>
            <a:cxnSpLocks/>
          </p:cNvCxnSpPr>
          <p:nvPr/>
        </p:nvCxnSpPr>
        <p:spPr>
          <a:xfrm>
            <a:off x="8833278" y="3761032"/>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3367670D-3B4F-C506-A6F0-E2BB230E4B28}"/>
              </a:ext>
            </a:extLst>
          </p:cNvPr>
          <p:cNvCxnSpPr>
            <a:cxnSpLocks/>
          </p:cNvCxnSpPr>
          <p:nvPr/>
        </p:nvCxnSpPr>
        <p:spPr>
          <a:xfrm>
            <a:off x="9453308" y="375777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0A47F62C-8126-282F-EEFF-25CD08A26F31}"/>
              </a:ext>
            </a:extLst>
          </p:cNvPr>
          <p:cNvCxnSpPr>
            <a:cxnSpLocks/>
          </p:cNvCxnSpPr>
          <p:nvPr/>
        </p:nvCxnSpPr>
        <p:spPr>
          <a:xfrm>
            <a:off x="10073338" y="3744263"/>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3A5B0C1A-2B7B-9B2B-10E5-969327DBA494}"/>
              </a:ext>
            </a:extLst>
          </p:cNvPr>
          <p:cNvCxnSpPr>
            <a:cxnSpLocks/>
          </p:cNvCxnSpPr>
          <p:nvPr/>
        </p:nvCxnSpPr>
        <p:spPr>
          <a:xfrm>
            <a:off x="4508359" y="2527158"/>
            <a:ext cx="0" cy="396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3" name="圓角矩形 82">
            <a:extLst>
              <a:ext uri="{FF2B5EF4-FFF2-40B4-BE49-F238E27FC236}">
                <a16:creationId xmlns:a16="http://schemas.microsoft.com/office/drawing/2014/main" id="{6EC03968-5B40-5097-CD84-19A81FA9E0B5}"/>
              </a:ext>
            </a:extLst>
          </p:cNvPr>
          <p:cNvSpPr/>
          <p:nvPr/>
        </p:nvSpPr>
        <p:spPr>
          <a:xfrm>
            <a:off x="3685324" y="1990949"/>
            <a:ext cx="1631202" cy="50232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TW" sz="2400" dirty="0"/>
              <a:t>MLP Head</a:t>
            </a:r>
            <a:endParaRPr kumimoji="1" lang="zh-TW" altLang="en-US" sz="2400" dirty="0"/>
          </a:p>
        </p:txBody>
      </p:sp>
      <p:sp>
        <p:nvSpPr>
          <p:cNvPr id="84" name="圓角矩形 83">
            <a:extLst>
              <a:ext uri="{FF2B5EF4-FFF2-40B4-BE49-F238E27FC236}">
                <a16:creationId xmlns:a16="http://schemas.microsoft.com/office/drawing/2014/main" id="{E21588EE-0743-8B32-4A68-6E25D8BB9080}"/>
              </a:ext>
            </a:extLst>
          </p:cNvPr>
          <p:cNvSpPr/>
          <p:nvPr/>
        </p:nvSpPr>
        <p:spPr>
          <a:xfrm>
            <a:off x="1628817" y="1445702"/>
            <a:ext cx="894491" cy="16008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TW" sz="2000" b="1" dirty="0"/>
              <a:t>Class</a:t>
            </a:r>
          </a:p>
          <a:p>
            <a:pPr algn="ctr"/>
            <a:r>
              <a:rPr kumimoji="1" lang="en" altLang="zh-TW" sz="2000" dirty="0"/>
              <a:t>Bird</a:t>
            </a:r>
          </a:p>
          <a:p>
            <a:pPr algn="ctr"/>
            <a:r>
              <a:rPr kumimoji="1" lang="en" altLang="zh-TW" sz="2000" dirty="0"/>
              <a:t>Ball</a:t>
            </a:r>
          </a:p>
          <a:p>
            <a:pPr algn="ctr"/>
            <a:r>
              <a:rPr kumimoji="1" lang="en" altLang="zh-TW" sz="2000" dirty="0"/>
              <a:t>Car</a:t>
            </a:r>
          </a:p>
          <a:p>
            <a:pPr algn="ctr"/>
            <a:r>
              <a:rPr kumimoji="1" lang="en" altLang="zh-TW" sz="2000" dirty="0"/>
              <a:t>...</a:t>
            </a:r>
            <a:endParaRPr kumimoji="1" lang="zh-TW" altLang="en-US" sz="2000" dirty="0"/>
          </a:p>
        </p:txBody>
      </p:sp>
      <p:cxnSp>
        <p:nvCxnSpPr>
          <p:cNvPr id="85" name="直線接點 84">
            <a:extLst>
              <a:ext uri="{FF2B5EF4-FFF2-40B4-BE49-F238E27FC236}">
                <a16:creationId xmlns:a16="http://schemas.microsoft.com/office/drawing/2014/main" id="{4C05EE9F-60FE-6213-7BA6-78FD6201414E}"/>
              </a:ext>
            </a:extLst>
          </p:cNvPr>
          <p:cNvCxnSpPr>
            <a:cxnSpLocks/>
            <a:stCxn id="84" idx="3"/>
            <a:endCxn id="83" idx="1"/>
          </p:cNvCxnSpPr>
          <p:nvPr/>
        </p:nvCxnSpPr>
        <p:spPr>
          <a:xfrm flipV="1">
            <a:off x="2523308" y="2242113"/>
            <a:ext cx="1162016" cy="4036"/>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9" name="文字方塊 88">
            <a:extLst>
              <a:ext uri="{FF2B5EF4-FFF2-40B4-BE49-F238E27FC236}">
                <a16:creationId xmlns:a16="http://schemas.microsoft.com/office/drawing/2014/main" id="{D4D14F60-7DF0-E517-4CB3-590895C55B37}"/>
              </a:ext>
            </a:extLst>
          </p:cNvPr>
          <p:cNvSpPr txBox="1"/>
          <p:nvPr/>
        </p:nvSpPr>
        <p:spPr>
          <a:xfrm>
            <a:off x="2448278" y="3932526"/>
            <a:ext cx="1660298" cy="646331"/>
          </a:xfrm>
          <a:prstGeom prst="rect">
            <a:avLst/>
          </a:prstGeom>
          <a:noFill/>
        </p:spPr>
        <p:txBody>
          <a:bodyPr wrap="square" rtlCol="0">
            <a:spAutoFit/>
          </a:bodyPr>
          <a:lstStyle/>
          <a:p>
            <a:pPr algn="ctr"/>
            <a:r>
              <a:rPr kumimoji="1" lang="en" altLang="zh-TW" dirty="0"/>
              <a:t>Patch + Position</a:t>
            </a:r>
          </a:p>
          <a:p>
            <a:pPr algn="ctr"/>
            <a:r>
              <a:rPr kumimoji="1" lang="en" altLang="zh-TW" dirty="0"/>
              <a:t>Embedding</a:t>
            </a:r>
            <a:endParaRPr kumimoji="1" lang="zh-TW" altLang="en-US" dirty="0"/>
          </a:p>
        </p:txBody>
      </p:sp>
      <p:sp>
        <p:nvSpPr>
          <p:cNvPr id="91" name="文字方塊 90">
            <a:extLst>
              <a:ext uri="{FF2B5EF4-FFF2-40B4-BE49-F238E27FC236}">
                <a16:creationId xmlns:a16="http://schemas.microsoft.com/office/drawing/2014/main" id="{A6B96C54-892F-630E-AB56-D727D1D56218}"/>
              </a:ext>
            </a:extLst>
          </p:cNvPr>
          <p:cNvSpPr txBox="1"/>
          <p:nvPr/>
        </p:nvSpPr>
        <p:spPr>
          <a:xfrm>
            <a:off x="602349" y="3920148"/>
            <a:ext cx="1797291" cy="646331"/>
          </a:xfrm>
          <a:prstGeom prst="rect">
            <a:avLst/>
          </a:prstGeom>
          <a:noFill/>
        </p:spPr>
        <p:txBody>
          <a:bodyPr wrap="square">
            <a:spAutoFit/>
          </a:bodyPr>
          <a:lstStyle/>
          <a:p>
            <a:r>
              <a:rPr lang="en-US" altLang="zh-TW" dirty="0"/>
              <a:t>* </a:t>
            </a:r>
            <a:r>
              <a:rPr lang="zh-TW" altLang="en-US" dirty="0"/>
              <a:t>Extra learnable</a:t>
            </a:r>
          </a:p>
          <a:p>
            <a:r>
              <a:rPr lang="zh-TW" altLang="en-US" dirty="0"/>
              <a:t>class embedding</a:t>
            </a:r>
          </a:p>
        </p:txBody>
      </p:sp>
      <p:sp>
        <p:nvSpPr>
          <p:cNvPr id="92" name="文字方塊 91">
            <a:extLst>
              <a:ext uri="{FF2B5EF4-FFF2-40B4-BE49-F238E27FC236}">
                <a16:creationId xmlns:a16="http://schemas.microsoft.com/office/drawing/2014/main" id="{F4AF37A5-EAEE-159B-F14C-EDBCF420EF72}"/>
              </a:ext>
            </a:extLst>
          </p:cNvPr>
          <p:cNvSpPr txBox="1"/>
          <p:nvPr/>
        </p:nvSpPr>
        <p:spPr>
          <a:xfrm>
            <a:off x="1974288" y="5143741"/>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93" name="文字方塊 92">
            <a:extLst>
              <a:ext uri="{FF2B5EF4-FFF2-40B4-BE49-F238E27FC236}">
                <a16:creationId xmlns:a16="http://schemas.microsoft.com/office/drawing/2014/main" id="{F1E951C3-FA7F-0114-6DD2-121EBFE32074}"/>
              </a:ext>
            </a:extLst>
          </p:cNvPr>
          <p:cNvSpPr txBox="1"/>
          <p:nvPr/>
        </p:nvSpPr>
        <p:spPr>
          <a:xfrm>
            <a:off x="1606694" y="5478547"/>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3" name="矩形 2">
            <a:extLst>
              <a:ext uri="{FF2B5EF4-FFF2-40B4-BE49-F238E27FC236}">
                <a16:creationId xmlns:a16="http://schemas.microsoft.com/office/drawing/2014/main" id="{4171A205-1216-2C41-D59A-7CB2334A073B}"/>
              </a:ext>
            </a:extLst>
          </p:cNvPr>
          <p:cNvSpPr/>
          <p:nvPr/>
        </p:nvSpPr>
        <p:spPr>
          <a:xfrm>
            <a:off x="4411084" y="4035974"/>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 name="直線接點 4">
            <a:extLst>
              <a:ext uri="{FF2B5EF4-FFF2-40B4-BE49-F238E27FC236}">
                <a16:creationId xmlns:a16="http://schemas.microsoft.com/office/drawing/2014/main" id="{9A1974BC-59E4-B58B-41AF-689696C03F25}"/>
              </a:ext>
            </a:extLst>
          </p:cNvPr>
          <p:cNvCxnSpPr>
            <a:cxnSpLocks/>
          </p:cNvCxnSpPr>
          <p:nvPr/>
        </p:nvCxnSpPr>
        <p:spPr>
          <a:xfrm>
            <a:off x="4508360" y="445000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0BBC9F2D-628F-68FC-C26D-1827AC33BCFB}"/>
              </a:ext>
            </a:extLst>
          </p:cNvPr>
          <p:cNvSpPr/>
          <p:nvPr/>
        </p:nvSpPr>
        <p:spPr>
          <a:xfrm>
            <a:off x="4155953" y="4035974"/>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cxnSp>
        <p:nvCxnSpPr>
          <p:cNvPr id="7" name="直線接點 6">
            <a:extLst>
              <a:ext uri="{FF2B5EF4-FFF2-40B4-BE49-F238E27FC236}">
                <a16:creationId xmlns:a16="http://schemas.microsoft.com/office/drawing/2014/main" id="{3C365792-B468-2BA2-71AB-94EB2EA85C31}"/>
              </a:ext>
            </a:extLst>
          </p:cNvPr>
          <p:cNvCxnSpPr>
            <a:cxnSpLocks/>
          </p:cNvCxnSpPr>
          <p:nvPr/>
        </p:nvCxnSpPr>
        <p:spPr>
          <a:xfrm>
            <a:off x="4508359" y="374090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83A39FB9-AC82-F205-F3F0-72D4954CD4C2}"/>
              </a:ext>
            </a:extLst>
          </p:cNvPr>
          <p:cNvSpPr txBox="1"/>
          <p:nvPr/>
        </p:nvSpPr>
        <p:spPr>
          <a:xfrm>
            <a:off x="4330031" y="4097536"/>
            <a:ext cx="367692" cy="369332"/>
          </a:xfrm>
          <a:prstGeom prst="rect">
            <a:avLst/>
          </a:prstGeom>
          <a:noFill/>
        </p:spPr>
        <p:txBody>
          <a:bodyPr wrap="square" rtlCol="0">
            <a:spAutoFit/>
          </a:bodyPr>
          <a:lstStyle/>
          <a:p>
            <a:pPr algn="ctr"/>
            <a:r>
              <a:rPr kumimoji="1" lang="en-US" altLang="zh-TW" dirty="0"/>
              <a:t>*</a:t>
            </a:r>
            <a:endParaRPr kumimoji="1" lang="zh-TW" altLang="en-US" dirty="0"/>
          </a:p>
        </p:txBody>
      </p:sp>
    </p:spTree>
    <p:extLst>
      <p:ext uri="{BB962C8B-B14F-4D97-AF65-F5344CB8AC3E}">
        <p14:creationId xmlns:p14="http://schemas.microsoft.com/office/powerpoint/2010/main" val="23636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1"/>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nodeType="clickEffect">
                                  <p:stCondLst>
                                    <p:cond delay="0"/>
                                  </p:stCondLst>
                                  <p:childTnLst>
                                    <p:set>
                                      <p:cBhvr>
                                        <p:cTn id="120" dur="1" fill="hold">
                                          <p:stCondLst>
                                            <p:cond delay="0"/>
                                          </p:stCondLst>
                                        </p:cTn>
                                        <p:tgtEl>
                                          <p:spTgt spid="8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83"/>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85"/>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4"/>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6"/>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45" grpId="0" animBg="1"/>
      <p:bldP spid="47" grpId="0" animBg="1"/>
      <p:bldP spid="49" grpId="0" animBg="1"/>
      <p:bldP spid="51" grpId="0" animBg="1"/>
      <p:bldP spid="53" grpId="0" animBg="1"/>
      <p:bldP spid="55" grpId="0" animBg="1"/>
      <p:bldP spid="57" grpId="0" animBg="1"/>
      <p:bldP spid="59" grpId="0" animBg="1"/>
      <p:bldP spid="61" grpId="0" animBg="1"/>
      <p:bldP spid="62" grpId="0" animBg="1"/>
      <p:bldP spid="63" grpId="0" animBg="1"/>
      <p:bldP spid="65" grpId="0" animBg="1"/>
      <p:bldP spid="66" grpId="0" animBg="1"/>
      <p:bldP spid="67" grpId="0" animBg="1"/>
      <p:bldP spid="68" grpId="0" animBg="1"/>
      <p:bldP spid="69" grpId="0" animBg="1"/>
      <p:bldP spid="70" grpId="0" animBg="1"/>
      <p:bldP spid="71" grpId="0" animBg="1"/>
      <p:bldP spid="83" grpId="0" animBg="1"/>
      <p:bldP spid="84" grpId="0" animBg="1"/>
      <p:bldP spid="89" grpId="0"/>
      <p:bldP spid="91" grpId="0"/>
      <p:bldP spid="92" grpId="0"/>
      <p:bldP spid="93" grpId="0"/>
      <p:bldP spid="3" grpId="0" animBg="1"/>
      <p:bldP spid="6" grpId="0" animBg="1"/>
      <p:bldP spid="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C3336E-6F78-EB62-B8E2-4351EDAC9ACE}"/>
              </a:ext>
            </a:extLst>
          </p:cNvPr>
          <p:cNvSpPr>
            <a:spLocks noGrp="1"/>
          </p:cNvSpPr>
          <p:nvPr>
            <p:ph type="title"/>
          </p:nvPr>
        </p:nvSpPr>
        <p:spPr/>
        <p:txBody>
          <a:bodyPr>
            <a:normAutofit/>
          </a:bodyPr>
          <a:lstStyle/>
          <a:p>
            <a:r>
              <a:rPr kumimoji="1" lang="en" altLang="zh-TW" dirty="0"/>
              <a:t>Linear Projection of Flattened Patches</a:t>
            </a:r>
            <a:endParaRPr kumimoji="1" lang="zh-TW" altLang="en-US" dirty="0"/>
          </a:p>
        </p:txBody>
      </p:sp>
      <p:sp>
        <p:nvSpPr>
          <p:cNvPr id="4" name="投影片編號版面配置區 3">
            <a:extLst>
              <a:ext uri="{FF2B5EF4-FFF2-40B4-BE49-F238E27FC236}">
                <a16:creationId xmlns:a16="http://schemas.microsoft.com/office/drawing/2014/main" id="{9BEC0FE0-CCCA-BF8D-4230-95C684673070}"/>
              </a:ext>
            </a:extLst>
          </p:cNvPr>
          <p:cNvSpPr>
            <a:spLocks noGrp="1"/>
          </p:cNvSpPr>
          <p:nvPr>
            <p:ph type="sldNum" sz="quarter" idx="12"/>
          </p:nvPr>
        </p:nvSpPr>
        <p:spPr/>
        <p:txBody>
          <a:bodyPr/>
          <a:lstStyle/>
          <a:p>
            <a:fld id="{6113E31D-E2AB-40D1-8B51-AFA5AFEF393A}" type="slidenum">
              <a:rPr lang="en-US" smtClean="0"/>
              <a:pPr/>
              <a:t>51</a:t>
            </a:fld>
            <a:endParaRPr lang="en-US" dirty="0"/>
          </a:p>
        </p:txBody>
      </p:sp>
      <p:sp>
        <p:nvSpPr>
          <p:cNvPr id="5" name="文字方塊 4">
            <a:extLst>
              <a:ext uri="{FF2B5EF4-FFF2-40B4-BE49-F238E27FC236}">
                <a16:creationId xmlns:a16="http://schemas.microsoft.com/office/drawing/2014/main" id="{4C2B1466-026D-09E9-F10A-4775371259F5}"/>
              </a:ext>
            </a:extLst>
          </p:cNvPr>
          <p:cNvSpPr txBox="1"/>
          <p:nvPr/>
        </p:nvSpPr>
        <p:spPr>
          <a:xfrm>
            <a:off x="653143" y="1684124"/>
            <a:ext cx="10918370" cy="206909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假設原始輸入是 </a:t>
            </a:r>
            <a:r>
              <a:rPr kumimoji="1" lang="en-US" altLang="zh-TW" sz="2200" dirty="0">
                <a:ea typeface="Microsoft JhengHei" panose="020B0604030504040204" pitchFamily="34" charset="-120"/>
              </a:rPr>
              <a:t>224*224</a:t>
            </a:r>
            <a:r>
              <a:rPr kumimoji="1" lang="zh-TW" altLang="en-US" sz="2200" dirty="0">
                <a:ea typeface="Microsoft JhengHei" panose="020B0604030504040204" pitchFamily="34" charset="-120"/>
              </a:rPr>
              <a:t> 的影像，切成</a:t>
            </a:r>
            <a:r>
              <a:rPr kumimoji="1" lang="en-US" altLang="zh-TW" sz="2200" dirty="0">
                <a:ea typeface="Microsoft JhengHei" panose="020B0604030504040204" pitchFamily="34" charset="-120"/>
              </a:rPr>
              <a:t> 16*16 </a:t>
            </a:r>
            <a:r>
              <a:rPr kumimoji="1" lang="zh-TW" altLang="en-US" sz="2200" dirty="0">
                <a:ea typeface="Microsoft JhengHei" panose="020B0604030504040204" pitchFamily="34" charset="-120"/>
              </a:rPr>
              <a:t>的小張影像 </a:t>
            </a:r>
            <a:r>
              <a:rPr kumimoji="1" lang="en-US" altLang="zh-TW" sz="2200" dirty="0">
                <a:ea typeface="Microsoft JhengHei" panose="020B0604030504040204" pitchFamily="34" charset="-120"/>
              </a:rPr>
              <a:t>(patch) </a:t>
            </a:r>
          </a:p>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每張</a:t>
            </a:r>
            <a:r>
              <a:rPr kumimoji="1" lang="en-US" altLang="zh-TW" sz="2200" dirty="0">
                <a:ea typeface="Microsoft JhengHei" panose="020B0604030504040204" pitchFamily="34" charset="-120"/>
              </a:rPr>
              <a:t> patch</a:t>
            </a:r>
            <a:r>
              <a:rPr kumimoji="1" lang="zh-TW" altLang="en-US" sz="2200" dirty="0">
                <a:ea typeface="Microsoft JhengHei" panose="020B0604030504040204" pitchFamily="34" charset="-120"/>
              </a:rPr>
              <a:t> 進行 </a:t>
            </a:r>
            <a:r>
              <a:rPr kumimoji="1" lang="en-US" altLang="zh-TW" sz="2200" dirty="0">
                <a:ea typeface="Microsoft JhengHei" panose="020B0604030504040204" pitchFamily="34" charset="-120"/>
              </a:rPr>
              <a:t>flattening </a:t>
            </a:r>
            <a:r>
              <a:rPr kumimoji="1" lang="zh-TW" altLang="en-US" sz="2200" dirty="0">
                <a:ea typeface="Microsoft JhengHei" panose="020B0604030504040204" pitchFamily="34" charset="-120"/>
              </a:rPr>
              <a:t>後，數值總數：</a:t>
            </a:r>
            <a:r>
              <a:rPr kumimoji="1" lang="en-US" altLang="zh-TW" sz="2200" dirty="0">
                <a:ea typeface="Microsoft JhengHei" panose="020B0604030504040204" pitchFamily="34" charset="-120"/>
              </a:rPr>
              <a:t>16 * 16 * </a:t>
            </a:r>
            <a:r>
              <a:rPr kumimoji="1" lang="en-US" altLang="zh-TW" sz="2200" dirty="0" err="1">
                <a:ea typeface="Microsoft JhengHei" panose="020B0604030504040204" pitchFamily="34" charset="-120"/>
              </a:rPr>
              <a:t>num_channels</a:t>
            </a:r>
            <a:endParaRPr kumimoji="1" lang="en-US" altLang="zh-TW" sz="2200" dirty="0">
              <a:ea typeface="Microsoft JhengHei" panose="020B0604030504040204" pitchFamily="34" charset="-120"/>
            </a:endParaRPr>
          </a:p>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使用</a:t>
            </a:r>
            <a:r>
              <a:rPr kumimoji="1" lang="zh-TW" altLang="en-US" sz="2200" dirty="0">
                <a:solidFill>
                  <a:srgbClr val="FF0000"/>
                </a:solidFill>
                <a:ea typeface="Microsoft JhengHei" panose="020B0604030504040204" pitchFamily="34" charset="-120"/>
              </a:rPr>
              <a:t>線性轉換層</a:t>
            </a:r>
            <a:r>
              <a:rPr kumimoji="1" lang="zh-TW" altLang="en-US" sz="2200" dirty="0">
                <a:ea typeface="Microsoft JhengHei" panose="020B0604030504040204" pitchFamily="34" charset="-120"/>
              </a:rPr>
              <a:t>將影像原始資料處理為 </a:t>
            </a:r>
            <a:r>
              <a:rPr kumimoji="1" lang="en-US" altLang="zh-TW" sz="2200" dirty="0">
                <a:ea typeface="Microsoft JhengHei" panose="020B0604030504040204" pitchFamily="34" charset="-120"/>
              </a:rPr>
              <a:t>image embeddings</a:t>
            </a:r>
          </a:p>
          <a:p>
            <a:pPr marL="800100" lvl="1" indent="-342900">
              <a:lnSpc>
                <a:spcPct val="150000"/>
              </a:lnSpc>
              <a:buFont typeface="Arial" panose="020B0604020202020204" pitchFamily="34" charset="0"/>
              <a:buChar char="•"/>
            </a:pPr>
            <a:r>
              <a:rPr kumimoji="1" lang="zh-TW" altLang="en-US" sz="2200" dirty="0">
                <a:ea typeface="Microsoft JhengHei" panose="020B0604030504040204" pitchFamily="34" charset="-120"/>
              </a:rPr>
              <a:t>輸出的維度為 </a:t>
            </a:r>
            <a:r>
              <a:rPr kumimoji="1" lang="en-US" altLang="zh-TW" sz="2200" dirty="0">
                <a:ea typeface="Microsoft JhengHei" panose="020B0604030504040204" pitchFamily="34" charset="-120"/>
              </a:rPr>
              <a:t>D</a:t>
            </a:r>
            <a:r>
              <a:rPr kumimoji="1" lang="zh-TW" altLang="en-US" sz="2200" dirty="0">
                <a:ea typeface="Microsoft JhengHei" panose="020B0604030504040204" pitchFamily="34" charset="-120"/>
              </a:rPr>
              <a:t>，</a:t>
            </a:r>
            <a:r>
              <a:rPr kumimoji="1" lang="en-US" altLang="zh-TW" sz="2200" dirty="0">
                <a:ea typeface="Microsoft JhengHei" panose="020B0604030504040204" pitchFamily="34" charset="-120"/>
              </a:rPr>
              <a:t>Linear Projection </a:t>
            </a:r>
            <a:r>
              <a:rPr kumimoji="1" lang="zh-TW" altLang="en-US" sz="2200" dirty="0">
                <a:ea typeface="Microsoft JhengHei" panose="020B0604030504040204" pitchFamily="34" charset="-120"/>
              </a:rPr>
              <a:t>的矩陣大小為</a:t>
            </a:r>
            <a:r>
              <a:rPr kumimoji="1" lang="en-US" altLang="zh-TW" sz="2200" dirty="0">
                <a:ea typeface="Microsoft JhengHei" panose="020B0604030504040204" pitchFamily="34" charset="-120"/>
              </a:rPr>
              <a:t> 16 * 16 * </a:t>
            </a:r>
            <a:r>
              <a:rPr kumimoji="1" lang="en-US" altLang="zh-TW" sz="2200" dirty="0" err="1">
                <a:ea typeface="Microsoft JhengHei" panose="020B0604030504040204" pitchFamily="34" charset="-120"/>
              </a:rPr>
              <a:t>num_channels</a:t>
            </a:r>
            <a:r>
              <a:rPr kumimoji="1" lang="en-US" altLang="zh-TW" sz="2200" dirty="0">
                <a:ea typeface="Microsoft JhengHei" panose="020B0604030504040204" pitchFamily="34" charset="-120"/>
              </a:rPr>
              <a:t> * D</a:t>
            </a:r>
          </a:p>
        </p:txBody>
      </p:sp>
      <p:sp>
        <p:nvSpPr>
          <p:cNvPr id="11" name="圓角矩形 10">
            <a:extLst>
              <a:ext uri="{FF2B5EF4-FFF2-40B4-BE49-F238E27FC236}">
                <a16:creationId xmlns:a16="http://schemas.microsoft.com/office/drawing/2014/main" id="{09F29F7B-8824-A75C-5418-BC71D617BED6}"/>
              </a:ext>
            </a:extLst>
          </p:cNvPr>
          <p:cNvSpPr/>
          <p:nvPr/>
        </p:nvSpPr>
        <p:spPr>
          <a:xfrm>
            <a:off x="4207964" y="4742251"/>
            <a:ext cx="6070138" cy="8029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400" dirty="0"/>
              <a:t>Linear Projection of Flattened Patches</a:t>
            </a:r>
            <a:endParaRPr kumimoji="1" lang="zh-TW" altLang="en-US" sz="2400" dirty="0"/>
          </a:p>
        </p:txBody>
      </p:sp>
      <p:sp>
        <p:nvSpPr>
          <p:cNvPr id="55" name="矩形 54">
            <a:extLst>
              <a:ext uri="{FF2B5EF4-FFF2-40B4-BE49-F238E27FC236}">
                <a16:creationId xmlns:a16="http://schemas.microsoft.com/office/drawing/2014/main" id="{C71DD593-F25C-6872-3161-8B0AE07E9433}"/>
              </a:ext>
            </a:extLst>
          </p:cNvPr>
          <p:cNvSpPr/>
          <p:nvPr/>
        </p:nvSpPr>
        <p:spPr>
          <a:xfrm>
            <a:off x="5015829"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6" name="直線接點 55">
            <a:extLst>
              <a:ext uri="{FF2B5EF4-FFF2-40B4-BE49-F238E27FC236}">
                <a16:creationId xmlns:a16="http://schemas.microsoft.com/office/drawing/2014/main" id="{BC7AC536-F3AB-4861-FF1A-CD322C7748A3}"/>
              </a:ext>
            </a:extLst>
          </p:cNvPr>
          <p:cNvCxnSpPr>
            <a:cxnSpLocks/>
          </p:cNvCxnSpPr>
          <p:nvPr/>
        </p:nvCxnSpPr>
        <p:spPr>
          <a:xfrm>
            <a:off x="5113105" y="445325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B9A978E2-A5E9-7B6D-C4CA-01FC2D9493E4}"/>
              </a:ext>
            </a:extLst>
          </p:cNvPr>
          <p:cNvSpPr/>
          <p:nvPr/>
        </p:nvSpPr>
        <p:spPr>
          <a:xfrm>
            <a:off x="5635859"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8" name="直線接點 57">
            <a:extLst>
              <a:ext uri="{FF2B5EF4-FFF2-40B4-BE49-F238E27FC236}">
                <a16:creationId xmlns:a16="http://schemas.microsoft.com/office/drawing/2014/main" id="{231E98F0-AE96-36AA-CCC3-3AAE0500E203}"/>
              </a:ext>
            </a:extLst>
          </p:cNvPr>
          <p:cNvCxnSpPr>
            <a:cxnSpLocks/>
          </p:cNvCxnSpPr>
          <p:nvPr/>
        </p:nvCxnSpPr>
        <p:spPr>
          <a:xfrm>
            <a:off x="5733135" y="445000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63F71FF8-B1A0-9B3E-DF5A-158FFF13324E}"/>
              </a:ext>
            </a:extLst>
          </p:cNvPr>
          <p:cNvSpPr/>
          <p:nvPr/>
        </p:nvSpPr>
        <p:spPr>
          <a:xfrm>
            <a:off x="6258644"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60" name="直線接點 59">
            <a:extLst>
              <a:ext uri="{FF2B5EF4-FFF2-40B4-BE49-F238E27FC236}">
                <a16:creationId xmlns:a16="http://schemas.microsoft.com/office/drawing/2014/main" id="{08A007D1-907C-794C-A196-FF22B92941E4}"/>
              </a:ext>
            </a:extLst>
          </p:cNvPr>
          <p:cNvCxnSpPr>
            <a:cxnSpLocks/>
          </p:cNvCxnSpPr>
          <p:nvPr/>
        </p:nvCxnSpPr>
        <p:spPr>
          <a:xfrm>
            <a:off x="6355920" y="44618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69A37D07-5077-4EDA-F782-3B0EA7DE863D}"/>
              </a:ext>
            </a:extLst>
          </p:cNvPr>
          <p:cNvSpPr/>
          <p:nvPr/>
        </p:nvSpPr>
        <p:spPr>
          <a:xfrm>
            <a:off x="6878674"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62" name="直線接點 61">
            <a:extLst>
              <a:ext uri="{FF2B5EF4-FFF2-40B4-BE49-F238E27FC236}">
                <a16:creationId xmlns:a16="http://schemas.microsoft.com/office/drawing/2014/main" id="{3B8A87E0-099A-B3C2-614C-1D5DA358C17E}"/>
              </a:ext>
            </a:extLst>
          </p:cNvPr>
          <p:cNvCxnSpPr>
            <a:cxnSpLocks/>
          </p:cNvCxnSpPr>
          <p:nvPr/>
        </p:nvCxnSpPr>
        <p:spPr>
          <a:xfrm>
            <a:off x="6975950" y="44585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4CAFBBF8-CDB5-6838-ADE4-B5BBECAD8F98}"/>
              </a:ext>
            </a:extLst>
          </p:cNvPr>
          <p:cNvSpPr/>
          <p:nvPr/>
        </p:nvSpPr>
        <p:spPr>
          <a:xfrm>
            <a:off x="7493188"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64" name="直線接點 63">
            <a:extLst>
              <a:ext uri="{FF2B5EF4-FFF2-40B4-BE49-F238E27FC236}">
                <a16:creationId xmlns:a16="http://schemas.microsoft.com/office/drawing/2014/main" id="{21970BAE-DD6D-1C32-220E-718A5D1D8106}"/>
              </a:ext>
            </a:extLst>
          </p:cNvPr>
          <p:cNvCxnSpPr>
            <a:cxnSpLocks/>
          </p:cNvCxnSpPr>
          <p:nvPr/>
        </p:nvCxnSpPr>
        <p:spPr>
          <a:xfrm>
            <a:off x="7590464" y="446153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E54FECC9-15FA-043E-B427-4F49A3F187F6}"/>
              </a:ext>
            </a:extLst>
          </p:cNvPr>
          <p:cNvSpPr/>
          <p:nvPr/>
        </p:nvSpPr>
        <p:spPr>
          <a:xfrm>
            <a:off x="8113218"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66" name="直線接點 65">
            <a:extLst>
              <a:ext uri="{FF2B5EF4-FFF2-40B4-BE49-F238E27FC236}">
                <a16:creationId xmlns:a16="http://schemas.microsoft.com/office/drawing/2014/main" id="{AE57ED98-4533-F0B6-1BC0-FC3429E4ABCD}"/>
              </a:ext>
            </a:extLst>
          </p:cNvPr>
          <p:cNvCxnSpPr>
            <a:cxnSpLocks/>
          </p:cNvCxnSpPr>
          <p:nvPr/>
        </p:nvCxnSpPr>
        <p:spPr>
          <a:xfrm>
            <a:off x="8210494" y="445828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7" name="矩形 66">
            <a:extLst>
              <a:ext uri="{FF2B5EF4-FFF2-40B4-BE49-F238E27FC236}">
                <a16:creationId xmlns:a16="http://schemas.microsoft.com/office/drawing/2014/main" id="{BC951D3E-45ED-73CA-5A14-395441737BB8}"/>
              </a:ext>
            </a:extLst>
          </p:cNvPr>
          <p:cNvSpPr/>
          <p:nvPr/>
        </p:nvSpPr>
        <p:spPr>
          <a:xfrm>
            <a:off x="8736003"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68" name="直線接點 67">
            <a:extLst>
              <a:ext uri="{FF2B5EF4-FFF2-40B4-BE49-F238E27FC236}">
                <a16:creationId xmlns:a16="http://schemas.microsoft.com/office/drawing/2014/main" id="{B3C323CE-FF1D-9654-BAB3-2889B21C39D6}"/>
              </a:ext>
            </a:extLst>
          </p:cNvPr>
          <p:cNvCxnSpPr>
            <a:cxnSpLocks/>
          </p:cNvCxnSpPr>
          <p:nvPr/>
        </p:nvCxnSpPr>
        <p:spPr>
          <a:xfrm>
            <a:off x="8833279" y="447012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A0BEEFD6-FD3E-2940-D37A-38618E6929B4}"/>
              </a:ext>
            </a:extLst>
          </p:cNvPr>
          <p:cNvSpPr/>
          <p:nvPr/>
        </p:nvSpPr>
        <p:spPr>
          <a:xfrm>
            <a:off x="9356033"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70" name="直線接點 69">
            <a:extLst>
              <a:ext uri="{FF2B5EF4-FFF2-40B4-BE49-F238E27FC236}">
                <a16:creationId xmlns:a16="http://schemas.microsoft.com/office/drawing/2014/main" id="{62E2AFD7-1D66-16E9-82D3-046068A97D5F}"/>
              </a:ext>
            </a:extLst>
          </p:cNvPr>
          <p:cNvCxnSpPr>
            <a:cxnSpLocks/>
          </p:cNvCxnSpPr>
          <p:nvPr/>
        </p:nvCxnSpPr>
        <p:spPr>
          <a:xfrm>
            <a:off x="9453309" y="446686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71" name="矩形 70">
            <a:extLst>
              <a:ext uri="{FF2B5EF4-FFF2-40B4-BE49-F238E27FC236}">
                <a16:creationId xmlns:a16="http://schemas.microsoft.com/office/drawing/2014/main" id="{0B855E04-ABC3-A428-F33F-61B1729A1430}"/>
              </a:ext>
            </a:extLst>
          </p:cNvPr>
          <p:cNvSpPr/>
          <p:nvPr/>
        </p:nvSpPr>
        <p:spPr>
          <a:xfrm>
            <a:off x="9976063"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72" name="直線接點 71">
            <a:extLst>
              <a:ext uri="{FF2B5EF4-FFF2-40B4-BE49-F238E27FC236}">
                <a16:creationId xmlns:a16="http://schemas.microsoft.com/office/drawing/2014/main" id="{A8DB85DB-C3D8-2695-4DE6-C5251580C8F0}"/>
              </a:ext>
            </a:extLst>
          </p:cNvPr>
          <p:cNvCxnSpPr>
            <a:cxnSpLocks/>
          </p:cNvCxnSpPr>
          <p:nvPr/>
        </p:nvCxnSpPr>
        <p:spPr>
          <a:xfrm>
            <a:off x="10073339" y="4453356"/>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pic>
        <p:nvPicPr>
          <p:cNvPr id="73" name="圖片 72">
            <a:extLst>
              <a:ext uri="{FF2B5EF4-FFF2-40B4-BE49-F238E27FC236}">
                <a16:creationId xmlns:a16="http://schemas.microsoft.com/office/drawing/2014/main" id="{9F748D9F-5C10-9EA3-28EB-E0E05F3963C6}"/>
              </a:ext>
            </a:extLst>
          </p:cNvPr>
          <p:cNvPicPr>
            <a:picLocks noChangeAspect="1"/>
          </p:cNvPicPr>
          <p:nvPr/>
        </p:nvPicPr>
        <p:blipFill>
          <a:blip r:embed="rId2"/>
          <a:stretch>
            <a:fillRect/>
          </a:stretch>
        </p:blipFill>
        <p:spPr>
          <a:xfrm>
            <a:off x="1974288" y="5440032"/>
            <a:ext cx="1400775" cy="1376307"/>
          </a:xfrm>
          <a:prstGeom prst="rect">
            <a:avLst/>
          </a:prstGeom>
        </p:spPr>
      </p:pic>
      <p:pic>
        <p:nvPicPr>
          <p:cNvPr id="74" name="圖片 73">
            <a:extLst>
              <a:ext uri="{FF2B5EF4-FFF2-40B4-BE49-F238E27FC236}">
                <a16:creationId xmlns:a16="http://schemas.microsoft.com/office/drawing/2014/main" id="{0FAD21E0-1DFC-E48D-0D34-A2927DF938D5}"/>
              </a:ext>
            </a:extLst>
          </p:cNvPr>
          <p:cNvPicPr>
            <a:picLocks noChangeAspect="1"/>
          </p:cNvPicPr>
          <p:nvPr/>
        </p:nvPicPr>
        <p:blipFill rotWithShape="1">
          <a:blip r:embed="rId3"/>
          <a:srcRect t="3531"/>
          <a:stretch/>
        </p:blipFill>
        <p:spPr>
          <a:xfrm>
            <a:off x="3503179" y="5847879"/>
            <a:ext cx="6849771" cy="560614"/>
          </a:xfrm>
          <a:prstGeom prst="rect">
            <a:avLst/>
          </a:prstGeom>
        </p:spPr>
      </p:pic>
      <p:cxnSp>
        <p:nvCxnSpPr>
          <p:cNvPr id="75" name="直線接點 74">
            <a:extLst>
              <a:ext uri="{FF2B5EF4-FFF2-40B4-BE49-F238E27FC236}">
                <a16:creationId xmlns:a16="http://schemas.microsoft.com/office/drawing/2014/main" id="{383B1CE9-C9D0-7EE8-D33D-60E603AB2410}"/>
              </a:ext>
            </a:extLst>
          </p:cNvPr>
          <p:cNvCxnSpPr>
            <a:cxnSpLocks/>
          </p:cNvCxnSpPr>
          <p:nvPr/>
        </p:nvCxnSpPr>
        <p:spPr>
          <a:xfrm>
            <a:off x="5113106"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78A470ED-49C4-F0C4-EE98-CF315F242E48}"/>
              </a:ext>
            </a:extLst>
          </p:cNvPr>
          <p:cNvCxnSpPr>
            <a:cxnSpLocks/>
          </p:cNvCxnSpPr>
          <p:nvPr/>
        </p:nvCxnSpPr>
        <p:spPr>
          <a:xfrm>
            <a:off x="5733135"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9951B4A7-51DB-6B43-78E0-94324458BD3B}"/>
              </a:ext>
            </a:extLst>
          </p:cNvPr>
          <p:cNvCxnSpPr>
            <a:cxnSpLocks/>
          </p:cNvCxnSpPr>
          <p:nvPr/>
        </p:nvCxnSpPr>
        <p:spPr>
          <a:xfrm>
            <a:off x="6353164"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4E782673-51C2-7C58-3CBF-1FB393D18C7A}"/>
              </a:ext>
            </a:extLst>
          </p:cNvPr>
          <p:cNvCxnSpPr>
            <a:cxnSpLocks/>
          </p:cNvCxnSpPr>
          <p:nvPr/>
        </p:nvCxnSpPr>
        <p:spPr>
          <a:xfrm>
            <a:off x="697319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FECCE843-31C1-C183-69B8-4845F25BC216}"/>
              </a:ext>
            </a:extLst>
          </p:cNvPr>
          <p:cNvCxnSpPr>
            <a:cxnSpLocks/>
          </p:cNvCxnSpPr>
          <p:nvPr/>
        </p:nvCxnSpPr>
        <p:spPr>
          <a:xfrm>
            <a:off x="7593222"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EF4431AC-1C65-A273-85D8-6245E80B43CB}"/>
              </a:ext>
            </a:extLst>
          </p:cNvPr>
          <p:cNvCxnSpPr>
            <a:cxnSpLocks/>
          </p:cNvCxnSpPr>
          <p:nvPr/>
        </p:nvCxnSpPr>
        <p:spPr>
          <a:xfrm>
            <a:off x="821325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9BEB5EF7-E8B0-D3E8-5896-2EDB713F076A}"/>
              </a:ext>
            </a:extLst>
          </p:cNvPr>
          <p:cNvCxnSpPr>
            <a:cxnSpLocks/>
          </p:cNvCxnSpPr>
          <p:nvPr/>
        </p:nvCxnSpPr>
        <p:spPr>
          <a:xfrm>
            <a:off x="8833280"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69D6CC59-D5B5-2A68-584E-0E05072685DF}"/>
              </a:ext>
            </a:extLst>
          </p:cNvPr>
          <p:cNvCxnSpPr>
            <a:cxnSpLocks/>
          </p:cNvCxnSpPr>
          <p:nvPr/>
        </p:nvCxnSpPr>
        <p:spPr>
          <a:xfrm>
            <a:off x="9453309"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3" name="直線接點 82">
            <a:extLst>
              <a:ext uri="{FF2B5EF4-FFF2-40B4-BE49-F238E27FC236}">
                <a16:creationId xmlns:a16="http://schemas.microsoft.com/office/drawing/2014/main" id="{6D6609EF-84AE-5783-E8E3-96BB379D22DE}"/>
              </a:ext>
            </a:extLst>
          </p:cNvPr>
          <p:cNvCxnSpPr>
            <a:cxnSpLocks/>
          </p:cNvCxnSpPr>
          <p:nvPr/>
        </p:nvCxnSpPr>
        <p:spPr>
          <a:xfrm>
            <a:off x="1007334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4" name="文字方塊 83">
            <a:extLst>
              <a:ext uri="{FF2B5EF4-FFF2-40B4-BE49-F238E27FC236}">
                <a16:creationId xmlns:a16="http://schemas.microsoft.com/office/drawing/2014/main" id="{576FF264-6D4B-BCBC-5028-0C5A988498E1}"/>
              </a:ext>
            </a:extLst>
          </p:cNvPr>
          <p:cNvSpPr txBox="1"/>
          <p:nvPr/>
        </p:nvSpPr>
        <p:spPr>
          <a:xfrm>
            <a:off x="1974288" y="5143741"/>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85" name="文字方塊 84">
            <a:extLst>
              <a:ext uri="{FF2B5EF4-FFF2-40B4-BE49-F238E27FC236}">
                <a16:creationId xmlns:a16="http://schemas.microsoft.com/office/drawing/2014/main" id="{2B9EB149-B993-F8CD-5C8A-256333103934}"/>
              </a:ext>
            </a:extLst>
          </p:cNvPr>
          <p:cNvSpPr txBox="1"/>
          <p:nvPr/>
        </p:nvSpPr>
        <p:spPr>
          <a:xfrm>
            <a:off x="1606694" y="5478547"/>
            <a:ext cx="525294" cy="369332"/>
          </a:xfrm>
          <a:prstGeom prst="rect">
            <a:avLst/>
          </a:prstGeom>
          <a:noFill/>
        </p:spPr>
        <p:txBody>
          <a:bodyPr wrap="square" rtlCol="0">
            <a:spAutoFit/>
          </a:bodyPr>
          <a:lstStyle/>
          <a:p>
            <a:r>
              <a:rPr kumimoji="1" lang="en-US" altLang="zh-TW" dirty="0"/>
              <a:t>16</a:t>
            </a:r>
            <a:endParaRPr kumimoji="1" lang="zh-TW" altLang="en-US" dirty="0"/>
          </a:p>
        </p:txBody>
      </p:sp>
    </p:spTree>
    <p:extLst>
      <p:ext uri="{BB962C8B-B14F-4D97-AF65-F5344CB8AC3E}">
        <p14:creationId xmlns:p14="http://schemas.microsoft.com/office/powerpoint/2010/main" val="10451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8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5" grpId="0" animBg="1"/>
      <p:bldP spid="57" grpId="0" animBg="1"/>
      <p:bldP spid="59" grpId="0" animBg="1"/>
      <p:bldP spid="61" grpId="0" animBg="1"/>
      <p:bldP spid="63" grpId="0" animBg="1"/>
      <p:bldP spid="65" grpId="0" animBg="1"/>
      <p:bldP spid="67" grpId="0" animBg="1"/>
      <p:bldP spid="69" grpId="0" animBg="1"/>
      <p:bldP spid="71" grpId="0" animBg="1"/>
      <p:bldP spid="84" grpId="0"/>
      <p:bldP spid="8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D88982-90D0-8712-5D7D-4A4A396A027F}"/>
              </a:ext>
            </a:extLst>
          </p:cNvPr>
          <p:cNvSpPr>
            <a:spLocks noGrp="1"/>
          </p:cNvSpPr>
          <p:nvPr>
            <p:ph type="title"/>
          </p:nvPr>
        </p:nvSpPr>
        <p:spPr/>
        <p:txBody>
          <a:bodyPr/>
          <a:lstStyle/>
          <a:p>
            <a:r>
              <a:rPr kumimoji="1" lang="en-US" altLang="zh-TW" dirty="0"/>
              <a:t>Positional </a:t>
            </a:r>
            <a:r>
              <a:rPr kumimoji="1" lang="en" altLang="zh-TW" dirty="0"/>
              <a:t>Embedding in </a:t>
            </a:r>
            <a:r>
              <a:rPr kumimoji="1" lang="en" altLang="zh-TW" dirty="0" err="1"/>
              <a:t>ViT</a:t>
            </a:r>
            <a:endParaRPr kumimoji="1" lang="zh-TW" altLang="en-US" dirty="0"/>
          </a:p>
        </p:txBody>
      </p:sp>
      <p:sp>
        <p:nvSpPr>
          <p:cNvPr id="4" name="投影片編號版面配置區 3">
            <a:extLst>
              <a:ext uri="{FF2B5EF4-FFF2-40B4-BE49-F238E27FC236}">
                <a16:creationId xmlns:a16="http://schemas.microsoft.com/office/drawing/2014/main" id="{362B8F7B-C37F-1CE1-C486-F9CE79C7CC85}"/>
              </a:ext>
            </a:extLst>
          </p:cNvPr>
          <p:cNvSpPr>
            <a:spLocks noGrp="1"/>
          </p:cNvSpPr>
          <p:nvPr>
            <p:ph type="sldNum" sz="quarter" idx="12"/>
          </p:nvPr>
        </p:nvSpPr>
        <p:spPr/>
        <p:txBody>
          <a:bodyPr/>
          <a:lstStyle/>
          <a:p>
            <a:fld id="{6113E31D-E2AB-40D1-8B51-AFA5AFEF393A}" type="slidenum">
              <a:rPr lang="en-US" smtClean="0"/>
              <a:pPr/>
              <a:t>52</a:t>
            </a:fld>
            <a:endParaRPr lang="en-US" dirty="0"/>
          </a:p>
        </p:txBody>
      </p:sp>
      <p:sp>
        <p:nvSpPr>
          <p:cNvPr id="7" name="圓角矩形 6">
            <a:extLst>
              <a:ext uri="{FF2B5EF4-FFF2-40B4-BE49-F238E27FC236}">
                <a16:creationId xmlns:a16="http://schemas.microsoft.com/office/drawing/2014/main" id="{7E2C53CD-05C1-178C-2CD9-54990C6F005E}"/>
              </a:ext>
            </a:extLst>
          </p:cNvPr>
          <p:cNvSpPr/>
          <p:nvPr/>
        </p:nvSpPr>
        <p:spPr>
          <a:xfrm>
            <a:off x="4207964" y="4742251"/>
            <a:ext cx="6070138" cy="8029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400" dirty="0"/>
              <a:t>Linear Projection of Flattened Patches</a:t>
            </a:r>
            <a:endParaRPr kumimoji="1" lang="zh-TW" altLang="en-US" sz="2400" dirty="0"/>
          </a:p>
        </p:txBody>
      </p:sp>
      <p:sp>
        <p:nvSpPr>
          <p:cNvPr id="50" name="文字方塊 49">
            <a:extLst>
              <a:ext uri="{FF2B5EF4-FFF2-40B4-BE49-F238E27FC236}">
                <a16:creationId xmlns:a16="http://schemas.microsoft.com/office/drawing/2014/main" id="{388D2F0E-DD56-74B1-C018-48A2ABC78A8B}"/>
              </a:ext>
            </a:extLst>
          </p:cNvPr>
          <p:cNvSpPr txBox="1"/>
          <p:nvPr/>
        </p:nvSpPr>
        <p:spPr>
          <a:xfrm>
            <a:off x="653143" y="1684124"/>
            <a:ext cx="10918370" cy="15612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假設原始輸入是 </a:t>
            </a:r>
            <a:r>
              <a:rPr kumimoji="1" lang="en-US" altLang="zh-TW" sz="2200" dirty="0">
                <a:ea typeface="Microsoft JhengHei" panose="020B0604030504040204" pitchFamily="34" charset="-120"/>
              </a:rPr>
              <a:t>224*224</a:t>
            </a:r>
            <a:r>
              <a:rPr kumimoji="1" lang="zh-TW" altLang="en-US" sz="2200" dirty="0">
                <a:ea typeface="Microsoft JhengHei" panose="020B0604030504040204" pitchFamily="34" charset="-120"/>
              </a:rPr>
              <a:t> 的影像，切成</a:t>
            </a:r>
            <a:r>
              <a:rPr kumimoji="1" lang="en-US" altLang="zh-TW" sz="2200" dirty="0">
                <a:ea typeface="Microsoft JhengHei" panose="020B0604030504040204" pitchFamily="34" charset="-120"/>
              </a:rPr>
              <a:t> 16*16 </a:t>
            </a:r>
            <a:r>
              <a:rPr kumimoji="1" lang="zh-TW" altLang="en-US" sz="2200" dirty="0">
                <a:ea typeface="Microsoft JhengHei" panose="020B0604030504040204" pitchFamily="34" charset="-120"/>
              </a:rPr>
              <a:t>的</a:t>
            </a:r>
            <a:r>
              <a:rPr kumimoji="1" lang="en-US" altLang="zh-TW" sz="2200" dirty="0">
                <a:ea typeface="Microsoft JhengHei" panose="020B0604030504040204" pitchFamily="34" charset="-120"/>
              </a:rPr>
              <a:t> patches</a:t>
            </a:r>
          </a:p>
          <a:p>
            <a:pPr marL="800100" lvl="1" indent="-342900">
              <a:lnSpc>
                <a:spcPct val="150000"/>
              </a:lnSpc>
              <a:buFont typeface="Arial" panose="020B0604020202020204" pitchFamily="34" charset="0"/>
              <a:buChar char="•"/>
            </a:pPr>
            <a:r>
              <a:rPr kumimoji="1" lang="en-US" altLang="zh-TW" sz="2200" dirty="0" err="1">
                <a:ea typeface="Microsoft JhengHei" panose="020B0604030504040204" pitchFamily="34" charset="-120"/>
              </a:rPr>
              <a:t>num_patches</a:t>
            </a:r>
            <a:r>
              <a:rPr kumimoji="1" lang="en-US" altLang="zh-TW" sz="2200" dirty="0">
                <a:ea typeface="Microsoft JhengHei" panose="020B0604030504040204" pitchFamily="34" charset="-120"/>
              </a:rPr>
              <a:t> = 14 * 14 = 196</a:t>
            </a:r>
            <a:r>
              <a:rPr kumimoji="1" lang="zh-TW" altLang="en-US" sz="2200" dirty="0">
                <a:ea typeface="Microsoft JhengHei" panose="020B0604030504040204" pitchFamily="34" charset="-120"/>
              </a:rPr>
              <a:t>，等同於有</a:t>
            </a:r>
            <a:r>
              <a:rPr kumimoji="1" lang="en-US" altLang="zh-TW" sz="2200" dirty="0">
                <a:ea typeface="Microsoft JhengHei" panose="020B0604030504040204" pitchFamily="34" charset="-120"/>
              </a:rPr>
              <a:t> 196</a:t>
            </a:r>
            <a:r>
              <a:rPr kumimoji="1" lang="en-US" altLang="zh-TW" sz="2200" dirty="0">
                <a:solidFill>
                  <a:srgbClr val="FF0000"/>
                </a:solidFill>
                <a:ea typeface="Microsoft JhengHei" panose="020B0604030504040204" pitchFamily="34" charset="-120"/>
              </a:rPr>
              <a:t>+1 (CLS)</a:t>
            </a:r>
            <a:r>
              <a:rPr kumimoji="1" lang="zh-TW" altLang="en-US" sz="2200" dirty="0">
                <a:solidFill>
                  <a:srgbClr val="FF0000"/>
                </a:solidFill>
                <a:ea typeface="Microsoft JhengHei" panose="020B0604030504040204" pitchFamily="34" charset="-120"/>
              </a:rPr>
              <a:t> </a:t>
            </a:r>
            <a:r>
              <a:rPr kumimoji="1" lang="zh-TW" altLang="en-US" sz="2200" dirty="0">
                <a:ea typeface="Microsoft JhengHei" panose="020B0604030504040204" pitchFamily="34" charset="-120"/>
              </a:rPr>
              <a:t>個</a:t>
            </a:r>
            <a:r>
              <a:rPr kumimoji="1" lang="en-US" altLang="zh-TW" sz="2200" dirty="0">
                <a:ea typeface="Microsoft JhengHei" panose="020B0604030504040204" pitchFamily="34" charset="-120"/>
              </a:rPr>
              <a:t> embeddings</a:t>
            </a:r>
          </a:p>
          <a:p>
            <a:pPr marL="800100" lvl="1" indent="-342900">
              <a:lnSpc>
                <a:spcPct val="150000"/>
              </a:lnSpc>
              <a:buFont typeface="Arial" panose="020B0604020202020204" pitchFamily="34" charset="0"/>
              <a:buChar char="•"/>
            </a:pPr>
            <a:r>
              <a:rPr kumimoji="1" lang="zh-TW" altLang="en-US" sz="2200" dirty="0">
                <a:ea typeface="Microsoft JhengHei" panose="020B0604030504040204" pitchFamily="34" charset="-120"/>
              </a:rPr>
              <a:t>每個 </a:t>
            </a:r>
            <a:r>
              <a:rPr kumimoji="1" lang="en-US" altLang="zh-TW" sz="2200" dirty="0">
                <a:ea typeface="Microsoft JhengHei" panose="020B0604030504040204" pitchFamily="34" charset="-120"/>
              </a:rPr>
              <a:t>patch </a:t>
            </a:r>
            <a:r>
              <a:rPr kumimoji="1" lang="zh-TW" altLang="en-US" sz="2200" dirty="0">
                <a:ea typeface="Microsoft JhengHei" panose="020B0604030504040204" pitchFamily="34" charset="-120"/>
              </a:rPr>
              <a:t>各自的</a:t>
            </a:r>
            <a:r>
              <a:rPr kumimoji="1" lang="en-US" altLang="zh-TW" sz="2200" dirty="0">
                <a:ea typeface="Microsoft JhengHei" panose="020B0604030504040204" pitchFamily="34" charset="-120"/>
              </a:rPr>
              <a:t> embedding (</a:t>
            </a:r>
            <a:r>
              <a:rPr kumimoji="1" lang="zh-TW" altLang="en-US" sz="2200" dirty="0">
                <a:ea typeface="Microsoft JhengHei" panose="020B0604030504040204" pitchFamily="34" charset="-120"/>
              </a:rPr>
              <a:t>維度為</a:t>
            </a:r>
            <a:r>
              <a:rPr kumimoji="1" lang="en-US" altLang="zh-TW" sz="2200" dirty="0">
                <a:ea typeface="Microsoft JhengHei" panose="020B0604030504040204" pitchFamily="34" charset="-120"/>
              </a:rPr>
              <a:t>D) </a:t>
            </a:r>
            <a:r>
              <a:rPr kumimoji="1" lang="zh-TW" altLang="en-US" sz="2200" dirty="0">
                <a:ea typeface="Microsoft JhengHei" panose="020B0604030504040204" pitchFamily="34" charset="-120"/>
              </a:rPr>
              <a:t>會在訓練過程中自動更新</a:t>
            </a:r>
            <a:endParaRPr kumimoji="1" lang="en-US" altLang="zh-TW" sz="2200" dirty="0">
              <a:ea typeface="Microsoft JhengHei" panose="020B0604030504040204" pitchFamily="34" charset="-120"/>
            </a:endParaRPr>
          </a:p>
        </p:txBody>
      </p:sp>
      <p:sp>
        <p:nvSpPr>
          <p:cNvPr id="51" name="矩形 50">
            <a:extLst>
              <a:ext uri="{FF2B5EF4-FFF2-40B4-BE49-F238E27FC236}">
                <a16:creationId xmlns:a16="http://schemas.microsoft.com/office/drawing/2014/main" id="{8C612874-03C0-62B1-B105-544440E29F88}"/>
              </a:ext>
            </a:extLst>
          </p:cNvPr>
          <p:cNvSpPr/>
          <p:nvPr/>
        </p:nvSpPr>
        <p:spPr>
          <a:xfrm rot="5400000">
            <a:off x="10511151" y="1726139"/>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52" name="矩形 51">
            <a:extLst>
              <a:ext uri="{FF2B5EF4-FFF2-40B4-BE49-F238E27FC236}">
                <a16:creationId xmlns:a16="http://schemas.microsoft.com/office/drawing/2014/main" id="{0A48575E-F797-A7E2-51F1-258DC4FC6C45}"/>
              </a:ext>
            </a:extLst>
          </p:cNvPr>
          <p:cNvSpPr/>
          <p:nvPr/>
        </p:nvSpPr>
        <p:spPr>
          <a:xfrm rot="5400000">
            <a:off x="10511151" y="1966878"/>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53" name="矩形 52">
            <a:extLst>
              <a:ext uri="{FF2B5EF4-FFF2-40B4-BE49-F238E27FC236}">
                <a16:creationId xmlns:a16="http://schemas.microsoft.com/office/drawing/2014/main" id="{30C012CA-1CB0-6ABC-F736-9B0343642D3E}"/>
              </a:ext>
            </a:extLst>
          </p:cNvPr>
          <p:cNvSpPr/>
          <p:nvPr/>
        </p:nvSpPr>
        <p:spPr>
          <a:xfrm rot="5400000">
            <a:off x="10511151" y="2358998"/>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54" name="文字方塊 53">
            <a:extLst>
              <a:ext uri="{FF2B5EF4-FFF2-40B4-BE49-F238E27FC236}">
                <a16:creationId xmlns:a16="http://schemas.microsoft.com/office/drawing/2014/main" id="{1FD1B2D8-0D89-BFE2-5803-F1C8D49AA5FC}"/>
              </a:ext>
            </a:extLst>
          </p:cNvPr>
          <p:cNvSpPr txBox="1"/>
          <p:nvPr/>
        </p:nvSpPr>
        <p:spPr>
          <a:xfrm rot="5400000">
            <a:off x="10440638" y="2254320"/>
            <a:ext cx="474744" cy="369332"/>
          </a:xfrm>
          <a:prstGeom prst="rect">
            <a:avLst/>
          </a:prstGeom>
          <a:noFill/>
        </p:spPr>
        <p:txBody>
          <a:bodyPr wrap="square" rtlCol="0">
            <a:spAutoFit/>
          </a:bodyPr>
          <a:lstStyle/>
          <a:p>
            <a:r>
              <a:rPr kumimoji="1" lang="en-US" altLang="zh-TW" dirty="0"/>
              <a:t>…</a:t>
            </a:r>
            <a:endParaRPr kumimoji="1" lang="zh-TW" altLang="en-US" dirty="0"/>
          </a:p>
        </p:txBody>
      </p:sp>
      <p:pic>
        <p:nvPicPr>
          <p:cNvPr id="56" name="圖片 55">
            <a:extLst>
              <a:ext uri="{FF2B5EF4-FFF2-40B4-BE49-F238E27FC236}">
                <a16:creationId xmlns:a16="http://schemas.microsoft.com/office/drawing/2014/main" id="{A25D4576-356F-4563-94BA-DCC84FBAC6CE}"/>
              </a:ext>
            </a:extLst>
          </p:cNvPr>
          <p:cNvPicPr>
            <a:picLocks noChangeAspect="1"/>
          </p:cNvPicPr>
          <p:nvPr/>
        </p:nvPicPr>
        <p:blipFill>
          <a:blip r:embed="rId3"/>
          <a:stretch>
            <a:fillRect/>
          </a:stretch>
        </p:blipFill>
        <p:spPr>
          <a:xfrm>
            <a:off x="9816650" y="2737550"/>
            <a:ext cx="1600675" cy="325203"/>
          </a:xfrm>
          <a:prstGeom prst="rect">
            <a:avLst/>
          </a:prstGeom>
        </p:spPr>
      </p:pic>
      <p:sp>
        <p:nvSpPr>
          <p:cNvPr id="57" name="矩形 56">
            <a:extLst>
              <a:ext uri="{FF2B5EF4-FFF2-40B4-BE49-F238E27FC236}">
                <a16:creationId xmlns:a16="http://schemas.microsoft.com/office/drawing/2014/main" id="{D30D21E7-5DF5-9A97-4414-74415F9C8B95}"/>
              </a:ext>
            </a:extLst>
          </p:cNvPr>
          <p:cNvSpPr/>
          <p:nvPr/>
        </p:nvSpPr>
        <p:spPr>
          <a:xfrm>
            <a:off x="9746241" y="1730366"/>
            <a:ext cx="1720867" cy="14144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3" name="圖片 2">
            <a:extLst>
              <a:ext uri="{FF2B5EF4-FFF2-40B4-BE49-F238E27FC236}">
                <a16:creationId xmlns:a16="http://schemas.microsoft.com/office/drawing/2014/main" id="{F1235DDB-56B0-F7BE-EDEF-2F24630E14EB}"/>
              </a:ext>
            </a:extLst>
          </p:cNvPr>
          <p:cNvPicPr>
            <a:picLocks noChangeAspect="1"/>
          </p:cNvPicPr>
          <p:nvPr/>
        </p:nvPicPr>
        <p:blipFill>
          <a:blip r:embed="rId4"/>
          <a:stretch>
            <a:fillRect/>
          </a:stretch>
        </p:blipFill>
        <p:spPr>
          <a:xfrm>
            <a:off x="1974288" y="5440032"/>
            <a:ext cx="1400775" cy="1376307"/>
          </a:xfrm>
          <a:prstGeom prst="rect">
            <a:avLst/>
          </a:prstGeom>
        </p:spPr>
      </p:pic>
      <p:pic>
        <p:nvPicPr>
          <p:cNvPr id="44" name="圖片 43">
            <a:extLst>
              <a:ext uri="{FF2B5EF4-FFF2-40B4-BE49-F238E27FC236}">
                <a16:creationId xmlns:a16="http://schemas.microsoft.com/office/drawing/2014/main" id="{43DE7E4A-D823-76B2-8CE3-9B0E064DFA4B}"/>
              </a:ext>
            </a:extLst>
          </p:cNvPr>
          <p:cNvPicPr>
            <a:picLocks noChangeAspect="1"/>
          </p:cNvPicPr>
          <p:nvPr/>
        </p:nvPicPr>
        <p:blipFill rotWithShape="1">
          <a:blip r:embed="rId5"/>
          <a:srcRect t="3531"/>
          <a:stretch/>
        </p:blipFill>
        <p:spPr>
          <a:xfrm>
            <a:off x="3503179" y="5847879"/>
            <a:ext cx="6849771" cy="560614"/>
          </a:xfrm>
          <a:prstGeom prst="rect">
            <a:avLst/>
          </a:prstGeom>
        </p:spPr>
      </p:pic>
      <p:cxnSp>
        <p:nvCxnSpPr>
          <p:cNvPr id="45" name="直線接點 44">
            <a:extLst>
              <a:ext uri="{FF2B5EF4-FFF2-40B4-BE49-F238E27FC236}">
                <a16:creationId xmlns:a16="http://schemas.microsoft.com/office/drawing/2014/main" id="{C285CEAD-D6B6-6FA6-B74D-AADE6491AF82}"/>
              </a:ext>
            </a:extLst>
          </p:cNvPr>
          <p:cNvCxnSpPr>
            <a:cxnSpLocks/>
          </p:cNvCxnSpPr>
          <p:nvPr/>
        </p:nvCxnSpPr>
        <p:spPr>
          <a:xfrm>
            <a:off x="5113106"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9" name="直線接點 48">
            <a:extLst>
              <a:ext uri="{FF2B5EF4-FFF2-40B4-BE49-F238E27FC236}">
                <a16:creationId xmlns:a16="http://schemas.microsoft.com/office/drawing/2014/main" id="{6A0AF200-DF25-0C7A-2423-DF5E383BE940}"/>
              </a:ext>
            </a:extLst>
          </p:cNvPr>
          <p:cNvCxnSpPr>
            <a:cxnSpLocks/>
          </p:cNvCxnSpPr>
          <p:nvPr/>
        </p:nvCxnSpPr>
        <p:spPr>
          <a:xfrm>
            <a:off x="5733135"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5" name="直線接點 54">
            <a:extLst>
              <a:ext uri="{FF2B5EF4-FFF2-40B4-BE49-F238E27FC236}">
                <a16:creationId xmlns:a16="http://schemas.microsoft.com/office/drawing/2014/main" id="{73D27ACD-0591-E904-1B5E-604F86026FDC}"/>
              </a:ext>
            </a:extLst>
          </p:cNvPr>
          <p:cNvCxnSpPr>
            <a:cxnSpLocks/>
          </p:cNvCxnSpPr>
          <p:nvPr/>
        </p:nvCxnSpPr>
        <p:spPr>
          <a:xfrm>
            <a:off x="6353164"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8" name="直線接點 57">
            <a:extLst>
              <a:ext uri="{FF2B5EF4-FFF2-40B4-BE49-F238E27FC236}">
                <a16:creationId xmlns:a16="http://schemas.microsoft.com/office/drawing/2014/main" id="{1C5720CF-33F3-958F-9C04-A474E766A284}"/>
              </a:ext>
            </a:extLst>
          </p:cNvPr>
          <p:cNvCxnSpPr>
            <a:cxnSpLocks/>
          </p:cNvCxnSpPr>
          <p:nvPr/>
        </p:nvCxnSpPr>
        <p:spPr>
          <a:xfrm>
            <a:off x="697319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59" name="直線接點 58">
            <a:extLst>
              <a:ext uri="{FF2B5EF4-FFF2-40B4-BE49-F238E27FC236}">
                <a16:creationId xmlns:a16="http://schemas.microsoft.com/office/drawing/2014/main" id="{F049B259-C55E-5C64-8BAC-64DDB9FF8A95}"/>
              </a:ext>
            </a:extLst>
          </p:cNvPr>
          <p:cNvCxnSpPr>
            <a:cxnSpLocks/>
          </p:cNvCxnSpPr>
          <p:nvPr/>
        </p:nvCxnSpPr>
        <p:spPr>
          <a:xfrm>
            <a:off x="7593222"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0" name="直線接點 59">
            <a:extLst>
              <a:ext uri="{FF2B5EF4-FFF2-40B4-BE49-F238E27FC236}">
                <a16:creationId xmlns:a16="http://schemas.microsoft.com/office/drawing/2014/main" id="{908E9024-E73C-5F06-6DC0-49E3EB38B72A}"/>
              </a:ext>
            </a:extLst>
          </p:cNvPr>
          <p:cNvCxnSpPr>
            <a:cxnSpLocks/>
          </p:cNvCxnSpPr>
          <p:nvPr/>
        </p:nvCxnSpPr>
        <p:spPr>
          <a:xfrm>
            <a:off x="821325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1" name="直線接點 60">
            <a:extLst>
              <a:ext uri="{FF2B5EF4-FFF2-40B4-BE49-F238E27FC236}">
                <a16:creationId xmlns:a16="http://schemas.microsoft.com/office/drawing/2014/main" id="{EC456144-3CEF-C8B3-0E45-3F8115648091}"/>
              </a:ext>
            </a:extLst>
          </p:cNvPr>
          <p:cNvCxnSpPr>
            <a:cxnSpLocks/>
          </p:cNvCxnSpPr>
          <p:nvPr/>
        </p:nvCxnSpPr>
        <p:spPr>
          <a:xfrm>
            <a:off x="8833280"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2" name="直線接點 61">
            <a:extLst>
              <a:ext uri="{FF2B5EF4-FFF2-40B4-BE49-F238E27FC236}">
                <a16:creationId xmlns:a16="http://schemas.microsoft.com/office/drawing/2014/main" id="{2686FB45-7119-0897-078B-ADEFC19647B4}"/>
              </a:ext>
            </a:extLst>
          </p:cNvPr>
          <p:cNvCxnSpPr>
            <a:cxnSpLocks/>
          </p:cNvCxnSpPr>
          <p:nvPr/>
        </p:nvCxnSpPr>
        <p:spPr>
          <a:xfrm>
            <a:off x="9453309"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63" name="直線接點 62">
            <a:extLst>
              <a:ext uri="{FF2B5EF4-FFF2-40B4-BE49-F238E27FC236}">
                <a16:creationId xmlns:a16="http://schemas.microsoft.com/office/drawing/2014/main" id="{92121C29-2E3D-DEBF-4683-D3D611023407}"/>
              </a:ext>
            </a:extLst>
          </p:cNvPr>
          <p:cNvCxnSpPr>
            <a:cxnSpLocks/>
          </p:cNvCxnSpPr>
          <p:nvPr/>
        </p:nvCxnSpPr>
        <p:spPr>
          <a:xfrm>
            <a:off x="1007334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4" name="文字方塊 63">
            <a:extLst>
              <a:ext uri="{FF2B5EF4-FFF2-40B4-BE49-F238E27FC236}">
                <a16:creationId xmlns:a16="http://schemas.microsoft.com/office/drawing/2014/main" id="{6ABB002D-2B5E-6DD4-87BD-2EB2AEC75529}"/>
              </a:ext>
            </a:extLst>
          </p:cNvPr>
          <p:cNvSpPr txBox="1"/>
          <p:nvPr/>
        </p:nvSpPr>
        <p:spPr>
          <a:xfrm>
            <a:off x="1974288" y="5143741"/>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65" name="文字方塊 64">
            <a:extLst>
              <a:ext uri="{FF2B5EF4-FFF2-40B4-BE49-F238E27FC236}">
                <a16:creationId xmlns:a16="http://schemas.microsoft.com/office/drawing/2014/main" id="{FFC0306B-CAE1-EB86-9981-A3E5E7D5F39B}"/>
              </a:ext>
            </a:extLst>
          </p:cNvPr>
          <p:cNvSpPr txBox="1"/>
          <p:nvPr/>
        </p:nvSpPr>
        <p:spPr>
          <a:xfrm>
            <a:off x="1606694" y="5478547"/>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66" name="矩形 65">
            <a:extLst>
              <a:ext uri="{FF2B5EF4-FFF2-40B4-BE49-F238E27FC236}">
                <a16:creationId xmlns:a16="http://schemas.microsoft.com/office/drawing/2014/main" id="{E2626640-0DB8-BEDC-47F8-9B90479AC61A}"/>
              </a:ext>
            </a:extLst>
          </p:cNvPr>
          <p:cNvSpPr/>
          <p:nvPr/>
        </p:nvSpPr>
        <p:spPr>
          <a:xfrm>
            <a:off x="5015829"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67" name="直線接點 66">
            <a:extLst>
              <a:ext uri="{FF2B5EF4-FFF2-40B4-BE49-F238E27FC236}">
                <a16:creationId xmlns:a16="http://schemas.microsoft.com/office/drawing/2014/main" id="{2AD4FD03-C844-07F7-A6E5-23C0E7F8AABB}"/>
              </a:ext>
            </a:extLst>
          </p:cNvPr>
          <p:cNvCxnSpPr>
            <a:cxnSpLocks/>
          </p:cNvCxnSpPr>
          <p:nvPr/>
        </p:nvCxnSpPr>
        <p:spPr>
          <a:xfrm>
            <a:off x="5113105" y="445325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8" name="矩形 67">
            <a:extLst>
              <a:ext uri="{FF2B5EF4-FFF2-40B4-BE49-F238E27FC236}">
                <a16:creationId xmlns:a16="http://schemas.microsoft.com/office/drawing/2014/main" id="{82F9AC40-18BD-18FC-6930-B449F8534FBB}"/>
              </a:ext>
            </a:extLst>
          </p:cNvPr>
          <p:cNvSpPr/>
          <p:nvPr/>
        </p:nvSpPr>
        <p:spPr>
          <a:xfrm>
            <a:off x="5635859"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69" name="直線接點 68">
            <a:extLst>
              <a:ext uri="{FF2B5EF4-FFF2-40B4-BE49-F238E27FC236}">
                <a16:creationId xmlns:a16="http://schemas.microsoft.com/office/drawing/2014/main" id="{CEB50EC4-6E69-B18E-4AA1-8D842CEC8398}"/>
              </a:ext>
            </a:extLst>
          </p:cNvPr>
          <p:cNvCxnSpPr>
            <a:cxnSpLocks/>
          </p:cNvCxnSpPr>
          <p:nvPr/>
        </p:nvCxnSpPr>
        <p:spPr>
          <a:xfrm>
            <a:off x="5733135" y="445000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70" name="矩形 69">
            <a:extLst>
              <a:ext uri="{FF2B5EF4-FFF2-40B4-BE49-F238E27FC236}">
                <a16:creationId xmlns:a16="http://schemas.microsoft.com/office/drawing/2014/main" id="{725641B5-33E7-2C89-5A0C-9D91FBC25F84}"/>
              </a:ext>
            </a:extLst>
          </p:cNvPr>
          <p:cNvSpPr/>
          <p:nvPr/>
        </p:nvSpPr>
        <p:spPr>
          <a:xfrm>
            <a:off x="6258644"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71" name="直線接點 70">
            <a:extLst>
              <a:ext uri="{FF2B5EF4-FFF2-40B4-BE49-F238E27FC236}">
                <a16:creationId xmlns:a16="http://schemas.microsoft.com/office/drawing/2014/main" id="{80D25B42-EDED-15D4-DDE8-FED5017FE995}"/>
              </a:ext>
            </a:extLst>
          </p:cNvPr>
          <p:cNvCxnSpPr>
            <a:cxnSpLocks/>
          </p:cNvCxnSpPr>
          <p:nvPr/>
        </p:nvCxnSpPr>
        <p:spPr>
          <a:xfrm>
            <a:off x="6355920" y="44618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72" name="矩形 71">
            <a:extLst>
              <a:ext uri="{FF2B5EF4-FFF2-40B4-BE49-F238E27FC236}">
                <a16:creationId xmlns:a16="http://schemas.microsoft.com/office/drawing/2014/main" id="{C74F4E93-A99E-AA90-0187-B8C8E542081B}"/>
              </a:ext>
            </a:extLst>
          </p:cNvPr>
          <p:cNvSpPr/>
          <p:nvPr/>
        </p:nvSpPr>
        <p:spPr>
          <a:xfrm>
            <a:off x="6878674"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73" name="直線接點 72">
            <a:extLst>
              <a:ext uri="{FF2B5EF4-FFF2-40B4-BE49-F238E27FC236}">
                <a16:creationId xmlns:a16="http://schemas.microsoft.com/office/drawing/2014/main" id="{D3FBFF85-302A-1C4C-77C4-B49BAAADE6B2}"/>
              </a:ext>
            </a:extLst>
          </p:cNvPr>
          <p:cNvCxnSpPr>
            <a:cxnSpLocks/>
          </p:cNvCxnSpPr>
          <p:nvPr/>
        </p:nvCxnSpPr>
        <p:spPr>
          <a:xfrm>
            <a:off x="6975950" y="44585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00938E24-7DE4-1C22-AE07-181D1809DCB6}"/>
              </a:ext>
            </a:extLst>
          </p:cNvPr>
          <p:cNvSpPr/>
          <p:nvPr/>
        </p:nvSpPr>
        <p:spPr>
          <a:xfrm>
            <a:off x="7493188"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75" name="直線接點 74">
            <a:extLst>
              <a:ext uri="{FF2B5EF4-FFF2-40B4-BE49-F238E27FC236}">
                <a16:creationId xmlns:a16="http://schemas.microsoft.com/office/drawing/2014/main" id="{E4E93F5F-D9AE-E56D-D638-63AF30303B2C}"/>
              </a:ext>
            </a:extLst>
          </p:cNvPr>
          <p:cNvCxnSpPr>
            <a:cxnSpLocks/>
          </p:cNvCxnSpPr>
          <p:nvPr/>
        </p:nvCxnSpPr>
        <p:spPr>
          <a:xfrm>
            <a:off x="7590464" y="446153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76" name="矩形 75">
            <a:extLst>
              <a:ext uri="{FF2B5EF4-FFF2-40B4-BE49-F238E27FC236}">
                <a16:creationId xmlns:a16="http://schemas.microsoft.com/office/drawing/2014/main" id="{828AAB93-2F74-A08E-9F25-363A71B64C2E}"/>
              </a:ext>
            </a:extLst>
          </p:cNvPr>
          <p:cNvSpPr/>
          <p:nvPr/>
        </p:nvSpPr>
        <p:spPr>
          <a:xfrm>
            <a:off x="8113218"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77" name="直線接點 76">
            <a:extLst>
              <a:ext uri="{FF2B5EF4-FFF2-40B4-BE49-F238E27FC236}">
                <a16:creationId xmlns:a16="http://schemas.microsoft.com/office/drawing/2014/main" id="{42060BF1-9E42-BFE2-12CA-D2DA1D3C358A}"/>
              </a:ext>
            </a:extLst>
          </p:cNvPr>
          <p:cNvCxnSpPr>
            <a:cxnSpLocks/>
          </p:cNvCxnSpPr>
          <p:nvPr/>
        </p:nvCxnSpPr>
        <p:spPr>
          <a:xfrm>
            <a:off x="8210494" y="445828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78" name="矩形 77">
            <a:extLst>
              <a:ext uri="{FF2B5EF4-FFF2-40B4-BE49-F238E27FC236}">
                <a16:creationId xmlns:a16="http://schemas.microsoft.com/office/drawing/2014/main" id="{5DAA7636-5C0D-5E1C-5C3E-3AA9CCBC0549}"/>
              </a:ext>
            </a:extLst>
          </p:cNvPr>
          <p:cNvSpPr/>
          <p:nvPr/>
        </p:nvSpPr>
        <p:spPr>
          <a:xfrm>
            <a:off x="8736003"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79" name="直線接點 78">
            <a:extLst>
              <a:ext uri="{FF2B5EF4-FFF2-40B4-BE49-F238E27FC236}">
                <a16:creationId xmlns:a16="http://schemas.microsoft.com/office/drawing/2014/main" id="{C1A26878-9ACA-7738-65E2-FD715E976DF9}"/>
              </a:ext>
            </a:extLst>
          </p:cNvPr>
          <p:cNvCxnSpPr>
            <a:cxnSpLocks/>
          </p:cNvCxnSpPr>
          <p:nvPr/>
        </p:nvCxnSpPr>
        <p:spPr>
          <a:xfrm>
            <a:off x="8833279" y="447012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07D2DFB2-ACA8-6597-055E-973F396BB1AC}"/>
              </a:ext>
            </a:extLst>
          </p:cNvPr>
          <p:cNvSpPr/>
          <p:nvPr/>
        </p:nvSpPr>
        <p:spPr>
          <a:xfrm>
            <a:off x="9356033"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81" name="直線接點 80">
            <a:extLst>
              <a:ext uri="{FF2B5EF4-FFF2-40B4-BE49-F238E27FC236}">
                <a16:creationId xmlns:a16="http://schemas.microsoft.com/office/drawing/2014/main" id="{3D304D43-CD80-63B7-17E7-A67A3269241D}"/>
              </a:ext>
            </a:extLst>
          </p:cNvPr>
          <p:cNvCxnSpPr>
            <a:cxnSpLocks/>
          </p:cNvCxnSpPr>
          <p:nvPr/>
        </p:nvCxnSpPr>
        <p:spPr>
          <a:xfrm>
            <a:off x="9453309" y="446686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83FD8EDD-B675-A740-3815-B7247E84DE22}"/>
              </a:ext>
            </a:extLst>
          </p:cNvPr>
          <p:cNvSpPr/>
          <p:nvPr/>
        </p:nvSpPr>
        <p:spPr>
          <a:xfrm>
            <a:off x="9976063"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83" name="直線接點 82">
            <a:extLst>
              <a:ext uri="{FF2B5EF4-FFF2-40B4-BE49-F238E27FC236}">
                <a16:creationId xmlns:a16="http://schemas.microsoft.com/office/drawing/2014/main" id="{5D1715F9-3114-8150-4660-0D2E6E50AFD7}"/>
              </a:ext>
            </a:extLst>
          </p:cNvPr>
          <p:cNvCxnSpPr>
            <a:cxnSpLocks/>
          </p:cNvCxnSpPr>
          <p:nvPr/>
        </p:nvCxnSpPr>
        <p:spPr>
          <a:xfrm>
            <a:off x="10073339" y="4453356"/>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4" name="矩形 83">
            <a:extLst>
              <a:ext uri="{FF2B5EF4-FFF2-40B4-BE49-F238E27FC236}">
                <a16:creationId xmlns:a16="http://schemas.microsoft.com/office/drawing/2014/main" id="{75AF46FB-C005-62BD-2C32-23756585700F}"/>
              </a:ext>
            </a:extLst>
          </p:cNvPr>
          <p:cNvSpPr/>
          <p:nvPr/>
        </p:nvSpPr>
        <p:spPr>
          <a:xfrm>
            <a:off x="4760698"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85" name="矩形 84">
            <a:extLst>
              <a:ext uri="{FF2B5EF4-FFF2-40B4-BE49-F238E27FC236}">
                <a16:creationId xmlns:a16="http://schemas.microsoft.com/office/drawing/2014/main" id="{D2EA18A2-1F8C-6643-6B67-CF50DAE65642}"/>
              </a:ext>
            </a:extLst>
          </p:cNvPr>
          <p:cNvSpPr/>
          <p:nvPr/>
        </p:nvSpPr>
        <p:spPr>
          <a:xfrm>
            <a:off x="5380727"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86" name="矩形 85">
            <a:extLst>
              <a:ext uri="{FF2B5EF4-FFF2-40B4-BE49-F238E27FC236}">
                <a16:creationId xmlns:a16="http://schemas.microsoft.com/office/drawing/2014/main" id="{7FE6D39D-CDA8-4C82-E2BB-2429784ECE9C}"/>
              </a:ext>
            </a:extLst>
          </p:cNvPr>
          <p:cNvSpPr/>
          <p:nvPr/>
        </p:nvSpPr>
        <p:spPr>
          <a:xfrm>
            <a:off x="6003512"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87" name="矩形 86">
            <a:extLst>
              <a:ext uri="{FF2B5EF4-FFF2-40B4-BE49-F238E27FC236}">
                <a16:creationId xmlns:a16="http://schemas.microsoft.com/office/drawing/2014/main" id="{CBBD3F3E-701F-5FAC-D80B-070BC7A4EC49}"/>
              </a:ext>
            </a:extLst>
          </p:cNvPr>
          <p:cNvSpPr/>
          <p:nvPr/>
        </p:nvSpPr>
        <p:spPr>
          <a:xfrm>
            <a:off x="6626533"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88" name="矩形 87">
            <a:extLst>
              <a:ext uri="{FF2B5EF4-FFF2-40B4-BE49-F238E27FC236}">
                <a16:creationId xmlns:a16="http://schemas.microsoft.com/office/drawing/2014/main" id="{98F079C8-F3D3-34DF-D7AF-193D80122ED5}"/>
              </a:ext>
            </a:extLst>
          </p:cNvPr>
          <p:cNvSpPr/>
          <p:nvPr/>
        </p:nvSpPr>
        <p:spPr>
          <a:xfrm>
            <a:off x="7246562"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89" name="矩形 88">
            <a:extLst>
              <a:ext uri="{FF2B5EF4-FFF2-40B4-BE49-F238E27FC236}">
                <a16:creationId xmlns:a16="http://schemas.microsoft.com/office/drawing/2014/main" id="{940C9289-CB9A-89DD-6681-F8DB40DC562C}"/>
              </a:ext>
            </a:extLst>
          </p:cNvPr>
          <p:cNvSpPr/>
          <p:nvPr/>
        </p:nvSpPr>
        <p:spPr>
          <a:xfrm>
            <a:off x="7869347"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90" name="矩形 89">
            <a:extLst>
              <a:ext uri="{FF2B5EF4-FFF2-40B4-BE49-F238E27FC236}">
                <a16:creationId xmlns:a16="http://schemas.microsoft.com/office/drawing/2014/main" id="{7B7BFF99-9041-FF9D-B3F2-7FCA9405EA92}"/>
              </a:ext>
            </a:extLst>
          </p:cNvPr>
          <p:cNvSpPr/>
          <p:nvPr/>
        </p:nvSpPr>
        <p:spPr>
          <a:xfrm>
            <a:off x="8486622"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91" name="矩形 90">
            <a:extLst>
              <a:ext uri="{FF2B5EF4-FFF2-40B4-BE49-F238E27FC236}">
                <a16:creationId xmlns:a16="http://schemas.microsoft.com/office/drawing/2014/main" id="{5B8692A9-D087-5911-1DC5-4CD7FF612FB9}"/>
              </a:ext>
            </a:extLst>
          </p:cNvPr>
          <p:cNvSpPr/>
          <p:nvPr/>
        </p:nvSpPr>
        <p:spPr>
          <a:xfrm>
            <a:off x="9106651"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92" name="矩形 91">
            <a:extLst>
              <a:ext uri="{FF2B5EF4-FFF2-40B4-BE49-F238E27FC236}">
                <a16:creationId xmlns:a16="http://schemas.microsoft.com/office/drawing/2014/main" id="{3162F333-B19B-8502-DA41-52C020C07C5C}"/>
              </a:ext>
            </a:extLst>
          </p:cNvPr>
          <p:cNvSpPr/>
          <p:nvPr/>
        </p:nvSpPr>
        <p:spPr>
          <a:xfrm>
            <a:off x="9729436"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93" name="矩形 92">
            <a:extLst>
              <a:ext uri="{FF2B5EF4-FFF2-40B4-BE49-F238E27FC236}">
                <a16:creationId xmlns:a16="http://schemas.microsoft.com/office/drawing/2014/main" id="{19B3D520-1B3F-58F9-1618-88F34349F720}"/>
              </a:ext>
            </a:extLst>
          </p:cNvPr>
          <p:cNvSpPr/>
          <p:nvPr/>
        </p:nvSpPr>
        <p:spPr>
          <a:xfrm>
            <a:off x="4411084" y="4035974"/>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94" name="直線接點 93">
            <a:extLst>
              <a:ext uri="{FF2B5EF4-FFF2-40B4-BE49-F238E27FC236}">
                <a16:creationId xmlns:a16="http://schemas.microsoft.com/office/drawing/2014/main" id="{A76F4FC4-CF08-1AA9-C223-E8D590614BC1}"/>
              </a:ext>
            </a:extLst>
          </p:cNvPr>
          <p:cNvCxnSpPr>
            <a:cxnSpLocks/>
          </p:cNvCxnSpPr>
          <p:nvPr/>
        </p:nvCxnSpPr>
        <p:spPr>
          <a:xfrm>
            <a:off x="4508360" y="445000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95" name="矩形 94">
            <a:extLst>
              <a:ext uri="{FF2B5EF4-FFF2-40B4-BE49-F238E27FC236}">
                <a16:creationId xmlns:a16="http://schemas.microsoft.com/office/drawing/2014/main" id="{98F08A35-4142-03AF-CD32-AEE576E1C30A}"/>
              </a:ext>
            </a:extLst>
          </p:cNvPr>
          <p:cNvSpPr/>
          <p:nvPr/>
        </p:nvSpPr>
        <p:spPr>
          <a:xfrm>
            <a:off x="4155953" y="4035974"/>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96" name="文字方塊 95">
            <a:extLst>
              <a:ext uri="{FF2B5EF4-FFF2-40B4-BE49-F238E27FC236}">
                <a16:creationId xmlns:a16="http://schemas.microsoft.com/office/drawing/2014/main" id="{39328A10-2F24-F73C-FC41-C4CF0CA15259}"/>
              </a:ext>
            </a:extLst>
          </p:cNvPr>
          <p:cNvSpPr txBox="1"/>
          <p:nvPr/>
        </p:nvSpPr>
        <p:spPr>
          <a:xfrm>
            <a:off x="4330031" y="4097536"/>
            <a:ext cx="367692" cy="369332"/>
          </a:xfrm>
          <a:prstGeom prst="rect">
            <a:avLst/>
          </a:prstGeom>
          <a:noFill/>
        </p:spPr>
        <p:txBody>
          <a:bodyPr wrap="square" rtlCol="0">
            <a:spAutoFit/>
          </a:bodyPr>
          <a:lstStyle/>
          <a:p>
            <a:pPr algn="ctr"/>
            <a:r>
              <a:rPr kumimoji="1" lang="en-US" altLang="zh-TW" dirty="0"/>
              <a:t>*</a:t>
            </a:r>
            <a:endParaRPr kumimoji="1" lang="zh-TW" altLang="en-US" dirty="0"/>
          </a:p>
        </p:txBody>
      </p:sp>
      <p:sp>
        <p:nvSpPr>
          <p:cNvPr id="97" name="文字方塊 96">
            <a:extLst>
              <a:ext uri="{FF2B5EF4-FFF2-40B4-BE49-F238E27FC236}">
                <a16:creationId xmlns:a16="http://schemas.microsoft.com/office/drawing/2014/main" id="{E89DD1F5-2F3E-B591-6F8D-1EA3AFA51A1D}"/>
              </a:ext>
            </a:extLst>
          </p:cNvPr>
          <p:cNvSpPr txBox="1"/>
          <p:nvPr/>
        </p:nvSpPr>
        <p:spPr>
          <a:xfrm>
            <a:off x="2448278" y="3932526"/>
            <a:ext cx="1660298" cy="646331"/>
          </a:xfrm>
          <a:prstGeom prst="rect">
            <a:avLst/>
          </a:prstGeom>
          <a:noFill/>
        </p:spPr>
        <p:txBody>
          <a:bodyPr wrap="square" rtlCol="0">
            <a:spAutoFit/>
          </a:bodyPr>
          <a:lstStyle/>
          <a:p>
            <a:pPr algn="ctr"/>
            <a:r>
              <a:rPr kumimoji="1" lang="en" altLang="zh-TW" dirty="0"/>
              <a:t>Patch + Position</a:t>
            </a:r>
          </a:p>
          <a:p>
            <a:pPr algn="ctr"/>
            <a:r>
              <a:rPr kumimoji="1" lang="en" altLang="zh-TW" dirty="0"/>
              <a:t>Embedding</a:t>
            </a:r>
            <a:endParaRPr kumimoji="1" lang="zh-TW" altLang="en-US" dirty="0"/>
          </a:p>
        </p:txBody>
      </p:sp>
      <p:sp>
        <p:nvSpPr>
          <p:cNvPr id="98" name="文字方塊 97">
            <a:extLst>
              <a:ext uri="{FF2B5EF4-FFF2-40B4-BE49-F238E27FC236}">
                <a16:creationId xmlns:a16="http://schemas.microsoft.com/office/drawing/2014/main" id="{ADF94BDC-A33C-FE6D-A30A-53C793E71237}"/>
              </a:ext>
            </a:extLst>
          </p:cNvPr>
          <p:cNvSpPr txBox="1"/>
          <p:nvPr/>
        </p:nvSpPr>
        <p:spPr>
          <a:xfrm>
            <a:off x="602349" y="3920148"/>
            <a:ext cx="1797291" cy="646331"/>
          </a:xfrm>
          <a:prstGeom prst="rect">
            <a:avLst/>
          </a:prstGeom>
          <a:noFill/>
        </p:spPr>
        <p:txBody>
          <a:bodyPr wrap="square">
            <a:spAutoFit/>
          </a:bodyPr>
          <a:lstStyle/>
          <a:p>
            <a:r>
              <a:rPr lang="en-US" altLang="zh-TW" dirty="0"/>
              <a:t>* </a:t>
            </a:r>
            <a:r>
              <a:rPr lang="zh-TW" altLang="en-US" dirty="0"/>
              <a:t>Extra learnable</a:t>
            </a:r>
          </a:p>
          <a:p>
            <a:r>
              <a:rPr lang="zh-TW" altLang="en-US" dirty="0"/>
              <a:t>class embedding</a:t>
            </a:r>
          </a:p>
        </p:txBody>
      </p:sp>
    </p:spTree>
    <p:extLst>
      <p:ext uri="{BB962C8B-B14F-4D97-AF65-F5344CB8AC3E}">
        <p14:creationId xmlns:p14="http://schemas.microsoft.com/office/powerpoint/2010/main" val="357364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8"/>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8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8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85"/>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86"/>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87"/>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8"/>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89"/>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90"/>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91"/>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9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94"/>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93"/>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95"/>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9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97"/>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p:bldP spid="57" grpId="0" animBg="1"/>
      <p:bldP spid="64" grpId="0"/>
      <p:bldP spid="65" grpId="0"/>
      <p:bldP spid="66" grpId="0" animBg="1"/>
      <p:bldP spid="68" grpId="0" animBg="1"/>
      <p:bldP spid="70" grpId="0" animBg="1"/>
      <p:bldP spid="72" grpId="0" animBg="1"/>
      <p:bldP spid="74" grpId="0" animBg="1"/>
      <p:bldP spid="76" grpId="0" animBg="1"/>
      <p:bldP spid="78" grpId="0" animBg="1"/>
      <p:bldP spid="80" grpId="0" animBg="1"/>
      <p:bldP spid="82"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5" grpId="0" animBg="1"/>
      <p:bldP spid="96" grpId="0"/>
      <p:bldP spid="97" grpId="0"/>
      <p:bldP spid="9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36945C-1452-3A96-4440-D60F6040E69E}"/>
              </a:ext>
            </a:extLst>
          </p:cNvPr>
          <p:cNvSpPr>
            <a:spLocks noGrp="1"/>
          </p:cNvSpPr>
          <p:nvPr>
            <p:ph type="title"/>
          </p:nvPr>
        </p:nvSpPr>
        <p:spPr/>
        <p:txBody>
          <a:bodyPr/>
          <a:lstStyle/>
          <a:p>
            <a:r>
              <a:rPr kumimoji="1" lang="en-US" altLang="zh-TW" dirty="0"/>
              <a:t>Transformer Layer (Self-attention)</a:t>
            </a:r>
            <a:endParaRPr kumimoji="1" lang="zh-TW" altLang="en-US" dirty="0"/>
          </a:p>
        </p:txBody>
      </p:sp>
      <p:sp>
        <p:nvSpPr>
          <p:cNvPr id="4" name="投影片編號版面配置區 3">
            <a:extLst>
              <a:ext uri="{FF2B5EF4-FFF2-40B4-BE49-F238E27FC236}">
                <a16:creationId xmlns:a16="http://schemas.microsoft.com/office/drawing/2014/main" id="{4BA0EA30-3B50-8141-6B1D-D11550B6D8BF}"/>
              </a:ext>
            </a:extLst>
          </p:cNvPr>
          <p:cNvSpPr>
            <a:spLocks noGrp="1"/>
          </p:cNvSpPr>
          <p:nvPr>
            <p:ph type="sldNum" sz="quarter" idx="12"/>
          </p:nvPr>
        </p:nvSpPr>
        <p:spPr/>
        <p:txBody>
          <a:bodyPr/>
          <a:lstStyle/>
          <a:p>
            <a:fld id="{6113E31D-E2AB-40D1-8B51-AFA5AFEF393A}" type="slidenum">
              <a:rPr lang="en-US" smtClean="0"/>
              <a:pPr/>
              <a:t>53</a:t>
            </a:fld>
            <a:endParaRPr lang="en-US" dirty="0"/>
          </a:p>
        </p:txBody>
      </p:sp>
      <p:pic>
        <p:nvPicPr>
          <p:cNvPr id="5" name="Picture 2" descr="Original transformer model architecture.">
            <a:extLst>
              <a:ext uri="{FF2B5EF4-FFF2-40B4-BE49-F238E27FC236}">
                <a16:creationId xmlns:a16="http://schemas.microsoft.com/office/drawing/2014/main" id="{100D4C5B-69F4-A364-0C0A-D8B2E1C3A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940" y="882687"/>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B9D76D4-1665-4CA3-C62A-A887DBDDC19B}"/>
              </a:ext>
            </a:extLst>
          </p:cNvPr>
          <p:cNvSpPr/>
          <p:nvPr/>
        </p:nvSpPr>
        <p:spPr>
          <a:xfrm>
            <a:off x="6631940" y="2593986"/>
            <a:ext cx="2003580" cy="390792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a:extLst>
              <a:ext uri="{FF2B5EF4-FFF2-40B4-BE49-F238E27FC236}">
                <a16:creationId xmlns:a16="http://schemas.microsoft.com/office/drawing/2014/main" id="{7A44E17B-80D6-2CB5-A307-A390171D185D}"/>
              </a:ext>
            </a:extLst>
          </p:cNvPr>
          <p:cNvPicPr>
            <a:picLocks noChangeAspect="1"/>
          </p:cNvPicPr>
          <p:nvPr/>
        </p:nvPicPr>
        <p:blipFill>
          <a:blip r:embed="rId3"/>
          <a:stretch>
            <a:fillRect/>
          </a:stretch>
        </p:blipFill>
        <p:spPr>
          <a:xfrm>
            <a:off x="2803307" y="2495920"/>
            <a:ext cx="1851198" cy="4005992"/>
          </a:xfrm>
          <a:prstGeom prst="rect">
            <a:avLst/>
          </a:prstGeom>
        </p:spPr>
      </p:pic>
      <p:sp>
        <p:nvSpPr>
          <p:cNvPr id="8" name="文字方塊 7">
            <a:extLst>
              <a:ext uri="{FF2B5EF4-FFF2-40B4-BE49-F238E27FC236}">
                <a16:creationId xmlns:a16="http://schemas.microsoft.com/office/drawing/2014/main" id="{3FC766A9-8D73-75AD-6A4C-BE4A951C4E58}"/>
              </a:ext>
            </a:extLst>
          </p:cNvPr>
          <p:cNvSpPr txBox="1"/>
          <p:nvPr/>
        </p:nvSpPr>
        <p:spPr>
          <a:xfrm>
            <a:off x="753762" y="1668579"/>
            <a:ext cx="3080069" cy="646331"/>
          </a:xfrm>
          <a:prstGeom prst="rect">
            <a:avLst/>
          </a:prstGeom>
          <a:noFill/>
        </p:spPr>
        <p:txBody>
          <a:bodyPr wrap="square" rtlCol="0">
            <a:spAutoFit/>
          </a:bodyPr>
          <a:lstStyle/>
          <a:p>
            <a:r>
              <a:rPr kumimoji="1" lang="en-US" altLang="zh-TW" dirty="0"/>
              <a:t>Left: </a:t>
            </a:r>
            <a:r>
              <a:rPr kumimoji="1" lang="en-US" altLang="zh-TW" dirty="0" err="1"/>
              <a:t>ViT</a:t>
            </a:r>
            <a:r>
              <a:rPr kumimoji="1" lang="en-US" altLang="zh-TW" dirty="0"/>
              <a:t> Transformer layer</a:t>
            </a:r>
          </a:p>
          <a:p>
            <a:r>
              <a:rPr kumimoji="1" lang="en-US" altLang="zh-TW" dirty="0"/>
              <a:t>Right: </a:t>
            </a:r>
            <a:r>
              <a:rPr kumimoji="1" lang="zh-TW" altLang="en-US" dirty="0">
                <a:latin typeface="Microsoft JhengHei" panose="020B0604030504040204" pitchFamily="34" charset="-120"/>
                <a:ea typeface="Microsoft JhengHei" panose="020B0604030504040204" pitchFamily="34" charset="-120"/>
              </a:rPr>
              <a:t>原始</a:t>
            </a:r>
            <a:r>
              <a:rPr kumimoji="1" lang="en-US" altLang="zh-TW" dirty="0"/>
              <a:t> Transformers</a:t>
            </a:r>
            <a:endParaRPr kumimoji="1" lang="zh-TW" altLang="en-US" dirty="0"/>
          </a:p>
        </p:txBody>
      </p:sp>
      <p:grpSp>
        <p:nvGrpSpPr>
          <p:cNvPr id="14" name="群組 13">
            <a:extLst>
              <a:ext uri="{FF2B5EF4-FFF2-40B4-BE49-F238E27FC236}">
                <a16:creationId xmlns:a16="http://schemas.microsoft.com/office/drawing/2014/main" id="{6C6D52B0-7DFC-9AD9-22EF-9C4358FA6895}"/>
              </a:ext>
            </a:extLst>
          </p:cNvPr>
          <p:cNvGrpSpPr/>
          <p:nvPr/>
        </p:nvGrpSpPr>
        <p:grpSpPr>
          <a:xfrm>
            <a:off x="799401" y="3890008"/>
            <a:ext cx="2003906" cy="369332"/>
            <a:chOff x="799401" y="3890008"/>
            <a:chExt cx="2003906" cy="369332"/>
          </a:xfrm>
        </p:grpSpPr>
        <p:sp>
          <p:nvSpPr>
            <p:cNvPr id="9" name="文字方塊 8">
              <a:extLst>
                <a:ext uri="{FF2B5EF4-FFF2-40B4-BE49-F238E27FC236}">
                  <a16:creationId xmlns:a16="http://schemas.microsoft.com/office/drawing/2014/main" id="{CEA82571-44FC-FFBA-88E8-EF9B5F9190AA}"/>
                </a:ext>
              </a:extLst>
            </p:cNvPr>
            <p:cNvSpPr txBox="1"/>
            <p:nvPr/>
          </p:nvSpPr>
          <p:spPr>
            <a:xfrm>
              <a:off x="799401" y="3890008"/>
              <a:ext cx="1851197" cy="369332"/>
            </a:xfrm>
            <a:prstGeom prst="rect">
              <a:avLst/>
            </a:prstGeom>
            <a:noFill/>
          </p:spPr>
          <p:txBody>
            <a:bodyPr wrap="square" rtlCol="0">
              <a:spAutoFit/>
            </a:bodyPr>
            <a:lstStyle/>
            <a:p>
              <a:r>
                <a:rPr kumimoji="1" lang="zh-TW" altLang="en-US" dirty="0">
                  <a:solidFill>
                    <a:srgbClr val="FF0000"/>
                  </a:solidFill>
                  <a:latin typeface="Microsoft JhengHei" panose="020B0604030504040204" pitchFamily="34" charset="-120"/>
                  <a:ea typeface="Microsoft JhengHei" panose="020B0604030504040204" pitchFamily="34" charset="-120"/>
                </a:rPr>
                <a:t>使用</a:t>
              </a:r>
              <a:r>
                <a:rPr kumimoji="1" lang="zh-TW" altLang="en-US" dirty="0">
                  <a:solidFill>
                    <a:srgbClr val="FF0000"/>
                  </a:solidFill>
                </a:rPr>
                <a:t> </a:t>
              </a:r>
              <a:r>
                <a:rPr kumimoji="1" lang="en-US" altLang="zh-TW" dirty="0">
                  <a:solidFill>
                    <a:srgbClr val="FF0000"/>
                  </a:solidFill>
                </a:rPr>
                <a:t>Pre-norm!</a:t>
              </a:r>
              <a:endParaRPr kumimoji="1" lang="zh-TW" altLang="en-US" dirty="0">
                <a:solidFill>
                  <a:srgbClr val="FF0000"/>
                </a:solidFill>
              </a:endParaRPr>
            </a:p>
          </p:txBody>
        </p:sp>
        <p:cxnSp>
          <p:nvCxnSpPr>
            <p:cNvPr id="11" name="直線箭頭接點 10">
              <a:extLst>
                <a:ext uri="{FF2B5EF4-FFF2-40B4-BE49-F238E27FC236}">
                  <a16:creationId xmlns:a16="http://schemas.microsoft.com/office/drawing/2014/main" id="{9EE9FC0A-B637-A84A-59B5-2D0F47F90BF0}"/>
                </a:ext>
              </a:extLst>
            </p:cNvPr>
            <p:cNvCxnSpPr/>
            <p:nvPr/>
          </p:nvCxnSpPr>
          <p:spPr>
            <a:xfrm>
              <a:off x="2471351" y="4074674"/>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直線箭頭接點 12">
            <a:extLst>
              <a:ext uri="{FF2B5EF4-FFF2-40B4-BE49-F238E27FC236}">
                <a16:creationId xmlns:a16="http://schemas.microsoft.com/office/drawing/2014/main" id="{2A98672F-E41B-9E7E-624B-108AF55E83CC}"/>
              </a:ext>
            </a:extLst>
          </p:cNvPr>
          <p:cNvCxnSpPr/>
          <p:nvPr/>
        </p:nvCxnSpPr>
        <p:spPr>
          <a:xfrm>
            <a:off x="2471351" y="5569666"/>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群組 22">
            <a:extLst>
              <a:ext uri="{FF2B5EF4-FFF2-40B4-BE49-F238E27FC236}">
                <a16:creationId xmlns:a16="http://schemas.microsoft.com/office/drawing/2014/main" id="{34A7CA78-7176-1B07-32DB-A61F35C2EB69}"/>
              </a:ext>
            </a:extLst>
          </p:cNvPr>
          <p:cNvGrpSpPr/>
          <p:nvPr/>
        </p:nvGrpSpPr>
        <p:grpSpPr>
          <a:xfrm>
            <a:off x="5261154" y="3021032"/>
            <a:ext cx="2003906" cy="369332"/>
            <a:chOff x="5261154" y="3021032"/>
            <a:chExt cx="2003906" cy="369332"/>
          </a:xfrm>
        </p:grpSpPr>
        <p:sp>
          <p:nvSpPr>
            <p:cNvPr id="17" name="文字方塊 16">
              <a:extLst>
                <a:ext uri="{FF2B5EF4-FFF2-40B4-BE49-F238E27FC236}">
                  <a16:creationId xmlns:a16="http://schemas.microsoft.com/office/drawing/2014/main" id="{E469B61A-9150-452C-3234-8031D7071D4F}"/>
                </a:ext>
              </a:extLst>
            </p:cNvPr>
            <p:cNvSpPr txBox="1"/>
            <p:nvPr/>
          </p:nvSpPr>
          <p:spPr>
            <a:xfrm>
              <a:off x="5261154" y="3021032"/>
              <a:ext cx="1851197" cy="369332"/>
            </a:xfrm>
            <a:prstGeom prst="rect">
              <a:avLst/>
            </a:prstGeom>
            <a:noFill/>
          </p:spPr>
          <p:txBody>
            <a:bodyPr wrap="square" rtlCol="0">
              <a:spAutoFit/>
            </a:bodyPr>
            <a:lstStyle/>
            <a:p>
              <a:r>
                <a:rPr kumimoji="1" lang="zh-TW" altLang="en-US" dirty="0">
                  <a:solidFill>
                    <a:srgbClr val="FF0000"/>
                  </a:solidFill>
                  <a:latin typeface="Microsoft JhengHei" panose="020B0604030504040204" pitchFamily="34" charset="-120"/>
                  <a:ea typeface="Microsoft JhengHei" panose="020B0604030504040204" pitchFamily="34" charset="-120"/>
                </a:rPr>
                <a:t>使用</a:t>
              </a:r>
              <a:r>
                <a:rPr kumimoji="1" lang="zh-TW" altLang="en-US" dirty="0">
                  <a:solidFill>
                    <a:srgbClr val="FF0000"/>
                  </a:solidFill>
                </a:rPr>
                <a:t> </a:t>
              </a:r>
              <a:r>
                <a:rPr kumimoji="1" lang="en-US" altLang="zh-TW" dirty="0">
                  <a:solidFill>
                    <a:srgbClr val="FF0000"/>
                  </a:solidFill>
                </a:rPr>
                <a:t>Post-norm!</a:t>
              </a:r>
              <a:endParaRPr kumimoji="1" lang="zh-TW" altLang="en-US" dirty="0">
                <a:solidFill>
                  <a:srgbClr val="FF0000"/>
                </a:solidFill>
              </a:endParaRPr>
            </a:p>
          </p:txBody>
        </p:sp>
        <p:cxnSp>
          <p:nvCxnSpPr>
            <p:cNvPr id="18" name="直線箭頭接點 17">
              <a:extLst>
                <a:ext uri="{FF2B5EF4-FFF2-40B4-BE49-F238E27FC236}">
                  <a16:creationId xmlns:a16="http://schemas.microsoft.com/office/drawing/2014/main" id="{A13C7B0E-928E-D609-6A19-48C83ADA568D}"/>
                </a:ext>
              </a:extLst>
            </p:cNvPr>
            <p:cNvCxnSpPr/>
            <p:nvPr/>
          </p:nvCxnSpPr>
          <p:spPr>
            <a:xfrm>
              <a:off x="6933104" y="3205698"/>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直線箭頭接點 18">
            <a:extLst>
              <a:ext uri="{FF2B5EF4-FFF2-40B4-BE49-F238E27FC236}">
                <a16:creationId xmlns:a16="http://schemas.microsoft.com/office/drawing/2014/main" id="{E3FF125A-BDCD-8AC2-995C-DEEB6BDDE071}"/>
              </a:ext>
            </a:extLst>
          </p:cNvPr>
          <p:cNvCxnSpPr/>
          <p:nvPr/>
        </p:nvCxnSpPr>
        <p:spPr>
          <a:xfrm>
            <a:off x="6946373" y="4251843"/>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2A5D788B-4CCD-71FB-64B4-E0210D1245D1}"/>
              </a:ext>
            </a:extLst>
          </p:cNvPr>
          <p:cNvCxnSpPr/>
          <p:nvPr/>
        </p:nvCxnSpPr>
        <p:spPr>
          <a:xfrm>
            <a:off x="8830296" y="1923690"/>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箭頭接點 20">
            <a:extLst>
              <a:ext uri="{FF2B5EF4-FFF2-40B4-BE49-F238E27FC236}">
                <a16:creationId xmlns:a16="http://schemas.microsoft.com/office/drawing/2014/main" id="{4DF5BBAD-5FF6-5DD9-4B50-40B4E832382B}"/>
              </a:ext>
            </a:extLst>
          </p:cNvPr>
          <p:cNvCxnSpPr/>
          <p:nvPr/>
        </p:nvCxnSpPr>
        <p:spPr>
          <a:xfrm>
            <a:off x="8830296" y="2991848"/>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箭頭接點 21">
            <a:extLst>
              <a:ext uri="{FF2B5EF4-FFF2-40B4-BE49-F238E27FC236}">
                <a16:creationId xmlns:a16="http://schemas.microsoft.com/office/drawing/2014/main" id="{A1810661-1F97-F0E3-D5C3-8AA9EC5B8BB8}"/>
              </a:ext>
            </a:extLst>
          </p:cNvPr>
          <p:cNvCxnSpPr/>
          <p:nvPr/>
        </p:nvCxnSpPr>
        <p:spPr>
          <a:xfrm>
            <a:off x="8758960" y="4002167"/>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66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4498CF-CBC0-DF22-A0CC-6375C72BBF22}"/>
              </a:ext>
            </a:extLst>
          </p:cNvPr>
          <p:cNvSpPr>
            <a:spLocks noGrp="1"/>
          </p:cNvSpPr>
          <p:nvPr>
            <p:ph type="title"/>
          </p:nvPr>
        </p:nvSpPr>
        <p:spPr/>
        <p:txBody>
          <a:bodyPr/>
          <a:lstStyle/>
          <a:p>
            <a:r>
              <a:rPr kumimoji="1" lang="en-US" altLang="zh-TW" dirty="0"/>
              <a:t>Why using Pre-Norm (Pre-Normalization)?</a:t>
            </a:r>
            <a:endParaRPr kumimoji="1" lang="zh-TW" altLang="en-US" dirty="0"/>
          </a:p>
        </p:txBody>
      </p:sp>
      <p:sp>
        <p:nvSpPr>
          <p:cNvPr id="4" name="投影片編號版面配置區 3">
            <a:extLst>
              <a:ext uri="{FF2B5EF4-FFF2-40B4-BE49-F238E27FC236}">
                <a16:creationId xmlns:a16="http://schemas.microsoft.com/office/drawing/2014/main" id="{6ADBAF41-AB10-7C3B-020C-37A3CADB968A}"/>
              </a:ext>
            </a:extLst>
          </p:cNvPr>
          <p:cNvSpPr>
            <a:spLocks noGrp="1"/>
          </p:cNvSpPr>
          <p:nvPr>
            <p:ph type="sldNum" sz="quarter" idx="12"/>
          </p:nvPr>
        </p:nvSpPr>
        <p:spPr/>
        <p:txBody>
          <a:bodyPr/>
          <a:lstStyle/>
          <a:p>
            <a:fld id="{6113E31D-E2AB-40D1-8B51-AFA5AFEF393A}" type="slidenum">
              <a:rPr lang="en-US" smtClean="0"/>
              <a:pPr/>
              <a:t>54</a:t>
            </a:fld>
            <a:endParaRPr lang="en-US" dirty="0"/>
          </a:p>
        </p:txBody>
      </p:sp>
      <p:pic>
        <p:nvPicPr>
          <p:cNvPr id="5" name="圖片 4">
            <a:extLst>
              <a:ext uri="{FF2B5EF4-FFF2-40B4-BE49-F238E27FC236}">
                <a16:creationId xmlns:a16="http://schemas.microsoft.com/office/drawing/2014/main" id="{9E9C6D94-2CB2-DCC5-25B9-A48F6204AFA6}"/>
              </a:ext>
            </a:extLst>
          </p:cNvPr>
          <p:cNvPicPr>
            <a:picLocks noChangeAspect="1"/>
          </p:cNvPicPr>
          <p:nvPr/>
        </p:nvPicPr>
        <p:blipFill>
          <a:blip r:embed="rId2"/>
          <a:stretch>
            <a:fillRect/>
          </a:stretch>
        </p:blipFill>
        <p:spPr>
          <a:xfrm>
            <a:off x="1457344" y="2283796"/>
            <a:ext cx="9277311" cy="3923240"/>
          </a:xfrm>
          <a:prstGeom prst="rect">
            <a:avLst/>
          </a:prstGeom>
        </p:spPr>
      </p:pic>
      <p:sp>
        <p:nvSpPr>
          <p:cNvPr id="6" name="文字方塊 5">
            <a:extLst>
              <a:ext uri="{FF2B5EF4-FFF2-40B4-BE49-F238E27FC236}">
                <a16:creationId xmlns:a16="http://schemas.microsoft.com/office/drawing/2014/main" id="{2753CA84-FB49-830C-60C9-B4B1F84F6068}"/>
              </a:ext>
            </a:extLst>
          </p:cNvPr>
          <p:cNvSpPr txBox="1"/>
          <p:nvPr/>
        </p:nvSpPr>
        <p:spPr>
          <a:xfrm>
            <a:off x="6524017" y="1468877"/>
            <a:ext cx="5256179" cy="523220"/>
          </a:xfrm>
          <a:prstGeom prst="rect">
            <a:avLst/>
          </a:prstGeom>
          <a:noFill/>
        </p:spPr>
        <p:txBody>
          <a:bodyPr wrap="square" rtlCol="0">
            <a:spAutoFit/>
          </a:bodyPr>
          <a:lstStyle/>
          <a:p>
            <a:r>
              <a:rPr kumimoji="1" lang="en" altLang="zh-TW" sz="1400" dirty="0" err="1"/>
              <a:t>Xiong</a:t>
            </a:r>
            <a:r>
              <a:rPr kumimoji="1" lang="en" altLang="zh-TW" sz="1400" dirty="0"/>
              <a:t>, </a:t>
            </a:r>
            <a:r>
              <a:rPr kumimoji="1" lang="en" altLang="zh-TW" sz="1400" dirty="0" err="1"/>
              <a:t>Ruibin</a:t>
            </a:r>
            <a:r>
              <a:rPr kumimoji="1" lang="en" altLang="zh-TW" sz="1400" dirty="0"/>
              <a:t>, et al. "On layer normalization in the transformer architecture." International conference on machine learning. 2020.</a:t>
            </a:r>
            <a:endParaRPr kumimoji="1" lang="zh-TW" altLang="en-US" sz="1400" dirty="0"/>
          </a:p>
        </p:txBody>
      </p:sp>
    </p:spTree>
    <p:extLst>
      <p:ext uri="{BB962C8B-B14F-4D97-AF65-F5344CB8AC3E}">
        <p14:creationId xmlns:p14="http://schemas.microsoft.com/office/powerpoint/2010/main" val="4053758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93494F-1C3B-3D6B-A72E-E48366CA935E}"/>
              </a:ext>
            </a:extLst>
          </p:cNvPr>
          <p:cNvSpPr>
            <a:spLocks noGrp="1"/>
          </p:cNvSpPr>
          <p:nvPr>
            <p:ph type="title"/>
          </p:nvPr>
        </p:nvSpPr>
        <p:spPr/>
        <p:txBody>
          <a:bodyPr/>
          <a:lstStyle/>
          <a:p>
            <a:r>
              <a:rPr kumimoji="1" lang="en-US" altLang="zh-TW" dirty="0"/>
              <a:t>Additional Links</a:t>
            </a:r>
            <a:endParaRPr kumimoji="1" lang="zh-TW" altLang="en-US" dirty="0"/>
          </a:p>
        </p:txBody>
      </p:sp>
      <p:sp>
        <p:nvSpPr>
          <p:cNvPr id="4" name="投影片編號版面配置區 3">
            <a:extLst>
              <a:ext uri="{FF2B5EF4-FFF2-40B4-BE49-F238E27FC236}">
                <a16:creationId xmlns:a16="http://schemas.microsoft.com/office/drawing/2014/main" id="{90565246-5560-F81C-59D7-7A88C4F9367A}"/>
              </a:ext>
            </a:extLst>
          </p:cNvPr>
          <p:cNvSpPr>
            <a:spLocks noGrp="1"/>
          </p:cNvSpPr>
          <p:nvPr>
            <p:ph type="sldNum" sz="quarter" idx="12"/>
          </p:nvPr>
        </p:nvSpPr>
        <p:spPr/>
        <p:txBody>
          <a:bodyPr/>
          <a:lstStyle/>
          <a:p>
            <a:fld id="{6113E31D-E2AB-40D1-8B51-AFA5AFEF393A}" type="slidenum">
              <a:rPr lang="en-US" smtClean="0"/>
              <a:pPr/>
              <a:t>55</a:t>
            </a:fld>
            <a:endParaRPr lang="en-US" dirty="0"/>
          </a:p>
        </p:txBody>
      </p:sp>
      <p:sp>
        <p:nvSpPr>
          <p:cNvPr id="5" name="文字方塊 4">
            <a:extLst>
              <a:ext uri="{FF2B5EF4-FFF2-40B4-BE49-F238E27FC236}">
                <a16:creationId xmlns:a16="http://schemas.microsoft.com/office/drawing/2014/main" id="{D8A1C55F-1531-41D1-3ADF-3B915E461B49}"/>
              </a:ext>
            </a:extLst>
          </p:cNvPr>
          <p:cNvSpPr txBox="1"/>
          <p:nvPr/>
        </p:nvSpPr>
        <p:spPr>
          <a:xfrm>
            <a:off x="653144" y="1806093"/>
            <a:ext cx="10918370" cy="169706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https://</a:t>
            </a:r>
            <a:r>
              <a:rPr kumimoji="1" lang="en-US" altLang="zh-TW" sz="2400" dirty="0" err="1"/>
              <a:t>nlp.seas.harvard.edu</a:t>
            </a:r>
            <a:r>
              <a:rPr kumimoji="1" lang="en-US" altLang="zh-TW" sz="2400" dirty="0"/>
              <a:t>/annotated-transformer/</a:t>
            </a:r>
          </a:p>
          <a:p>
            <a:pPr marL="342900" indent="-342900">
              <a:lnSpc>
                <a:spcPct val="150000"/>
              </a:lnSpc>
              <a:buFont typeface="Arial" panose="020B0604020202020204" pitchFamily="34" charset="0"/>
              <a:buChar char="•"/>
            </a:pPr>
            <a:r>
              <a:rPr kumimoji="1" lang="en-US" altLang="zh-TW" sz="2400" dirty="0"/>
              <a:t>https://</a:t>
            </a:r>
            <a:r>
              <a:rPr kumimoji="1" lang="en-US" altLang="zh-TW" sz="2400" dirty="0" err="1"/>
              <a:t>datascience.stackexchange.com</a:t>
            </a:r>
            <a:r>
              <a:rPr kumimoji="1" lang="en-US" altLang="zh-TW" sz="2400" dirty="0"/>
              <a:t>/questions/82451/why-is-10000-used-as-the-denominator-in-positional-encodings-in-the-transformer</a:t>
            </a:r>
          </a:p>
        </p:txBody>
      </p:sp>
    </p:spTree>
    <p:extLst>
      <p:ext uri="{BB962C8B-B14F-4D97-AF65-F5344CB8AC3E}">
        <p14:creationId xmlns:p14="http://schemas.microsoft.com/office/powerpoint/2010/main" val="27739329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E47A50A0-BE83-714F-87D1-D56B21A39D3A}"/>
              </a:ext>
            </a:extLst>
          </p:cNvPr>
          <p:cNvSpPr>
            <a:spLocks noGrp="1"/>
          </p:cNvSpPr>
          <p:nvPr>
            <p:ph type="title"/>
          </p:nvPr>
        </p:nvSpPr>
        <p:spPr/>
        <p:txBody>
          <a:bodyPr/>
          <a:lstStyle/>
          <a:p>
            <a:r>
              <a:rPr lang="en-US" altLang="zh-TW" dirty="0"/>
              <a:t>Announcements</a:t>
            </a:r>
            <a:endParaRPr lang="zh-TW" altLang="en-US" dirty="0"/>
          </a:p>
        </p:txBody>
      </p:sp>
      <p:sp>
        <p:nvSpPr>
          <p:cNvPr id="6" name="文字版面配置區 5">
            <a:extLst>
              <a:ext uri="{FF2B5EF4-FFF2-40B4-BE49-F238E27FC236}">
                <a16:creationId xmlns:a16="http://schemas.microsoft.com/office/drawing/2014/main" id="{5F8333C8-CA8D-E1F0-F37D-D27318425F3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86663329-3583-EC83-64B0-F93DA6FF53BE}"/>
              </a:ext>
            </a:extLst>
          </p:cNvPr>
          <p:cNvSpPr>
            <a:spLocks noGrp="1"/>
          </p:cNvSpPr>
          <p:nvPr>
            <p:ph type="sldNum" sz="quarter" idx="12"/>
          </p:nvPr>
        </p:nvSpPr>
        <p:spPr/>
        <p:txBody>
          <a:bodyPr/>
          <a:lstStyle/>
          <a:p>
            <a:fld id="{6113E31D-E2AB-40D1-8B51-AFA5AFEF393A}" type="slidenum">
              <a:rPr lang="en-US" smtClean="0"/>
              <a:pPr/>
              <a:t>56</a:t>
            </a:fld>
            <a:endParaRPr lang="en-US" dirty="0"/>
          </a:p>
        </p:txBody>
      </p:sp>
    </p:spTree>
    <p:extLst>
      <p:ext uri="{BB962C8B-B14F-4D97-AF65-F5344CB8AC3E}">
        <p14:creationId xmlns:p14="http://schemas.microsoft.com/office/powerpoint/2010/main" val="240424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455D27-1564-5780-FA8A-F40839DEA67C}"/>
              </a:ext>
            </a:extLst>
          </p:cNvPr>
          <p:cNvSpPr>
            <a:spLocks noGrp="1"/>
          </p:cNvSpPr>
          <p:nvPr>
            <p:ph type="title"/>
          </p:nvPr>
        </p:nvSpPr>
        <p:spPr/>
        <p:txBody>
          <a:bodyPr/>
          <a:lstStyle/>
          <a:p>
            <a:r>
              <a:rPr kumimoji="1" lang="en-US" altLang="zh-TW" dirty="0"/>
              <a:t>Week 9: Mid-term Exam</a:t>
            </a:r>
            <a:endParaRPr kumimoji="1" lang="zh-TW" altLang="en-US" dirty="0"/>
          </a:p>
        </p:txBody>
      </p:sp>
      <p:sp>
        <p:nvSpPr>
          <p:cNvPr id="4" name="投影片編號版面配置區 3">
            <a:extLst>
              <a:ext uri="{FF2B5EF4-FFF2-40B4-BE49-F238E27FC236}">
                <a16:creationId xmlns:a16="http://schemas.microsoft.com/office/drawing/2014/main" id="{117A843A-A6DF-7207-3127-2697B5FEF51D}"/>
              </a:ext>
            </a:extLst>
          </p:cNvPr>
          <p:cNvSpPr>
            <a:spLocks noGrp="1"/>
          </p:cNvSpPr>
          <p:nvPr>
            <p:ph type="sldNum" sz="quarter" idx="12"/>
          </p:nvPr>
        </p:nvSpPr>
        <p:spPr/>
        <p:txBody>
          <a:bodyPr/>
          <a:lstStyle/>
          <a:p>
            <a:fld id="{6113E31D-E2AB-40D1-8B51-AFA5AFEF393A}" type="slidenum">
              <a:rPr lang="en-US" smtClean="0"/>
              <a:pPr/>
              <a:t>57</a:t>
            </a:fld>
            <a:endParaRPr lang="en-US" dirty="0"/>
          </a:p>
        </p:txBody>
      </p:sp>
      <p:sp>
        <p:nvSpPr>
          <p:cNvPr id="5" name="文字方塊 4">
            <a:extLst>
              <a:ext uri="{FF2B5EF4-FFF2-40B4-BE49-F238E27FC236}">
                <a16:creationId xmlns:a16="http://schemas.microsoft.com/office/drawing/2014/main" id="{8C7AFE35-5BB8-B436-FBCA-85F56E6D3631}"/>
              </a:ext>
            </a:extLst>
          </p:cNvPr>
          <p:cNvSpPr txBox="1"/>
          <p:nvPr/>
        </p:nvSpPr>
        <p:spPr>
          <a:xfrm>
            <a:off x="653144" y="1806093"/>
            <a:ext cx="10918370" cy="39108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solidFill>
                  <a:srgbClr val="FF0000"/>
                </a:solidFill>
                <a:ea typeface="Microsoft JhengHei" panose="020B0604030504040204" pitchFamily="34" charset="-120"/>
              </a:rPr>
              <a:t>08: 50 </a:t>
            </a:r>
            <a:r>
              <a:rPr kumimoji="1" lang="en-US" altLang="zh-TW" sz="2400" dirty="0">
                <a:ea typeface="Microsoft JhengHei" panose="020B0604030504040204" pitchFamily="34" charset="-120"/>
              </a:rPr>
              <a:t>– 10:20; 10:30 – 12:00 Mid-term Exam</a:t>
            </a:r>
          </a:p>
          <a:p>
            <a:pPr marL="800100" lvl="1" indent="-342900">
              <a:lnSpc>
                <a:spcPct val="150000"/>
              </a:lnSpc>
              <a:buFont typeface="Arial" panose="020B0604020202020204" pitchFamily="34" charset="0"/>
              <a:buChar char="•"/>
            </a:pPr>
            <a:r>
              <a:rPr kumimoji="1" lang="zh-TW" altLang="en-US" sz="2400" dirty="0">
                <a:ea typeface="Microsoft JhengHei" panose="020B0604030504040204" pitchFamily="34" charset="-120"/>
              </a:rPr>
              <a:t>分成</a:t>
            </a:r>
            <a:r>
              <a:rPr kumimoji="1" lang="zh-TW" altLang="en-US" sz="2400" dirty="0">
                <a:solidFill>
                  <a:srgbClr val="FF0000"/>
                </a:solidFill>
                <a:ea typeface="Microsoft JhengHei" panose="020B0604030504040204" pitchFamily="34" charset="-120"/>
              </a:rPr>
              <a:t>兩梯次</a:t>
            </a:r>
            <a:r>
              <a:rPr kumimoji="1" lang="zh-TW" altLang="en-US" sz="2400" dirty="0">
                <a:ea typeface="Microsoft JhengHei" panose="020B0604030504040204" pitchFamily="34" charset="-120"/>
              </a:rPr>
              <a:t>進行，使用電腦作答，本週三前公布梯次與座位表</a:t>
            </a:r>
            <a:endParaRPr kumimoji="1" lang="en-US" altLang="zh-TW" sz="2400" dirty="0">
              <a:ea typeface="Microsoft JhengHei" panose="020B0604030504040204" pitchFamily="34" charset="-120"/>
            </a:endParaRPr>
          </a:p>
          <a:p>
            <a:pPr marL="342900"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題目 </a:t>
            </a:r>
            <a:r>
              <a:rPr kumimoji="1" lang="en-US" altLang="zh-TW" sz="2400" dirty="0">
                <a:latin typeface="Microsoft JhengHei" panose="020B0604030504040204" pitchFamily="34" charset="-120"/>
                <a:ea typeface="Microsoft JhengHei" panose="020B0604030504040204" pitchFamily="34" charset="-120"/>
              </a:rPr>
              <a:t>(</a:t>
            </a:r>
            <a:r>
              <a:rPr kumimoji="1" lang="zh-TW" altLang="en-US" sz="2400" dirty="0">
                <a:latin typeface="Microsoft JhengHei" panose="020B0604030504040204" pitchFamily="34" charset="-120"/>
                <a:ea typeface="Microsoft JhengHei" panose="020B0604030504040204" pitchFamily="34" charset="-120"/>
              </a:rPr>
              <a:t>範圍：</a:t>
            </a:r>
            <a:r>
              <a:rPr kumimoji="1" lang="en-US" altLang="zh-TW" sz="2400" dirty="0">
                <a:latin typeface="Microsoft JhengHei" panose="020B0604030504040204" pitchFamily="34" charset="-120"/>
                <a:ea typeface="Microsoft JhengHei" panose="020B0604030504040204" pitchFamily="34" charset="-120"/>
              </a:rPr>
              <a:t>W1 - W8 PPT </a:t>
            </a:r>
            <a:r>
              <a:rPr kumimoji="1" lang="zh-TW" altLang="en-US" sz="2400" dirty="0">
                <a:latin typeface="Microsoft JhengHei" panose="020B0604030504040204" pitchFamily="34" charset="-120"/>
                <a:ea typeface="Microsoft JhengHei" panose="020B0604030504040204" pitchFamily="34" charset="-120"/>
              </a:rPr>
              <a:t>與</a:t>
            </a:r>
            <a:r>
              <a:rPr kumimoji="1" lang="en-US" altLang="zh-TW" sz="2400" dirty="0">
                <a:latin typeface="Microsoft JhengHei" panose="020B0604030504040204" pitchFamily="34" charset="-120"/>
                <a:ea typeface="Microsoft JhengHei" panose="020B0604030504040204" pitchFamily="34" charset="-120"/>
              </a:rPr>
              <a:t> code)</a:t>
            </a:r>
            <a:r>
              <a:rPr kumimoji="1" lang="zh-TW" altLang="en-US" sz="2400" dirty="0">
                <a:latin typeface="Microsoft JhengHei" panose="020B0604030504040204" pitchFamily="34" charset="-120"/>
                <a:ea typeface="Microsoft JhengHei" panose="020B0604030504040204" pitchFamily="34" charset="-120"/>
              </a:rPr>
              <a:t>：</a:t>
            </a:r>
            <a:endParaRPr kumimoji="1" lang="en-US" altLang="zh-TW" sz="2400" dirty="0">
              <a:latin typeface="Microsoft JhengHei" panose="020B0604030504040204" pitchFamily="34" charset="-120"/>
              <a:ea typeface="Microsoft JhengHei" panose="020B0604030504040204" pitchFamily="34" charset="-120"/>
            </a:endParaRPr>
          </a:p>
          <a:p>
            <a:pPr marL="800100" lvl="1"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簡答題</a:t>
            </a:r>
            <a:endParaRPr kumimoji="1" lang="en-US" altLang="zh-TW" sz="2400" dirty="0">
              <a:latin typeface="Microsoft JhengHei" panose="020B0604030504040204" pitchFamily="34" charset="-120"/>
              <a:ea typeface="Microsoft JhengHei" panose="020B0604030504040204" pitchFamily="34" charset="-120"/>
            </a:endParaRPr>
          </a:p>
          <a:p>
            <a:pPr marL="800100" lvl="1"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程式題 </a:t>
            </a:r>
            <a:r>
              <a:rPr kumimoji="1" lang="en-US" altLang="zh-TW" sz="2400" dirty="0">
                <a:latin typeface="Microsoft JhengHei" panose="020B0604030504040204" pitchFamily="34" charset="-120"/>
                <a:ea typeface="Microsoft JhengHei" panose="020B0604030504040204" pitchFamily="34" charset="-120"/>
              </a:rPr>
              <a:t>(</a:t>
            </a:r>
            <a:r>
              <a:rPr kumimoji="1" lang="en-US" altLang="zh-TW" sz="2400" dirty="0" err="1">
                <a:ea typeface="Microsoft JhengHei" panose="020B0604030504040204" pitchFamily="34" charset="-120"/>
              </a:rPr>
              <a:t>PyTorch</a:t>
            </a:r>
            <a:r>
              <a:rPr kumimoji="1" lang="en-US" altLang="zh-TW" sz="2400">
                <a:ea typeface="Microsoft JhengHei" panose="020B0604030504040204" pitchFamily="34" charset="-120"/>
              </a:rPr>
              <a:t> </a:t>
            </a:r>
            <a:r>
              <a:rPr kumimoji="1" lang="zh-TW" altLang="en-US" sz="2400">
                <a:ea typeface="Microsoft JhengHei" panose="020B0604030504040204" pitchFamily="34" charset="-120"/>
              </a:rPr>
              <a:t>語法</a:t>
            </a:r>
            <a:r>
              <a:rPr kumimoji="1" lang="zh-TW" altLang="en-US" sz="2400" dirty="0">
                <a:ea typeface="Microsoft JhengHei" panose="020B0604030504040204" pitchFamily="34" charset="-120"/>
              </a:rPr>
              <a:t>、訓練</a:t>
            </a:r>
            <a:r>
              <a:rPr kumimoji="1" lang="en-US" altLang="zh-TW" sz="2400" dirty="0">
                <a:ea typeface="Microsoft JhengHei" panose="020B0604030504040204" pitchFamily="34" charset="-120"/>
              </a:rPr>
              <a:t>/</a:t>
            </a:r>
            <a:r>
              <a:rPr kumimoji="1" lang="zh-TW" altLang="en-US" sz="2400" dirty="0">
                <a:ea typeface="Microsoft JhengHei" panose="020B0604030504040204" pitchFamily="34" charset="-120"/>
              </a:rPr>
              <a:t>測試框架</a:t>
            </a:r>
            <a:r>
              <a:rPr kumimoji="1" lang="en-US" altLang="zh-TW" sz="2400" dirty="0">
                <a:latin typeface="Microsoft JhengHei" panose="020B0604030504040204" pitchFamily="34" charset="-120"/>
                <a:ea typeface="Microsoft JhengHei" panose="020B0604030504040204" pitchFamily="34" charset="-120"/>
              </a:rPr>
              <a:t>)</a:t>
            </a:r>
          </a:p>
          <a:p>
            <a:pPr marL="1257300" lvl="2"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可以搜尋 </a:t>
            </a:r>
            <a:r>
              <a:rPr kumimoji="1" lang="en-US" altLang="zh-TW" sz="2400" dirty="0" err="1">
                <a:ea typeface="Microsoft JhengHei" panose="020B0604030504040204" pitchFamily="34" charset="-120"/>
              </a:rPr>
              <a:t>PyTorch</a:t>
            </a:r>
            <a:r>
              <a:rPr kumimoji="1" lang="en-US" altLang="zh-TW" sz="2400" dirty="0">
                <a:ea typeface="Microsoft JhengHei" panose="020B0604030504040204" pitchFamily="34" charset="-120"/>
              </a:rPr>
              <a:t> </a:t>
            </a:r>
            <a:r>
              <a:rPr kumimoji="1" lang="zh-TW" altLang="en-US" sz="2400" dirty="0">
                <a:ea typeface="Microsoft JhengHei" panose="020B0604030504040204" pitchFamily="34" charset="-120"/>
              </a:rPr>
              <a:t>文件</a:t>
            </a:r>
            <a:r>
              <a:rPr kumimoji="1" lang="en-US" altLang="zh-TW" sz="2400" dirty="0">
                <a:ea typeface="Microsoft JhengHei" panose="020B0604030504040204" pitchFamily="34" charset="-120"/>
              </a:rPr>
              <a:t> (</a:t>
            </a:r>
            <a:r>
              <a:rPr kumimoji="1" lang="en-US" altLang="zh-TW" sz="2400" dirty="0">
                <a:ea typeface="Microsoft JhengHei" panose="020B0604030504040204" pitchFamily="34" charset="-120"/>
                <a:hlinkClick r:id="rId2"/>
              </a:rPr>
              <a:t>https://pytorch.org/docs/stable/index.html</a:t>
            </a:r>
            <a:r>
              <a:rPr kumimoji="1" lang="en-US" altLang="zh-TW" sz="2400" dirty="0">
                <a:ea typeface="Microsoft JhengHei" panose="020B0604030504040204" pitchFamily="34" charset="-120"/>
              </a:rPr>
              <a:t>)</a:t>
            </a:r>
          </a:p>
          <a:p>
            <a:pPr marL="1257300" lvl="2" indent="-342900">
              <a:lnSpc>
                <a:spcPct val="150000"/>
              </a:lnSpc>
              <a:buFont typeface="Arial" panose="020B0604020202020204" pitchFamily="34" charset="0"/>
              <a:buChar char="•"/>
            </a:pPr>
            <a:r>
              <a:rPr kumimoji="1" lang="zh-TW" altLang="en-US" sz="2400" dirty="0">
                <a:ea typeface="Microsoft JhengHei" panose="020B0604030504040204" pitchFamily="34" charset="-120"/>
              </a:rPr>
              <a:t>不能 </a:t>
            </a:r>
            <a:r>
              <a:rPr kumimoji="1" lang="en-US" altLang="zh-TW" sz="2400" dirty="0">
                <a:ea typeface="Microsoft JhengHei" panose="020B0604030504040204" pitchFamily="34" charset="-120"/>
              </a:rPr>
              <a:t>Google</a:t>
            </a:r>
            <a:r>
              <a:rPr kumimoji="1" lang="zh-TW" altLang="en-US" sz="2400" dirty="0">
                <a:ea typeface="Microsoft JhengHei" panose="020B0604030504040204" pitchFamily="34" charset="-120"/>
              </a:rPr>
              <a:t>、不能使用 </a:t>
            </a:r>
            <a:r>
              <a:rPr kumimoji="1" lang="en-US" altLang="zh-TW" sz="2400" dirty="0">
                <a:ea typeface="Microsoft JhengHei" panose="020B0604030504040204" pitchFamily="34" charset="-120"/>
              </a:rPr>
              <a:t>LLMs</a:t>
            </a:r>
          </a:p>
        </p:txBody>
      </p:sp>
    </p:spTree>
    <p:extLst>
      <p:ext uri="{BB962C8B-B14F-4D97-AF65-F5344CB8AC3E}">
        <p14:creationId xmlns:p14="http://schemas.microsoft.com/office/powerpoint/2010/main" val="15192841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CD83C5C-EA61-C255-DF28-E9CFF9EEAA75}"/>
              </a:ext>
            </a:extLst>
          </p:cNvPr>
          <p:cNvSpPr>
            <a:spLocks noGrp="1"/>
          </p:cNvSpPr>
          <p:nvPr>
            <p:ph type="title"/>
          </p:nvPr>
        </p:nvSpPr>
        <p:spPr>
          <a:xfrm>
            <a:off x="495300" y="3065145"/>
            <a:ext cx="3200400" cy="727709"/>
          </a:xfrm>
        </p:spPr>
        <p:txBody>
          <a:bodyPr anchor="ctr">
            <a:normAutofit/>
          </a:bodyPr>
          <a:lstStyle/>
          <a:p>
            <a:r>
              <a:rPr lang="en-US" altLang="zh-TW" sz="4800" dirty="0"/>
              <a:t>Thank you!</a:t>
            </a:r>
            <a:endParaRPr lang="zh-TW" altLang="en-US" sz="4800" dirty="0"/>
          </a:p>
        </p:txBody>
      </p:sp>
      <p:sp>
        <p:nvSpPr>
          <p:cNvPr id="4" name="投影片編號版面配置區 3">
            <a:extLst>
              <a:ext uri="{FF2B5EF4-FFF2-40B4-BE49-F238E27FC236}">
                <a16:creationId xmlns:a16="http://schemas.microsoft.com/office/drawing/2014/main" id="{5060AC63-905C-E7E8-4AEA-D711150C4E03}"/>
              </a:ext>
            </a:extLst>
          </p:cNvPr>
          <p:cNvSpPr>
            <a:spLocks noGrp="1"/>
          </p:cNvSpPr>
          <p:nvPr>
            <p:ph type="sldNum" sz="quarter" idx="12"/>
          </p:nvPr>
        </p:nvSpPr>
        <p:spPr/>
        <p:txBody>
          <a:bodyPr/>
          <a:lstStyle/>
          <a:p>
            <a:fld id="{6113E31D-E2AB-40D1-8B51-AFA5AFEF393A}" type="slidenum">
              <a:rPr lang="en-US" smtClean="0"/>
              <a:pPr/>
              <a:t>58</a:t>
            </a:fld>
            <a:endParaRPr lang="en-US" dirty="0"/>
          </a:p>
        </p:txBody>
      </p:sp>
      <p:sp>
        <p:nvSpPr>
          <p:cNvPr id="8" name="內容版面配置區 2">
            <a:extLst>
              <a:ext uri="{FF2B5EF4-FFF2-40B4-BE49-F238E27FC236}">
                <a16:creationId xmlns:a16="http://schemas.microsoft.com/office/drawing/2014/main" id="{5CC2DB8D-FB34-E3BD-0CDD-276E352FE93E}"/>
              </a:ext>
            </a:extLst>
          </p:cNvPr>
          <p:cNvSpPr>
            <a:spLocks noGrp="1"/>
          </p:cNvSpPr>
          <p:nvPr>
            <p:ph idx="1"/>
          </p:nvPr>
        </p:nvSpPr>
        <p:spPr>
          <a:xfrm>
            <a:off x="4621802" y="2769461"/>
            <a:ext cx="4071257" cy="2046786"/>
          </a:xfrm>
        </p:spPr>
        <p:txBody>
          <a:bodyPr>
            <a:normAutofit fontScale="85000" lnSpcReduction="10000"/>
          </a:bodyPr>
          <a:lstStyle/>
          <a:p>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Instructor: </a:t>
            </a:r>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林英嘉</a:t>
            </a: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a:p>
            <a:pPr marL="0" indent="0">
              <a:buNone/>
            </a:pP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 ✉️ </a:t>
            </a:r>
            <a:r>
              <a:rPr kumimoji="1" lang="en-US" altLang="zh-TW" sz="3200" dirty="0" err="1">
                <a:latin typeface="Calibri" panose="020F0502020204030204" pitchFamily="34" charset="0"/>
                <a:ea typeface="Microsoft JhengHei" panose="020B0604030504040204" pitchFamily="34" charset="-120"/>
                <a:cs typeface="Calibri" panose="020F0502020204030204" pitchFamily="34" charset="0"/>
              </a:rPr>
              <a:t>yjlin@cgu.edu.tw</a:t>
            </a: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a:p>
            <a:pPr marL="0" indent="0">
              <a:buNone/>
            </a:pP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TA: </a:t>
            </a:r>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林君襄</a:t>
            </a:r>
          </a:p>
          <a:p>
            <a:pPr marL="0" indent="0">
              <a:buNone/>
            </a:pPr>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 </a:t>
            </a: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becky890926@gmail.com</a:t>
            </a:r>
          </a:p>
          <a:p>
            <a:pPr marL="0" indent="0">
              <a:buNone/>
            </a:pP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p:txBody>
      </p:sp>
    </p:spTree>
    <p:extLst>
      <p:ext uri="{BB962C8B-B14F-4D97-AF65-F5344CB8AC3E}">
        <p14:creationId xmlns:p14="http://schemas.microsoft.com/office/powerpoint/2010/main" val="244681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15B755-B59E-78F1-C229-3D5EFC27A626}"/>
              </a:ext>
            </a:extLst>
          </p:cNvPr>
          <p:cNvSpPr>
            <a:spLocks noGrp="1"/>
          </p:cNvSpPr>
          <p:nvPr>
            <p:ph type="title"/>
          </p:nvPr>
        </p:nvSpPr>
        <p:spPr/>
        <p:txBody>
          <a:bodyPr/>
          <a:lstStyle/>
          <a:p>
            <a:r>
              <a:rPr kumimoji="1" lang="en-US" altLang="zh-TW" dirty="0"/>
              <a:t>Tokens vs. words</a:t>
            </a:r>
            <a:endParaRPr kumimoji="1" lang="zh-TW" altLang="en-US" dirty="0"/>
          </a:p>
        </p:txBody>
      </p:sp>
      <p:sp>
        <p:nvSpPr>
          <p:cNvPr id="4" name="投影片編號版面配置區 3">
            <a:extLst>
              <a:ext uri="{FF2B5EF4-FFF2-40B4-BE49-F238E27FC236}">
                <a16:creationId xmlns:a16="http://schemas.microsoft.com/office/drawing/2014/main" id="{65515392-0725-C712-355C-3FAE0FA40D30}"/>
              </a:ext>
            </a:extLst>
          </p:cNvPr>
          <p:cNvSpPr>
            <a:spLocks noGrp="1"/>
          </p:cNvSpPr>
          <p:nvPr>
            <p:ph type="sldNum" sz="quarter" idx="12"/>
          </p:nvPr>
        </p:nvSpPr>
        <p:spPr/>
        <p:txBody>
          <a:bodyPr/>
          <a:lstStyle/>
          <a:p>
            <a:fld id="{6113E31D-E2AB-40D1-8B51-AFA5AFEF393A}" type="slidenum">
              <a:rPr lang="en-US" smtClean="0"/>
              <a:pPr/>
              <a:t>6</a:t>
            </a:fld>
            <a:endParaRPr lang="en-US" dirty="0"/>
          </a:p>
        </p:txBody>
      </p:sp>
      <p:sp>
        <p:nvSpPr>
          <p:cNvPr id="5" name="文字方塊 4">
            <a:extLst>
              <a:ext uri="{FF2B5EF4-FFF2-40B4-BE49-F238E27FC236}">
                <a16:creationId xmlns:a16="http://schemas.microsoft.com/office/drawing/2014/main" id="{957E3D11-EF8F-B3E9-3530-C5B1CBFAB6A1}"/>
              </a:ext>
            </a:extLst>
          </p:cNvPr>
          <p:cNvSpPr txBox="1"/>
          <p:nvPr/>
        </p:nvSpPr>
        <p:spPr>
          <a:xfrm>
            <a:off x="653143" y="1586847"/>
            <a:ext cx="10918370"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token </a:t>
            </a:r>
            <a:r>
              <a:rPr kumimoji="1" lang="zh-TW" altLang="en-US" sz="2400" dirty="0">
                <a:latin typeface="Microsoft JhengHei" panose="020B0604030504040204" pitchFamily="34" charset="-120"/>
                <a:ea typeface="Microsoft JhengHei" panose="020B0604030504040204" pitchFamily="34" charset="-120"/>
              </a:rPr>
              <a:t>是 </a:t>
            </a:r>
            <a:r>
              <a:rPr kumimoji="1" lang="en-US" altLang="zh-TW" sz="2400" dirty="0">
                <a:latin typeface="Microsoft JhengHei" panose="020B0604030504040204" pitchFamily="34" charset="-120"/>
                <a:ea typeface="Microsoft JhengHei" panose="020B0604030504040204" pitchFamily="34" charset="-120"/>
              </a:rPr>
              <a:t>(</a:t>
            </a:r>
            <a:r>
              <a:rPr kumimoji="1" lang="zh-TW" altLang="en-US" sz="2400" dirty="0">
                <a:latin typeface="Microsoft JhengHei" panose="020B0604030504040204" pitchFamily="34" charset="-120"/>
                <a:ea typeface="Microsoft JhengHei" panose="020B0604030504040204" pitchFamily="34" charset="-120"/>
              </a:rPr>
              <a:t>語言</a:t>
            </a:r>
            <a:r>
              <a:rPr kumimoji="1" lang="en-US" altLang="zh-TW" sz="2400" dirty="0">
                <a:latin typeface="Microsoft JhengHei" panose="020B0604030504040204" pitchFamily="34" charset="-120"/>
                <a:ea typeface="Microsoft JhengHei" panose="020B0604030504040204" pitchFamily="34" charset="-120"/>
              </a:rPr>
              <a:t>)</a:t>
            </a:r>
            <a:r>
              <a:rPr kumimoji="1" lang="zh-TW" altLang="en-US" sz="2400" dirty="0">
                <a:latin typeface="Microsoft JhengHei" panose="020B0604030504040204" pitchFamily="34" charset="-120"/>
                <a:ea typeface="Microsoft JhengHei" panose="020B0604030504040204" pitchFamily="34" charset="-120"/>
              </a:rPr>
              <a:t> 模型在每個時間點處理的單位</a:t>
            </a:r>
            <a:endParaRPr kumimoji="1" lang="en-US" altLang="zh-TW" sz="2400" dirty="0">
              <a:latin typeface="Microsoft JhengHei" panose="020B0604030504040204" pitchFamily="34" charset="-120"/>
              <a:ea typeface="Microsoft JhengHei" panose="020B0604030504040204" pitchFamily="34" charset="-120"/>
            </a:endParaRPr>
          </a:p>
          <a:p>
            <a:pPr marL="342900" indent="-342900">
              <a:lnSpc>
                <a:spcPct val="150000"/>
              </a:lnSpc>
              <a:buFont typeface="Arial" panose="020B0604020202020204" pitchFamily="34" charset="0"/>
              <a:buChar char="•"/>
            </a:pPr>
            <a:r>
              <a:rPr kumimoji="1" lang="en-US" altLang="zh-TW" sz="2400" dirty="0">
                <a:ea typeface="Microsoft JhengHei" panose="020B0604030504040204" pitchFamily="34" charset="-120"/>
              </a:rPr>
              <a:t>word </a:t>
            </a:r>
            <a:r>
              <a:rPr kumimoji="1" lang="zh-TW" altLang="en-US" sz="2400" dirty="0">
                <a:ea typeface="Microsoft JhengHei" panose="020B0604030504040204" pitchFamily="34" charset="-120"/>
              </a:rPr>
              <a:t>是語言本身的單位</a:t>
            </a:r>
            <a:endParaRPr kumimoji="1" lang="en-US" altLang="zh-TW" sz="2400" dirty="0">
              <a:ea typeface="Microsoft JhengHei" panose="020B0604030504040204" pitchFamily="34" charset="-120"/>
            </a:endParaRPr>
          </a:p>
          <a:p>
            <a:pPr marL="800100" lvl="1" indent="-342900">
              <a:lnSpc>
                <a:spcPct val="150000"/>
              </a:lnSpc>
              <a:buFont typeface="Arial" panose="020B0604020202020204" pitchFamily="34" charset="0"/>
              <a:buChar char="•"/>
            </a:pPr>
            <a:r>
              <a:rPr kumimoji="1" lang="en-US" altLang="zh-TW" sz="2400" dirty="0">
                <a:ea typeface="Microsoft JhengHei" panose="020B0604030504040204" pitchFamily="34" charset="-120"/>
              </a:rPr>
              <a:t>token </a:t>
            </a:r>
            <a:r>
              <a:rPr kumimoji="1" lang="zh-TW" altLang="en-US" sz="2400" dirty="0">
                <a:ea typeface="Microsoft JhengHei" panose="020B0604030504040204" pitchFamily="34" charset="-120"/>
              </a:rPr>
              <a:t>可以是 </a:t>
            </a:r>
            <a:r>
              <a:rPr kumimoji="1" lang="en-US" altLang="zh-TW" sz="2400" dirty="0">
                <a:ea typeface="Microsoft JhengHei" panose="020B0604030504040204" pitchFamily="34" charset="-120"/>
              </a:rPr>
              <a:t>word</a:t>
            </a:r>
            <a:r>
              <a:rPr kumimoji="1" lang="zh-TW" altLang="en-US" sz="2400" dirty="0">
                <a:ea typeface="Microsoft JhengHei" panose="020B0604030504040204" pitchFamily="34" charset="-120"/>
              </a:rPr>
              <a:t>，也可以是</a:t>
            </a:r>
            <a:r>
              <a:rPr kumimoji="1" lang="en-US" altLang="zh-TW" sz="2400" dirty="0">
                <a:ea typeface="Microsoft JhengHei" panose="020B0604030504040204" pitchFamily="34" charset="-120"/>
              </a:rPr>
              <a:t> sub-word</a:t>
            </a:r>
          </a:p>
          <a:p>
            <a:pPr marL="800100" lvl="1" indent="-342900">
              <a:lnSpc>
                <a:spcPct val="150000"/>
              </a:lnSpc>
              <a:buFont typeface="Arial" panose="020B0604020202020204" pitchFamily="34" charset="0"/>
              <a:buChar char="•"/>
            </a:pPr>
            <a:r>
              <a:rPr kumimoji="1" lang="zh-TW" altLang="en-US" sz="2400" dirty="0">
                <a:ea typeface="Microsoft JhengHei" panose="020B0604030504040204" pitchFamily="34" charset="-120"/>
              </a:rPr>
              <a:t>一個 </a:t>
            </a:r>
            <a:r>
              <a:rPr kumimoji="1" lang="en-US" altLang="zh-TW" sz="2400" dirty="0">
                <a:ea typeface="Microsoft JhengHei" panose="020B0604030504040204" pitchFamily="34" charset="-120"/>
              </a:rPr>
              <a:t>word </a:t>
            </a:r>
            <a:r>
              <a:rPr kumimoji="1" lang="zh-TW" altLang="en-US" sz="2400" dirty="0">
                <a:ea typeface="Microsoft JhengHei" panose="020B0604030504040204" pitchFamily="34" charset="-120"/>
              </a:rPr>
              <a:t>可以是一個 </a:t>
            </a:r>
            <a:r>
              <a:rPr kumimoji="1" lang="en-US" altLang="zh-TW" sz="2400" dirty="0">
                <a:ea typeface="Microsoft JhengHei" panose="020B0604030504040204" pitchFamily="34" charset="-120"/>
              </a:rPr>
              <a:t>token</a:t>
            </a:r>
            <a:r>
              <a:rPr kumimoji="1" lang="zh-TW" altLang="en-US" sz="2400" dirty="0">
                <a:ea typeface="Microsoft JhengHei" panose="020B0604030504040204" pitchFamily="34" charset="-120"/>
              </a:rPr>
              <a:t>，但單純講</a:t>
            </a:r>
            <a:r>
              <a:rPr kumimoji="1" lang="en-US" altLang="zh-TW" sz="2400" dirty="0">
                <a:ea typeface="Microsoft JhengHei" panose="020B0604030504040204" pitchFamily="34" charset="-120"/>
              </a:rPr>
              <a:t> token</a:t>
            </a:r>
            <a:r>
              <a:rPr kumimoji="1" lang="zh-TW" altLang="en-US" sz="2400" dirty="0">
                <a:ea typeface="Microsoft JhengHei" panose="020B0604030504040204" pitchFamily="34" charset="-120"/>
              </a:rPr>
              <a:t> 不一定指的是</a:t>
            </a:r>
            <a:r>
              <a:rPr kumimoji="1" lang="en-US" altLang="zh-TW" sz="2400" dirty="0">
                <a:ea typeface="Microsoft JhengHei" panose="020B0604030504040204" pitchFamily="34" charset="-120"/>
              </a:rPr>
              <a:t> word</a:t>
            </a:r>
          </a:p>
          <a:p>
            <a:pPr marL="800100" lvl="1" indent="-342900">
              <a:lnSpc>
                <a:spcPct val="150000"/>
              </a:lnSpc>
              <a:buFont typeface="Arial" panose="020B0604020202020204" pitchFamily="34" charset="0"/>
              <a:buChar char="•"/>
            </a:pPr>
            <a:endParaRPr kumimoji="1" lang="en-US" altLang="zh-TW" sz="2400" dirty="0">
              <a:ea typeface="Microsoft JhengHei" panose="020B0604030504040204" pitchFamily="34" charset="-120"/>
            </a:endParaRPr>
          </a:p>
        </p:txBody>
      </p:sp>
      <p:sp>
        <p:nvSpPr>
          <p:cNvPr id="6" name="圓角矩形 5">
            <a:extLst>
              <a:ext uri="{FF2B5EF4-FFF2-40B4-BE49-F238E27FC236}">
                <a16:creationId xmlns:a16="http://schemas.microsoft.com/office/drawing/2014/main" id="{4F6DF830-9CDD-8C5F-45AB-545D9E97A30F}"/>
              </a:ext>
            </a:extLst>
          </p:cNvPr>
          <p:cNvSpPr/>
          <p:nvPr/>
        </p:nvSpPr>
        <p:spPr>
          <a:xfrm>
            <a:off x="4172216" y="5387236"/>
            <a:ext cx="884809"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world</a:t>
            </a:r>
            <a:endParaRPr kumimoji="1" lang="zh-TW" altLang="en-US" sz="2000" dirty="0">
              <a:solidFill>
                <a:schemeClr val="tx1"/>
              </a:solidFill>
            </a:endParaRPr>
          </a:p>
        </p:txBody>
      </p:sp>
      <p:sp>
        <p:nvSpPr>
          <p:cNvPr id="7" name="圓角矩形 6">
            <a:extLst>
              <a:ext uri="{FF2B5EF4-FFF2-40B4-BE49-F238E27FC236}">
                <a16:creationId xmlns:a16="http://schemas.microsoft.com/office/drawing/2014/main" id="{8C399350-9E98-3C71-6579-A9282FDBCF35}"/>
              </a:ext>
            </a:extLst>
          </p:cNvPr>
          <p:cNvSpPr/>
          <p:nvPr/>
        </p:nvSpPr>
        <p:spPr>
          <a:xfrm>
            <a:off x="3106416" y="5387236"/>
            <a:ext cx="985301"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Hello</a:t>
            </a:r>
            <a:endParaRPr kumimoji="1" lang="zh-TW" altLang="en-US" sz="2000" dirty="0">
              <a:solidFill>
                <a:schemeClr val="tx1"/>
              </a:solidFill>
            </a:endParaRPr>
          </a:p>
        </p:txBody>
      </p:sp>
      <p:sp>
        <p:nvSpPr>
          <p:cNvPr id="8" name="圓角矩形 7">
            <a:extLst>
              <a:ext uri="{FF2B5EF4-FFF2-40B4-BE49-F238E27FC236}">
                <a16:creationId xmlns:a16="http://schemas.microsoft.com/office/drawing/2014/main" id="{51F3B38E-2962-C25B-1533-E0C05B928326}"/>
              </a:ext>
            </a:extLst>
          </p:cNvPr>
          <p:cNvSpPr/>
          <p:nvPr/>
        </p:nvSpPr>
        <p:spPr>
          <a:xfrm>
            <a:off x="2040618" y="5387236"/>
            <a:ext cx="985301"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printed</a:t>
            </a:r>
            <a:endParaRPr kumimoji="1" lang="zh-TW" altLang="en-US" sz="2000" dirty="0">
              <a:solidFill>
                <a:schemeClr val="tx1"/>
              </a:solidFill>
            </a:endParaRPr>
          </a:p>
        </p:txBody>
      </p:sp>
      <p:sp>
        <p:nvSpPr>
          <p:cNvPr id="9" name="圓角矩形 8">
            <a:extLst>
              <a:ext uri="{FF2B5EF4-FFF2-40B4-BE49-F238E27FC236}">
                <a16:creationId xmlns:a16="http://schemas.microsoft.com/office/drawing/2014/main" id="{62DCC137-6940-EAB5-275A-5ED12D2AAE70}"/>
              </a:ext>
            </a:extLst>
          </p:cNvPr>
          <p:cNvSpPr/>
          <p:nvPr/>
        </p:nvSpPr>
        <p:spPr>
          <a:xfrm>
            <a:off x="9878400" y="5380881"/>
            <a:ext cx="861974"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world</a:t>
            </a:r>
            <a:endParaRPr kumimoji="1" lang="zh-TW" altLang="en-US" sz="2000" dirty="0">
              <a:solidFill>
                <a:schemeClr val="tx1"/>
              </a:solidFill>
            </a:endParaRPr>
          </a:p>
        </p:txBody>
      </p:sp>
      <p:sp>
        <p:nvSpPr>
          <p:cNvPr id="10" name="圓角矩形 9">
            <a:extLst>
              <a:ext uri="{FF2B5EF4-FFF2-40B4-BE49-F238E27FC236}">
                <a16:creationId xmlns:a16="http://schemas.microsoft.com/office/drawing/2014/main" id="{DFF3ACD9-FB05-147F-476F-3029E94C9C8E}"/>
              </a:ext>
            </a:extLst>
          </p:cNvPr>
          <p:cNvSpPr/>
          <p:nvPr/>
        </p:nvSpPr>
        <p:spPr>
          <a:xfrm>
            <a:off x="8679092" y="5380881"/>
            <a:ext cx="662185"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Hell</a:t>
            </a:r>
            <a:endParaRPr kumimoji="1" lang="zh-TW" altLang="en-US" sz="2000" dirty="0">
              <a:solidFill>
                <a:schemeClr val="tx1"/>
              </a:solidFill>
            </a:endParaRPr>
          </a:p>
        </p:txBody>
      </p:sp>
      <p:sp>
        <p:nvSpPr>
          <p:cNvPr id="11" name="圓角矩形 10">
            <a:extLst>
              <a:ext uri="{FF2B5EF4-FFF2-40B4-BE49-F238E27FC236}">
                <a16:creationId xmlns:a16="http://schemas.microsoft.com/office/drawing/2014/main" id="{B5EBCC73-E148-0868-C72C-3953BCDB6701}"/>
              </a:ext>
            </a:extLst>
          </p:cNvPr>
          <p:cNvSpPr/>
          <p:nvPr/>
        </p:nvSpPr>
        <p:spPr>
          <a:xfrm>
            <a:off x="7973198" y="5385118"/>
            <a:ext cx="62452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ted</a:t>
            </a:r>
            <a:endParaRPr kumimoji="1" lang="zh-TW" altLang="en-US" sz="2000" dirty="0">
              <a:solidFill>
                <a:schemeClr val="tx1"/>
              </a:solidFill>
            </a:endParaRPr>
          </a:p>
        </p:txBody>
      </p:sp>
      <p:sp>
        <p:nvSpPr>
          <p:cNvPr id="12" name="圓角矩形 11">
            <a:extLst>
              <a:ext uri="{FF2B5EF4-FFF2-40B4-BE49-F238E27FC236}">
                <a16:creationId xmlns:a16="http://schemas.microsoft.com/office/drawing/2014/main" id="{7A9E4AFB-C680-BFD6-72FB-E3E8199DBE54}"/>
              </a:ext>
            </a:extLst>
          </p:cNvPr>
          <p:cNvSpPr/>
          <p:nvPr/>
        </p:nvSpPr>
        <p:spPr>
          <a:xfrm>
            <a:off x="6749166" y="5385118"/>
            <a:ext cx="399292"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I</a:t>
            </a:r>
            <a:endParaRPr kumimoji="1" lang="zh-TW" altLang="en-US" sz="2000" dirty="0">
              <a:solidFill>
                <a:schemeClr val="tx1"/>
              </a:solidFill>
            </a:endParaRPr>
          </a:p>
        </p:txBody>
      </p:sp>
      <p:sp>
        <p:nvSpPr>
          <p:cNvPr id="13" name="圓角矩形 12">
            <a:extLst>
              <a:ext uri="{FF2B5EF4-FFF2-40B4-BE49-F238E27FC236}">
                <a16:creationId xmlns:a16="http://schemas.microsoft.com/office/drawing/2014/main" id="{7E48A54A-A1AA-CA19-190E-CDAD65D44FD5}"/>
              </a:ext>
            </a:extLst>
          </p:cNvPr>
          <p:cNvSpPr/>
          <p:nvPr/>
        </p:nvSpPr>
        <p:spPr>
          <a:xfrm>
            <a:off x="9422466" y="5380881"/>
            <a:ext cx="374745"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o</a:t>
            </a:r>
            <a:endParaRPr kumimoji="1" lang="zh-TW" altLang="en-US" sz="2000" dirty="0">
              <a:solidFill>
                <a:schemeClr val="tx1"/>
              </a:solidFill>
            </a:endParaRPr>
          </a:p>
        </p:txBody>
      </p:sp>
      <p:sp>
        <p:nvSpPr>
          <p:cNvPr id="14" name="圓角矩形 13">
            <a:extLst>
              <a:ext uri="{FF2B5EF4-FFF2-40B4-BE49-F238E27FC236}">
                <a16:creationId xmlns:a16="http://schemas.microsoft.com/office/drawing/2014/main" id="{6E229539-8745-33ED-9FB1-D1781B059636}"/>
              </a:ext>
            </a:extLst>
          </p:cNvPr>
          <p:cNvSpPr/>
          <p:nvPr/>
        </p:nvSpPr>
        <p:spPr>
          <a:xfrm>
            <a:off x="7260210" y="5386398"/>
            <a:ext cx="64682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err="1">
                <a:solidFill>
                  <a:schemeClr val="tx1"/>
                </a:solidFill>
              </a:rPr>
              <a:t>prin</a:t>
            </a:r>
            <a:endParaRPr kumimoji="1" lang="zh-TW" altLang="en-US" sz="2000" dirty="0">
              <a:solidFill>
                <a:schemeClr val="tx1"/>
              </a:solidFill>
            </a:endParaRPr>
          </a:p>
        </p:txBody>
      </p:sp>
      <p:sp>
        <p:nvSpPr>
          <p:cNvPr id="15" name="圓角矩形 14">
            <a:extLst>
              <a:ext uri="{FF2B5EF4-FFF2-40B4-BE49-F238E27FC236}">
                <a16:creationId xmlns:a16="http://schemas.microsoft.com/office/drawing/2014/main" id="{482C3455-2051-ABB5-428F-CC2222CA7A7A}"/>
              </a:ext>
            </a:extLst>
          </p:cNvPr>
          <p:cNvSpPr/>
          <p:nvPr/>
        </p:nvSpPr>
        <p:spPr>
          <a:xfrm>
            <a:off x="1529574" y="5382999"/>
            <a:ext cx="399292"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I</a:t>
            </a:r>
            <a:endParaRPr kumimoji="1" lang="zh-TW" altLang="en-US" sz="2000" dirty="0">
              <a:solidFill>
                <a:schemeClr val="tx1"/>
              </a:solidFill>
            </a:endParaRPr>
          </a:p>
        </p:txBody>
      </p:sp>
      <p:sp>
        <p:nvSpPr>
          <p:cNvPr id="16" name="文字方塊 15">
            <a:extLst>
              <a:ext uri="{FF2B5EF4-FFF2-40B4-BE49-F238E27FC236}">
                <a16:creationId xmlns:a16="http://schemas.microsoft.com/office/drawing/2014/main" id="{4176BEA7-D296-7561-C83D-7A2725B15E24}"/>
              </a:ext>
            </a:extLst>
          </p:cNvPr>
          <p:cNvSpPr txBox="1"/>
          <p:nvPr/>
        </p:nvSpPr>
        <p:spPr>
          <a:xfrm>
            <a:off x="1600012" y="4703550"/>
            <a:ext cx="3317896" cy="400110"/>
          </a:xfrm>
          <a:prstGeom prst="rect">
            <a:avLst/>
          </a:prstGeom>
          <a:noFill/>
        </p:spPr>
        <p:txBody>
          <a:bodyPr wrap="none" rtlCol="0">
            <a:spAutoFit/>
          </a:bodyPr>
          <a:lstStyle/>
          <a:p>
            <a:pPr algn="ctr"/>
            <a:r>
              <a:rPr kumimoji="1" lang="en-US" altLang="zh-TW" sz="2000" b="1" dirty="0">
                <a:ea typeface="Microsoft JhengHei" panose="020B0604030504040204" pitchFamily="34" charset="-120"/>
              </a:rPr>
              <a:t>Traditional word tokenization</a:t>
            </a:r>
            <a:endParaRPr kumimoji="1" lang="zh-TW" altLang="en-US" sz="2000" dirty="0">
              <a:ea typeface="Microsoft JhengHei" panose="020B0604030504040204" pitchFamily="34" charset="-120"/>
            </a:endParaRPr>
          </a:p>
        </p:txBody>
      </p:sp>
      <p:sp>
        <p:nvSpPr>
          <p:cNvPr id="17" name="文字方塊 16">
            <a:extLst>
              <a:ext uri="{FF2B5EF4-FFF2-40B4-BE49-F238E27FC236}">
                <a16:creationId xmlns:a16="http://schemas.microsoft.com/office/drawing/2014/main" id="{6F0BE53B-65E6-B251-E39D-9B5D2B8F7AEC}"/>
              </a:ext>
            </a:extLst>
          </p:cNvPr>
          <p:cNvSpPr txBox="1"/>
          <p:nvPr/>
        </p:nvSpPr>
        <p:spPr>
          <a:xfrm>
            <a:off x="7345238" y="4703550"/>
            <a:ext cx="2667718" cy="400110"/>
          </a:xfrm>
          <a:prstGeom prst="rect">
            <a:avLst/>
          </a:prstGeom>
          <a:noFill/>
        </p:spPr>
        <p:txBody>
          <a:bodyPr wrap="none" rtlCol="0">
            <a:spAutoFit/>
          </a:bodyPr>
          <a:lstStyle/>
          <a:p>
            <a:pPr algn="ctr"/>
            <a:r>
              <a:rPr kumimoji="1" lang="en-US" altLang="zh-TW" sz="2000" b="1" dirty="0">
                <a:ea typeface="Microsoft JhengHei" panose="020B0604030504040204" pitchFamily="34" charset="-120"/>
              </a:rPr>
              <a:t>Sub-word Tokenization</a:t>
            </a:r>
            <a:endParaRPr kumimoji="1" lang="zh-TW" altLang="en-US" sz="2000" dirty="0">
              <a:solidFill>
                <a:srgbClr val="FF0000"/>
              </a:solidFill>
              <a:ea typeface="Microsoft JhengHei" panose="020B0604030504040204" pitchFamily="34" charset="-120"/>
            </a:endParaRPr>
          </a:p>
        </p:txBody>
      </p:sp>
    </p:spTree>
    <p:extLst>
      <p:ext uri="{BB962C8B-B14F-4D97-AF65-F5344CB8AC3E}">
        <p14:creationId xmlns:p14="http://schemas.microsoft.com/office/powerpoint/2010/main" val="526953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Issues with RNNs: L</a:t>
            </a:r>
            <a:r>
              <a:rPr lang="en-US" altLang="zh-TW" dirty="0">
                <a:cs typeface="Calibri" panose="020F0502020204030204" pitchFamily="34" charset="0"/>
              </a:rPr>
              <a:t>inear Interaction Distance </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1227762" y="1884280"/>
            <a:ext cx="10058400" cy="71151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In RNNs, the degree of words interact with each other is decided by their distance, but we already know that linear importance is not the right way to understand a sentence...</a:t>
            </a:r>
          </a:p>
          <a:p>
            <a:pPr marL="457200" indent="-457200">
              <a:buFont typeface="+mj-lt"/>
              <a:buAutoNum type="arabicPeriod"/>
            </a:pPr>
            <a:endParaRPr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7</a:t>
            </a:fld>
            <a:endParaRPr lang="zh-TW" altLang="en-US"/>
          </a:p>
        </p:txBody>
      </p:sp>
      <p:pic>
        <p:nvPicPr>
          <p:cNvPr id="2052" name="Picture 4">
            <a:extLst>
              <a:ext uri="{FF2B5EF4-FFF2-40B4-BE49-F238E27FC236}">
                <a16:creationId xmlns:a16="http://schemas.microsoft.com/office/drawing/2014/main" id="{54571DC2-CE5A-3A67-0C1F-F2B5BDA53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936" y="4217634"/>
            <a:ext cx="5388572" cy="185111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3C16DA4B-4992-E424-35B5-64E120344A8B}"/>
              </a:ext>
            </a:extLst>
          </p:cNvPr>
          <p:cNvSpPr/>
          <p:nvPr/>
        </p:nvSpPr>
        <p:spPr>
          <a:xfrm>
            <a:off x="6354790" y="5585254"/>
            <a:ext cx="1219902" cy="48349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F8F16A65-C88B-8A28-08B8-BD2314EEA422}"/>
              </a:ext>
            </a:extLst>
          </p:cNvPr>
          <p:cNvSpPr/>
          <p:nvPr/>
        </p:nvSpPr>
        <p:spPr>
          <a:xfrm>
            <a:off x="9955511" y="5539030"/>
            <a:ext cx="671300" cy="529714"/>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B89A64CA-2A9C-1048-9B5E-A59895894BAD}"/>
              </a:ext>
            </a:extLst>
          </p:cNvPr>
          <p:cNvSpPr txBox="1"/>
          <p:nvPr/>
        </p:nvSpPr>
        <p:spPr>
          <a:xfrm>
            <a:off x="1343366" y="4838285"/>
            <a:ext cx="4752634" cy="1200329"/>
          </a:xfrm>
          <a:prstGeom prst="rect">
            <a:avLst/>
          </a:prstGeom>
          <a:noFill/>
        </p:spPr>
        <p:txBody>
          <a:bodyPr wrap="square">
            <a:spAutoFit/>
          </a:bodyPr>
          <a:lstStyle/>
          <a:p>
            <a:r>
              <a:rPr lang="en-US" altLang="zh-TW" dirty="0">
                <a:solidFill>
                  <a:srgbClr val="000000"/>
                </a:solidFill>
                <a:effectLst/>
                <a:latin typeface="Calibri" panose="020F0502020204030204" pitchFamily="34" charset="0"/>
                <a:cs typeface="Calibri" panose="020F0502020204030204" pitchFamily="34" charset="0"/>
              </a:rPr>
              <a:t>▷ But the RNN may fail to identify New York as the correct answer since the info of "John" has been propagated for almost O(</a:t>
            </a:r>
            <a:r>
              <a:rPr lang="en-US" altLang="zh-TW" dirty="0">
                <a:solidFill>
                  <a:srgbClr val="000000"/>
                </a:solidFill>
                <a:latin typeface="Calibri" panose="020F0502020204030204" pitchFamily="34" charset="0"/>
                <a:cs typeface="Calibri" panose="020F0502020204030204" pitchFamily="34" charset="0"/>
              </a:rPr>
              <a:t>N</a:t>
            </a:r>
            <a:r>
              <a:rPr lang="en-US" altLang="zh-TW" dirty="0">
                <a:solidFill>
                  <a:srgbClr val="000000"/>
                </a:solidFill>
                <a:effectLst/>
                <a:latin typeface="Calibri" panose="020F0502020204030204" pitchFamily="34" charset="0"/>
                <a:cs typeface="Calibri" panose="020F0502020204030204" pitchFamily="34" charset="0"/>
              </a:rPr>
              <a:t>) (</a:t>
            </a:r>
            <a:r>
              <a:rPr lang="en-US" altLang="zh-TW" dirty="0">
                <a:solidFill>
                  <a:srgbClr val="000000"/>
                </a:solidFill>
                <a:latin typeface="Calibri" panose="020F0502020204030204" pitchFamily="34" charset="0"/>
                <a:cs typeface="Calibri" panose="020F0502020204030204" pitchFamily="34" charset="0"/>
              </a:rPr>
              <a:t>N</a:t>
            </a:r>
            <a:r>
              <a:rPr lang="en-US" altLang="zh-TW" dirty="0">
                <a:solidFill>
                  <a:srgbClr val="000000"/>
                </a:solidFill>
                <a:effectLst/>
                <a:latin typeface="Calibri" panose="020F0502020204030204" pitchFamily="34" charset="0"/>
                <a:cs typeface="Calibri" panose="020F0502020204030204" pitchFamily="34" charset="0"/>
              </a:rPr>
              <a:t>: sequence length).</a:t>
            </a:r>
            <a:endParaRPr lang="zh-TW" altLang="en-US" dirty="0">
              <a:latin typeface="Calibri" panose="020F0502020204030204" pitchFamily="34" charset="0"/>
              <a:cs typeface="Calibri" panose="020F0502020204030204" pitchFamily="34" charset="0"/>
            </a:endParaRPr>
          </a:p>
        </p:txBody>
      </p:sp>
      <p:pic>
        <p:nvPicPr>
          <p:cNvPr id="2054" name="Picture 6">
            <a:extLst>
              <a:ext uri="{FF2B5EF4-FFF2-40B4-BE49-F238E27FC236}">
                <a16:creationId xmlns:a16="http://schemas.microsoft.com/office/drawing/2014/main" id="{361C2A35-5B4B-DAA0-B92D-4BB392273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654" y="2631187"/>
            <a:ext cx="7378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E608257F-7141-B734-B915-539EF6D63E1C}"/>
              </a:ext>
            </a:extLst>
          </p:cNvPr>
          <p:cNvSpPr txBox="1"/>
          <p:nvPr/>
        </p:nvSpPr>
        <p:spPr>
          <a:xfrm rot="16200000">
            <a:off x="8298777" y="5562577"/>
            <a:ext cx="356084" cy="707886"/>
          </a:xfrm>
          <a:prstGeom prst="rect">
            <a:avLst/>
          </a:prstGeom>
          <a:noFill/>
        </p:spPr>
        <p:txBody>
          <a:bodyPr wrap="square" rtlCol="0">
            <a:spAutoFit/>
          </a:bodyPr>
          <a:lstStyle/>
          <a:p>
            <a:r>
              <a:rPr lang="en-US" altLang="zh-TW" sz="4000" dirty="0">
                <a:solidFill>
                  <a:schemeClr val="accent1"/>
                </a:solidFill>
                <a:effectLst/>
                <a:latin typeface="Calibri" panose="020F0502020204030204" pitchFamily="34" charset="0"/>
                <a:cs typeface="Calibri" panose="020F0502020204030204" pitchFamily="34" charset="0"/>
              </a:rPr>
              <a:t>{</a:t>
            </a:r>
            <a:endParaRPr kumimoji="1" lang="zh-TW" altLang="en-US" sz="4000" dirty="0">
              <a:solidFill>
                <a:schemeClr val="accent1"/>
              </a:solidFill>
            </a:endParaRPr>
          </a:p>
        </p:txBody>
      </p:sp>
      <p:sp>
        <p:nvSpPr>
          <p:cNvPr id="12" name="文字方塊 11">
            <a:extLst>
              <a:ext uri="{FF2B5EF4-FFF2-40B4-BE49-F238E27FC236}">
                <a16:creationId xmlns:a16="http://schemas.microsoft.com/office/drawing/2014/main" id="{56BB15B6-9CA9-CCDB-D9BF-175BD9FDF5C5}"/>
              </a:ext>
            </a:extLst>
          </p:cNvPr>
          <p:cNvSpPr txBox="1"/>
          <p:nvPr/>
        </p:nvSpPr>
        <p:spPr>
          <a:xfrm>
            <a:off x="8269604" y="5952012"/>
            <a:ext cx="668210" cy="369332"/>
          </a:xfrm>
          <a:prstGeom prst="rect">
            <a:avLst/>
          </a:prstGeom>
          <a:noFill/>
        </p:spPr>
        <p:txBody>
          <a:bodyPr wrap="square">
            <a:spAutoFit/>
          </a:bodyPr>
          <a:lstStyle/>
          <a:p>
            <a:r>
              <a:rPr lang="en-US" altLang="zh-TW" dirty="0">
                <a:solidFill>
                  <a:schemeClr val="accent1"/>
                </a:solidFill>
                <a:effectLst/>
                <a:latin typeface="Calibri" panose="020F0502020204030204" pitchFamily="34" charset="0"/>
                <a:cs typeface="Calibri" panose="020F0502020204030204" pitchFamily="34" charset="0"/>
              </a:rPr>
              <a:t>O(N)</a:t>
            </a:r>
            <a:endParaRPr lang="zh-TW" altLang="en-US" dirty="0">
              <a:solidFill>
                <a:schemeClr val="accent1"/>
              </a:solidFill>
            </a:endParaRPr>
          </a:p>
        </p:txBody>
      </p:sp>
    </p:spTree>
    <p:extLst>
      <p:ext uri="{BB962C8B-B14F-4D97-AF65-F5344CB8AC3E}">
        <p14:creationId xmlns:p14="http://schemas.microsoft.com/office/powerpoint/2010/main" val="373639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Issues with RNNs: No Parallelizability</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1227762" y="1884280"/>
            <a:ext cx="10058400" cy="71151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Past hidden states need to be fully computed before the next hidden state to be ready for computation, which means it is unparallelizable between each timestep. This prevents RNN’s use on large corpus or long text.    </a:t>
            </a:r>
            <a:endParaRPr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8</a:t>
            </a:fld>
            <a:endParaRPr lang="zh-TW" altLang="en-US"/>
          </a:p>
        </p:txBody>
      </p:sp>
      <p:sp>
        <p:nvSpPr>
          <p:cNvPr id="11" name="文字方塊 10">
            <a:extLst>
              <a:ext uri="{FF2B5EF4-FFF2-40B4-BE49-F238E27FC236}">
                <a16:creationId xmlns:a16="http://schemas.microsoft.com/office/drawing/2014/main" id="{4ECE5EAA-342B-C303-A243-28C839A9E056}"/>
              </a:ext>
            </a:extLst>
          </p:cNvPr>
          <p:cNvSpPr txBox="1"/>
          <p:nvPr/>
        </p:nvSpPr>
        <p:spPr>
          <a:xfrm>
            <a:off x="2503143" y="5323649"/>
            <a:ext cx="7246673" cy="861774"/>
          </a:xfrm>
          <a:prstGeom prst="rect">
            <a:avLst/>
          </a:prstGeom>
          <a:noFill/>
        </p:spPr>
        <p:txBody>
          <a:bodyPr wrap="square">
            <a:spAutoFit/>
          </a:bodyPr>
          <a:lstStyle/>
          <a:p>
            <a:r>
              <a:rPr lang="en-US" altLang="zh-TW" dirty="0">
                <a:solidFill>
                  <a:srgbClr val="000000"/>
                </a:solidFill>
                <a:latin typeface="Calibri" panose="020F0502020204030204" pitchFamily="34" charset="0"/>
                <a:cs typeface="Calibri" panose="020F0502020204030204" pitchFamily="34" charset="0"/>
              </a:rPr>
              <a:t>△ </a:t>
            </a:r>
            <a:r>
              <a:rPr lang="en-US" altLang="zh-TW" sz="1600" dirty="0">
                <a:solidFill>
                  <a:srgbClr val="000000"/>
                </a:solidFill>
                <a:latin typeface="Calibri" panose="020F0502020204030204" pitchFamily="34" charset="0"/>
                <a:cs typeface="Calibri" panose="020F0502020204030204" pitchFamily="34" charset="0"/>
              </a:rPr>
              <a:t>This is a 2-layer, </a:t>
            </a:r>
            <a:r>
              <a:rPr lang="en-US" altLang="zh-TW" sz="1600" dirty="0" err="1">
                <a:solidFill>
                  <a:srgbClr val="000000"/>
                </a:solidFill>
                <a:latin typeface="Calibri" panose="020F0502020204030204" pitchFamily="34" charset="0"/>
                <a:cs typeface="Calibri" panose="020F0502020204030204" pitchFamily="34" charset="0"/>
              </a:rPr>
              <a:t>uni</a:t>
            </a:r>
            <a:r>
              <a:rPr lang="en-US" altLang="zh-TW" sz="1600" dirty="0">
                <a:solidFill>
                  <a:srgbClr val="000000"/>
                </a:solidFill>
                <a:latin typeface="Calibri" panose="020F0502020204030204" pitchFamily="34" charset="0"/>
                <a:cs typeface="Calibri" panose="020F0502020204030204" pitchFamily="34" charset="0"/>
              </a:rPr>
              <a:t>-directional RNN. Each blue rectangle is a hidden state at the time-step of the layer. The number indicates the min # of steps required for the hidden state to be computed. </a:t>
            </a:r>
            <a:endParaRPr lang="zh-TW" altLang="en-US" sz="1600" dirty="0">
              <a:latin typeface="Calibri" panose="020F0502020204030204" pitchFamily="34" charset="0"/>
              <a:cs typeface="Calibri" panose="020F0502020204030204" pitchFamily="34" charset="0"/>
            </a:endParaRPr>
          </a:p>
        </p:txBody>
      </p:sp>
      <p:grpSp>
        <p:nvGrpSpPr>
          <p:cNvPr id="16" name="群組 15">
            <a:extLst>
              <a:ext uri="{FF2B5EF4-FFF2-40B4-BE49-F238E27FC236}">
                <a16:creationId xmlns:a16="http://schemas.microsoft.com/office/drawing/2014/main" id="{C6EACC4E-70B5-4DA3-35FB-07C6A817338B}"/>
              </a:ext>
            </a:extLst>
          </p:cNvPr>
          <p:cNvGrpSpPr/>
          <p:nvPr/>
        </p:nvGrpSpPr>
        <p:grpSpPr>
          <a:xfrm>
            <a:off x="1097280" y="2877509"/>
            <a:ext cx="8879512" cy="2679700"/>
            <a:chOff x="905838" y="2313495"/>
            <a:chExt cx="8879512" cy="2679700"/>
          </a:xfrm>
        </p:grpSpPr>
        <p:pic>
          <p:nvPicPr>
            <p:cNvPr id="3078" name="Picture 6">
              <a:extLst>
                <a:ext uri="{FF2B5EF4-FFF2-40B4-BE49-F238E27FC236}">
                  <a16:creationId xmlns:a16="http://schemas.microsoft.com/office/drawing/2014/main" id="{08A634BF-7E15-7F4B-4195-9D317E323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650" y="2313495"/>
              <a:ext cx="7378700" cy="26797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B70BA54B-5F75-B566-F22E-EE991D19A1AB}"/>
                </a:ext>
              </a:extLst>
            </p:cNvPr>
            <p:cNvSpPr/>
            <p:nvPr/>
          </p:nvSpPr>
          <p:spPr>
            <a:xfrm>
              <a:off x="1227762" y="3653345"/>
              <a:ext cx="931753" cy="3459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Layer 1</a:t>
              </a:r>
              <a:endParaRPr kumimoji="1" lang="zh-TW" altLang="en-US" dirty="0"/>
            </a:p>
          </p:txBody>
        </p:sp>
        <p:sp>
          <p:nvSpPr>
            <p:cNvPr id="14" name="矩形 13">
              <a:extLst>
                <a:ext uri="{FF2B5EF4-FFF2-40B4-BE49-F238E27FC236}">
                  <a16:creationId xmlns:a16="http://schemas.microsoft.com/office/drawing/2014/main" id="{0F361FF9-04D1-D58D-D9B8-4F1CE16AB88F}"/>
                </a:ext>
              </a:extLst>
            </p:cNvPr>
            <p:cNvSpPr/>
            <p:nvPr/>
          </p:nvSpPr>
          <p:spPr>
            <a:xfrm>
              <a:off x="1227762" y="2794915"/>
              <a:ext cx="931753" cy="3459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Layer 2</a:t>
              </a:r>
              <a:endParaRPr kumimoji="1" lang="zh-TW" altLang="en-US" dirty="0"/>
            </a:p>
          </p:txBody>
        </p:sp>
        <p:sp>
          <p:nvSpPr>
            <p:cNvPr id="15" name="矩形 14">
              <a:extLst>
                <a:ext uri="{FF2B5EF4-FFF2-40B4-BE49-F238E27FC236}">
                  <a16:creationId xmlns:a16="http://schemas.microsoft.com/office/drawing/2014/main" id="{8DE2B39A-1C16-85E4-E457-AE362829D118}"/>
                </a:ext>
              </a:extLst>
            </p:cNvPr>
            <p:cNvSpPr/>
            <p:nvPr/>
          </p:nvSpPr>
          <p:spPr>
            <a:xfrm>
              <a:off x="905838" y="4319247"/>
              <a:ext cx="1747947" cy="3459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Embedding </a:t>
              </a:r>
              <a:endParaRPr kumimoji="1" lang="zh-TW" altLang="en-US" dirty="0"/>
            </a:p>
          </p:txBody>
        </p:sp>
      </p:grpSp>
    </p:spTree>
    <p:extLst>
      <p:ext uri="{BB962C8B-B14F-4D97-AF65-F5344CB8AC3E}">
        <p14:creationId xmlns:p14="http://schemas.microsoft.com/office/powerpoint/2010/main" val="685933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BD36A1-229C-864A-1EF0-975C0F955E94}"/>
              </a:ext>
            </a:extLst>
          </p:cNvPr>
          <p:cNvSpPr>
            <a:spLocks noGrp="1"/>
          </p:cNvSpPr>
          <p:nvPr>
            <p:ph type="title"/>
          </p:nvPr>
        </p:nvSpPr>
        <p:spPr/>
        <p:txBody>
          <a:bodyPr/>
          <a:lstStyle/>
          <a:p>
            <a:r>
              <a:rPr kumimoji="1" lang="en" altLang="zh-TW" dirty="0"/>
              <a:t>Issues with CNNs: long-term dependencies</a:t>
            </a:r>
            <a:endParaRPr kumimoji="1" lang="zh-TW" altLang="en-US" dirty="0"/>
          </a:p>
        </p:txBody>
      </p:sp>
      <p:sp>
        <p:nvSpPr>
          <p:cNvPr id="4" name="投影片編號版面配置區 3">
            <a:extLst>
              <a:ext uri="{FF2B5EF4-FFF2-40B4-BE49-F238E27FC236}">
                <a16:creationId xmlns:a16="http://schemas.microsoft.com/office/drawing/2014/main" id="{F2C33AFD-AAB3-FF0C-CA2B-B0AB10C48A3C}"/>
              </a:ext>
            </a:extLst>
          </p:cNvPr>
          <p:cNvSpPr>
            <a:spLocks noGrp="1"/>
          </p:cNvSpPr>
          <p:nvPr>
            <p:ph type="sldNum" sz="quarter" idx="12"/>
          </p:nvPr>
        </p:nvSpPr>
        <p:spPr/>
        <p:txBody>
          <a:bodyPr/>
          <a:lstStyle/>
          <a:p>
            <a:fld id="{6113E31D-E2AB-40D1-8B51-AFA5AFEF393A}" type="slidenum">
              <a:rPr lang="en-US" smtClean="0"/>
              <a:pPr/>
              <a:t>9</a:t>
            </a:fld>
            <a:endParaRPr lang="en-US" dirty="0"/>
          </a:p>
        </p:txBody>
      </p:sp>
      <p:pic>
        <p:nvPicPr>
          <p:cNvPr id="3" name="Picture 2">
            <a:extLst>
              <a:ext uri="{FF2B5EF4-FFF2-40B4-BE49-F238E27FC236}">
                <a16:creationId xmlns:a16="http://schemas.microsoft.com/office/drawing/2014/main" id="{536F288B-2B39-0BB9-5E42-6F6D7485D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722" y="2385098"/>
            <a:ext cx="2951648" cy="31331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EF7B5D-2A22-C8BC-E5B3-68FC12C40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312" y="2385098"/>
            <a:ext cx="3037771" cy="297577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1D32918-2CC7-D027-D5AA-E8E0FBCBDFF7}"/>
              </a:ext>
            </a:extLst>
          </p:cNvPr>
          <p:cNvSpPr txBox="1"/>
          <p:nvPr/>
        </p:nvSpPr>
        <p:spPr>
          <a:xfrm>
            <a:off x="2621706" y="6194135"/>
            <a:ext cx="6981244" cy="307777"/>
          </a:xfrm>
          <a:prstGeom prst="rect">
            <a:avLst/>
          </a:prstGeom>
          <a:noFill/>
        </p:spPr>
        <p:txBody>
          <a:bodyPr wrap="square" rtlCol="0">
            <a:spAutoFit/>
          </a:bodyPr>
          <a:lstStyle/>
          <a:p>
            <a:r>
              <a:rPr kumimoji="1" lang="en-US" altLang="zh-TW" sz="1400" dirty="0"/>
              <a:t>Figure source: https://</a:t>
            </a:r>
            <a:r>
              <a:rPr kumimoji="1" lang="en-US" altLang="zh-TW" sz="1400" dirty="0" err="1"/>
              <a:t>hannibunny.github.io</a:t>
            </a:r>
            <a:r>
              <a:rPr kumimoji="1" lang="en-US" altLang="zh-TW" sz="1400" dirty="0"/>
              <a:t>/</a:t>
            </a:r>
            <a:r>
              <a:rPr kumimoji="1" lang="en-US" altLang="zh-TW" sz="1400" dirty="0" err="1"/>
              <a:t>mlbook</a:t>
            </a:r>
            <a:r>
              <a:rPr kumimoji="1" lang="en-US" altLang="zh-TW" sz="1400" dirty="0"/>
              <a:t>/</a:t>
            </a:r>
            <a:r>
              <a:rPr kumimoji="1" lang="en-US" altLang="zh-TW" sz="1400" dirty="0" err="1"/>
              <a:t>neuralnetworks</a:t>
            </a:r>
            <a:r>
              <a:rPr kumimoji="1" lang="en-US" altLang="zh-TW" sz="1400" dirty="0"/>
              <a:t>/</a:t>
            </a:r>
            <a:r>
              <a:rPr kumimoji="1" lang="en-US" altLang="zh-TW" sz="1400" dirty="0" err="1"/>
              <a:t>convolutionDemos.html</a:t>
            </a:r>
            <a:endParaRPr kumimoji="1" lang="zh-TW" altLang="en-US" sz="1400" dirty="0"/>
          </a:p>
        </p:txBody>
      </p:sp>
      <p:sp>
        <p:nvSpPr>
          <p:cNvPr id="7" name="文字方塊 6">
            <a:extLst>
              <a:ext uri="{FF2B5EF4-FFF2-40B4-BE49-F238E27FC236}">
                <a16:creationId xmlns:a16="http://schemas.microsoft.com/office/drawing/2014/main" id="{56A8E4C4-2ED5-3000-BE9C-CA8C0CFB4498}"/>
              </a:ext>
            </a:extLst>
          </p:cNvPr>
          <p:cNvSpPr txBox="1"/>
          <p:nvPr/>
        </p:nvSpPr>
        <p:spPr>
          <a:xfrm>
            <a:off x="2480118" y="1798857"/>
            <a:ext cx="2472856" cy="369332"/>
          </a:xfrm>
          <a:prstGeom prst="rect">
            <a:avLst/>
          </a:prstGeom>
          <a:noFill/>
        </p:spPr>
        <p:txBody>
          <a:bodyPr wrap="square" rtlCol="0">
            <a:spAutoFit/>
          </a:bodyPr>
          <a:lstStyle/>
          <a:p>
            <a:pPr algn="ctr"/>
            <a:r>
              <a:rPr kumimoji="1" lang="en-US" altLang="zh-TW" dirty="0"/>
              <a:t>Padding = 0, stride = 1</a:t>
            </a:r>
            <a:endParaRPr kumimoji="1" lang="zh-TW" altLang="en-US" dirty="0"/>
          </a:p>
        </p:txBody>
      </p:sp>
      <p:sp>
        <p:nvSpPr>
          <p:cNvPr id="8" name="文字方塊 7">
            <a:extLst>
              <a:ext uri="{FF2B5EF4-FFF2-40B4-BE49-F238E27FC236}">
                <a16:creationId xmlns:a16="http://schemas.microsoft.com/office/drawing/2014/main" id="{350E7871-9AEC-1120-933D-23010C94C6FA}"/>
              </a:ext>
            </a:extLst>
          </p:cNvPr>
          <p:cNvSpPr txBox="1"/>
          <p:nvPr/>
        </p:nvSpPr>
        <p:spPr>
          <a:xfrm>
            <a:off x="6320769" y="1798857"/>
            <a:ext cx="2472856" cy="369332"/>
          </a:xfrm>
          <a:prstGeom prst="rect">
            <a:avLst/>
          </a:prstGeom>
          <a:noFill/>
        </p:spPr>
        <p:txBody>
          <a:bodyPr wrap="square" rtlCol="0">
            <a:spAutoFit/>
          </a:bodyPr>
          <a:lstStyle/>
          <a:p>
            <a:pPr algn="ctr"/>
            <a:r>
              <a:rPr kumimoji="1" lang="en-US" altLang="zh-TW" dirty="0"/>
              <a:t>Padding = 0, stride = 2</a:t>
            </a:r>
            <a:endParaRPr kumimoji="1" lang="zh-TW" altLang="en-US" dirty="0"/>
          </a:p>
        </p:txBody>
      </p:sp>
    </p:spTree>
    <p:extLst>
      <p:ext uri="{BB962C8B-B14F-4D97-AF65-F5344CB8AC3E}">
        <p14:creationId xmlns:p14="http://schemas.microsoft.com/office/powerpoint/2010/main" val="583682112"/>
      </p:ext>
    </p:extLst>
  </p:cSld>
  <p:clrMapOvr>
    <a:masterClrMapping/>
  </p:clrMapOvr>
</p:sld>
</file>

<file path=ppt/theme/theme1.xml><?xml version="1.0" encoding="utf-8"?>
<a:theme xmlns:a="http://schemas.openxmlformats.org/drawingml/2006/main" name="回顧">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urse_template_DL" id="{E71C07C9-5718-B34F-9EA9-A4FDE47A262C}" vid="{F05AA8C9-6C58-904C-AE8A-42257BEE94D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回顧</Template>
  <TotalTime>7764</TotalTime>
  <Words>3897</Words>
  <Application>Microsoft Macintosh PowerPoint</Application>
  <PresentationFormat>寬螢幕</PresentationFormat>
  <Paragraphs>804</Paragraphs>
  <Slides>58</Slides>
  <Notes>25</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58</vt:i4>
      </vt:variant>
    </vt:vector>
  </HeadingPairs>
  <TitlesOfParts>
    <vt:vector size="68" baseType="lpstr">
      <vt:lpstr>Microsoft JhengHei</vt:lpstr>
      <vt:lpstr>PingFang TC</vt:lpstr>
      <vt:lpstr>Arial</vt:lpstr>
      <vt:lpstr>Calibri</vt:lpstr>
      <vt:lpstr>Calibri Light</vt:lpstr>
      <vt:lpstr>Cambria Math</vt:lpstr>
      <vt:lpstr>Courier New</vt:lpstr>
      <vt:lpstr>Menlo</vt:lpstr>
      <vt:lpstr>Wingdings</vt:lpstr>
      <vt:lpstr>回顧</vt:lpstr>
      <vt:lpstr>深度學習 Deep Learning</vt:lpstr>
      <vt:lpstr>Outline</vt:lpstr>
      <vt:lpstr>[Recap] Recurrent Neural Networks (RNN)</vt:lpstr>
      <vt:lpstr>[Recap] Text Generation with RNN</vt:lpstr>
      <vt:lpstr>RNN code example</vt:lpstr>
      <vt:lpstr>Tokens vs. words</vt:lpstr>
      <vt:lpstr>Issues with RNNs: Linear Interaction Distance </vt:lpstr>
      <vt:lpstr>Issues with RNNs: No Parallelizability</vt:lpstr>
      <vt:lpstr>Issues with CNNs: long-term dependencies</vt:lpstr>
      <vt:lpstr>Transformers</vt:lpstr>
      <vt:lpstr>PowerPoint 簡報</vt:lpstr>
      <vt:lpstr>Vanilla Transformers</vt:lpstr>
      <vt:lpstr>Query (Q), Key (K), and Value (V)</vt:lpstr>
      <vt:lpstr>The Concept of Query (Q), Key (K), and Value (V)</vt:lpstr>
      <vt:lpstr>The Concept of Query (Q), Key (K), and Value (V)</vt:lpstr>
      <vt:lpstr>為什麼 Transformers 可以平行化？</vt:lpstr>
      <vt:lpstr>Transformers 的權重值 (1/2)</vt:lpstr>
      <vt:lpstr>Transformers 的權重值 (2/2)</vt:lpstr>
      <vt:lpstr>Self-Attention</vt:lpstr>
      <vt:lpstr>Attention Score</vt:lpstr>
      <vt:lpstr>Attention Score</vt:lpstr>
      <vt:lpstr>Self-Attention</vt:lpstr>
      <vt:lpstr>Multi-Head Attention (MHA)</vt:lpstr>
      <vt:lpstr>Multi-Head Attention (MHA)</vt:lpstr>
      <vt:lpstr>Query (Q), Key (K), and Value (V) with MHA</vt:lpstr>
      <vt:lpstr>Query (Q), Key (K), and Value (V) with MHA</vt:lpstr>
      <vt:lpstr>Input Dimensions of MHA</vt:lpstr>
      <vt:lpstr>Output Dimensions</vt:lpstr>
      <vt:lpstr>MHA 比較好嗎？</vt:lpstr>
      <vt:lpstr>Summary of MHA</vt:lpstr>
      <vt:lpstr>Transformer  Encoder-Decoder</vt:lpstr>
      <vt:lpstr>Self-Attention</vt:lpstr>
      <vt:lpstr>Encoder and Decoder</vt:lpstr>
      <vt:lpstr>Add &amp; Norm</vt:lpstr>
      <vt:lpstr>Add &amp; Norm</vt:lpstr>
      <vt:lpstr>Add &amp; Norm</vt:lpstr>
      <vt:lpstr>Add &amp; Norm</vt:lpstr>
      <vt:lpstr>Why LN not BN? </vt:lpstr>
      <vt:lpstr>Lack of Position Modeling</vt:lpstr>
      <vt:lpstr>Positional Encoding </vt:lpstr>
      <vt:lpstr>Positional Encoding Equations</vt:lpstr>
      <vt:lpstr>Positional Encoding Visualization</vt:lpstr>
      <vt:lpstr>Feed Forward Networks</vt:lpstr>
      <vt:lpstr>Decoder: Cross-Attention</vt:lpstr>
      <vt:lpstr>Number of Layers</vt:lpstr>
      <vt:lpstr>Transformers’ Achievements</vt:lpstr>
      <vt:lpstr>Transformer Variants (there are many more)</vt:lpstr>
      <vt:lpstr>Transformer能不能用在影像上呢？</vt:lpstr>
      <vt:lpstr>Concept: 把影像區域當成 token 輸入</vt:lpstr>
      <vt:lpstr>Vision Transformer (ViT)</vt:lpstr>
      <vt:lpstr>Linear Projection of Flattened Patches</vt:lpstr>
      <vt:lpstr>Positional Embedding in ViT</vt:lpstr>
      <vt:lpstr>Transformer Layer (Self-attention)</vt:lpstr>
      <vt:lpstr>Why using Pre-Norm (Pre-Normalization)?</vt:lpstr>
      <vt:lpstr>Additional Links</vt:lpstr>
      <vt:lpstr>Announcements</vt:lpstr>
      <vt:lpstr>Week 9: Mid-term Exam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深度學習 Deep Learning</dc:title>
  <dc:creator>林英嘉</dc:creator>
  <cp:lastModifiedBy>林英嘉</cp:lastModifiedBy>
  <cp:revision>1239</cp:revision>
  <dcterms:created xsi:type="dcterms:W3CDTF">2025-02-06T07:16:08Z</dcterms:created>
  <dcterms:modified xsi:type="dcterms:W3CDTF">2025-04-21T13:07:35Z</dcterms:modified>
</cp:coreProperties>
</file>